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2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785C3-E3C0-6A07-6981-B4A23CD1613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9BB30A8F-CB0C-03C7-1C93-433796DAC6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7A7F03E6-8AFF-C167-C99B-A82083FB7D4B}"/>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5" name="Marcador de pie de página 4">
            <a:extLst>
              <a:ext uri="{FF2B5EF4-FFF2-40B4-BE49-F238E27FC236}">
                <a16:creationId xmlns:a16="http://schemas.microsoft.com/office/drawing/2014/main" id="{E7725D96-316C-8264-F1D6-DA8A128E27E8}"/>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DA4FBC81-97E0-9927-2503-676EBB05383D}"/>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184715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CA8192-7F1E-288B-A967-CE4ED9EEA0DA}"/>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6B5687C-DE9C-15FD-BB8E-780619AB4AC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C32D0CC3-5DA2-1AD8-D5A4-DBCF5B2E287E}"/>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5" name="Marcador de pie de página 4">
            <a:extLst>
              <a:ext uri="{FF2B5EF4-FFF2-40B4-BE49-F238E27FC236}">
                <a16:creationId xmlns:a16="http://schemas.microsoft.com/office/drawing/2014/main" id="{16F08248-6E3F-D07F-442E-C3985F52AA7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470F965B-8B2E-A5BF-195E-6C7CAC9222BA}"/>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103983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05132A5-BD31-AC7B-20DC-EE8925A4C43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DE45810E-3DA6-6146-4697-CA9F596A6A2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57CB01C9-F1DC-D28F-C2E2-5AECBC0453A8}"/>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5" name="Marcador de pie de página 4">
            <a:extLst>
              <a:ext uri="{FF2B5EF4-FFF2-40B4-BE49-F238E27FC236}">
                <a16:creationId xmlns:a16="http://schemas.microsoft.com/office/drawing/2014/main" id="{CBD09FBA-B272-40FD-AC4F-D9EDC5E85D7F}"/>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DF2BBC6E-39A1-6C0C-025C-35104208F7FC}"/>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252819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B04E17-D878-5601-D8B8-ABA8EF1AD65E}"/>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7F4DABB3-AB6C-D7F0-B9F3-594CD5B75E2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62CC19A0-53A5-79FA-AFB8-87E31EA77CB7}"/>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5" name="Marcador de pie de página 4">
            <a:extLst>
              <a:ext uri="{FF2B5EF4-FFF2-40B4-BE49-F238E27FC236}">
                <a16:creationId xmlns:a16="http://schemas.microsoft.com/office/drawing/2014/main" id="{1085366B-1F71-40D7-84B2-F2CD78B2FA8F}"/>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BE0ACC3-4FF1-FC76-3F40-18536C2920C8}"/>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344639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EE165-72C0-0A4C-C04E-30986F5B919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BFE13E51-E3D9-FB81-9ACC-0395423953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9AA07C-D276-4C93-C5C5-9483957560B1}"/>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5" name="Marcador de pie de página 4">
            <a:extLst>
              <a:ext uri="{FF2B5EF4-FFF2-40B4-BE49-F238E27FC236}">
                <a16:creationId xmlns:a16="http://schemas.microsoft.com/office/drawing/2014/main" id="{251B8C95-FC7A-07E3-3645-51B9C27E716A}"/>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AEB6E99-A9BF-E622-2735-F9D92054C811}"/>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201912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50A207-2EBB-6257-F24B-FECEEFFF8795}"/>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523C483-0500-65A7-2F4B-F42FA5F1718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EE092984-E9D4-3185-C600-674038912C7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03F5133-94B8-A059-1F60-165B93F53A4F}"/>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6" name="Marcador de pie de página 5">
            <a:extLst>
              <a:ext uri="{FF2B5EF4-FFF2-40B4-BE49-F238E27FC236}">
                <a16:creationId xmlns:a16="http://schemas.microsoft.com/office/drawing/2014/main" id="{EC449424-B28B-BA6C-0442-F2BD30E3D090}"/>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0E16DA53-B00F-9561-A798-92765D719FA7}"/>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1033548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A90C-460A-8E12-8828-8BDA9AE6CD7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9FB1467-583C-BDE3-EADF-478BE794A6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561B87F-983C-A152-E41B-20601445960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1952935D-C9A7-8970-2854-D3552ADA26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58D29A9-9240-64AD-F08D-7F4B28864D4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A528A945-A5DB-3635-4126-5768B27CB4F1}"/>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8" name="Marcador de pie de página 7">
            <a:extLst>
              <a:ext uri="{FF2B5EF4-FFF2-40B4-BE49-F238E27FC236}">
                <a16:creationId xmlns:a16="http://schemas.microsoft.com/office/drawing/2014/main" id="{238DE93D-76CB-B57E-469F-6A6DC915C27D}"/>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99B3936C-B422-C918-56F0-5C70255CDEC3}"/>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407601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3FD359-223F-DACF-E9C9-A2E9252CEC05}"/>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542F4034-6DD6-3C0F-24D1-1FA3E18B4EC6}"/>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4" name="Marcador de pie de página 3">
            <a:extLst>
              <a:ext uri="{FF2B5EF4-FFF2-40B4-BE49-F238E27FC236}">
                <a16:creationId xmlns:a16="http://schemas.microsoft.com/office/drawing/2014/main" id="{49116D0E-BE06-8920-BD78-E75B5F3A3CFE}"/>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43FA74FE-AE28-39AC-D057-39AF2C85DA16}"/>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331472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B6FBA7-59F4-0E16-9BAB-4FD6AA774199}"/>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3" name="Marcador de pie de página 2">
            <a:extLst>
              <a:ext uri="{FF2B5EF4-FFF2-40B4-BE49-F238E27FC236}">
                <a16:creationId xmlns:a16="http://schemas.microsoft.com/office/drawing/2014/main" id="{1E6B5225-1173-03E5-50DD-119ADF07F158}"/>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52448456-0909-6353-EF43-9215B2AC5282}"/>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346646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5811BD-92D6-4D0E-E578-6327F3B4212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0C242BEB-9655-D439-A5BF-359793DAF4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EDB52C1D-AB3A-B43F-04F3-517E672C1F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8E24B7B-02E2-2D51-E579-53A656BFE5C3}"/>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6" name="Marcador de pie de página 5">
            <a:extLst>
              <a:ext uri="{FF2B5EF4-FFF2-40B4-BE49-F238E27FC236}">
                <a16:creationId xmlns:a16="http://schemas.microsoft.com/office/drawing/2014/main" id="{A3F199CC-819A-95EF-DC57-E2B7269DD496}"/>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1A8BC845-D876-7FAA-980E-8A283FB9234D}"/>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884830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DB8D8-378E-696D-1649-B57A172FDF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A3F79AA6-F5B9-6AF8-D3BE-FD9B2866AD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28E6FF8B-34AB-02BF-D231-308E3C913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2F2C0DC-5B08-9268-DCB9-A1F04C664FFF}"/>
              </a:ext>
            </a:extLst>
          </p:cNvPr>
          <p:cNvSpPr>
            <a:spLocks noGrp="1"/>
          </p:cNvSpPr>
          <p:nvPr>
            <p:ph type="dt" sz="half" idx="10"/>
          </p:nvPr>
        </p:nvSpPr>
        <p:spPr/>
        <p:txBody>
          <a:bodyPr/>
          <a:lstStyle/>
          <a:p>
            <a:fld id="{AA33ABEA-8667-40A4-A8B0-74E46D9F4B4A}" type="datetimeFigureOut">
              <a:rPr lang="es-CR" smtClean="0"/>
              <a:t>15/10/2024</a:t>
            </a:fld>
            <a:endParaRPr lang="es-CR"/>
          </a:p>
        </p:txBody>
      </p:sp>
      <p:sp>
        <p:nvSpPr>
          <p:cNvPr id="6" name="Marcador de pie de página 5">
            <a:extLst>
              <a:ext uri="{FF2B5EF4-FFF2-40B4-BE49-F238E27FC236}">
                <a16:creationId xmlns:a16="http://schemas.microsoft.com/office/drawing/2014/main" id="{1E971DA4-C6A3-0EAD-9909-866DBCBEE15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0EFBE16D-2949-F43C-2E2F-292B4261ACF5}"/>
              </a:ext>
            </a:extLst>
          </p:cNvPr>
          <p:cNvSpPr>
            <a:spLocks noGrp="1"/>
          </p:cNvSpPr>
          <p:nvPr>
            <p:ph type="sldNum" sz="quarter" idx="12"/>
          </p:nvPr>
        </p:nvSpPr>
        <p:spPr/>
        <p:txBody>
          <a:bodyPr/>
          <a:lstStyle/>
          <a:p>
            <a:fld id="{C6ABF0BB-C9EA-4B5C-A70B-9A6AF8436A6D}" type="slidenum">
              <a:rPr lang="es-CR" smtClean="0"/>
              <a:t>‹Nº›</a:t>
            </a:fld>
            <a:endParaRPr lang="es-CR"/>
          </a:p>
        </p:txBody>
      </p:sp>
    </p:spTree>
    <p:extLst>
      <p:ext uri="{BB962C8B-B14F-4D97-AF65-F5344CB8AC3E}">
        <p14:creationId xmlns:p14="http://schemas.microsoft.com/office/powerpoint/2010/main" val="1551969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5BE7DB4-4575-8C52-A399-69C2741C4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A0171B1-AE47-8E06-1B17-A6E4E5DFFA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FB74167E-48E0-5162-3975-6160DE928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3ABEA-8667-40A4-A8B0-74E46D9F4B4A}" type="datetimeFigureOut">
              <a:rPr lang="es-CR" smtClean="0"/>
              <a:t>15/10/2024</a:t>
            </a:fld>
            <a:endParaRPr lang="es-CR"/>
          </a:p>
        </p:txBody>
      </p:sp>
      <p:sp>
        <p:nvSpPr>
          <p:cNvPr id="5" name="Marcador de pie de página 4">
            <a:extLst>
              <a:ext uri="{FF2B5EF4-FFF2-40B4-BE49-F238E27FC236}">
                <a16:creationId xmlns:a16="http://schemas.microsoft.com/office/drawing/2014/main" id="{41A6DD5F-301E-D616-EA83-041E5CCC95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AFCF4FD2-20DA-63C6-A874-5A2722B2DC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ABF0BB-C9EA-4B5C-A70B-9A6AF8436A6D}" type="slidenum">
              <a:rPr lang="es-CR" smtClean="0"/>
              <a:t>‹Nº›</a:t>
            </a:fld>
            <a:endParaRPr lang="es-CR"/>
          </a:p>
        </p:txBody>
      </p:sp>
    </p:spTree>
    <p:extLst>
      <p:ext uri="{BB962C8B-B14F-4D97-AF65-F5344CB8AC3E}">
        <p14:creationId xmlns:p14="http://schemas.microsoft.com/office/powerpoint/2010/main" val="3339098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jpg"/><Relationship Id="rId5" Type="http://schemas.openxmlformats.org/officeDocument/2006/relationships/slideLayout" Target="../slideLayouts/slideLayout9.xml"/><Relationship Id="rId4" Type="http://schemas.openxmlformats.org/officeDocument/2006/relationships/audio" Target="../media/media2.mp3"/></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7.xml"/><Relationship Id="rId7" Type="http://schemas.openxmlformats.org/officeDocument/2006/relationships/image" Target="../media/image6.wmf"/><Relationship Id="rId2" Type="http://schemas.openxmlformats.org/officeDocument/2006/relationships/audio" Target="../media/media3.m4a"/><Relationship Id="rId1" Type="http://schemas.microsoft.com/office/2007/relationships/media" Target="../media/media3.m4a"/><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9.jfif"/><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png"/><Relationship Id="rId4" Type="http://schemas.openxmlformats.org/officeDocument/2006/relationships/image" Target="../media/image4.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5.jpg"/><Relationship Id="rId2" Type="http://schemas.openxmlformats.org/officeDocument/2006/relationships/audio" Target="../media/media6.m4a"/><Relationship Id="rId1" Type="http://schemas.microsoft.com/office/2007/relationships/media" Target="../media/media6.m4a"/><Relationship Id="rId6" Type="http://schemas.microsoft.com/office/2007/relationships/hdphoto" Target="../media/hdphoto3.wdp"/><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7000" b="-7000"/>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587CE5E-7737-B515-3815-F23A348FD181}"/>
              </a:ext>
            </a:extLst>
          </p:cNvPr>
          <p:cNvSpPr>
            <a:spLocks noGrp="1"/>
          </p:cNvSpPr>
          <p:nvPr>
            <p:ph type="title"/>
          </p:nvPr>
        </p:nvSpPr>
        <p:spPr/>
        <p:txBody>
          <a:bodyPr>
            <a:normAutofit fontScale="90000"/>
          </a:bodyPr>
          <a:lstStyle/>
          <a:p>
            <a:pPr algn="ctr">
              <a:lnSpc>
                <a:spcPct val="150000"/>
              </a:lnSpc>
            </a:pPr>
            <a:r>
              <a:rPr lang="es-CR" sz="3600" b="1"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PULSERAS ARTESANALES</a:t>
            </a:r>
          </a:p>
        </p:txBody>
      </p:sp>
      <p:sp>
        <p:nvSpPr>
          <p:cNvPr id="6" name="Marcador de texto 5">
            <a:extLst>
              <a:ext uri="{FF2B5EF4-FFF2-40B4-BE49-F238E27FC236}">
                <a16:creationId xmlns:a16="http://schemas.microsoft.com/office/drawing/2014/main" id="{DD54E7FA-088B-DC80-272A-396D5FBC7251}"/>
              </a:ext>
            </a:extLst>
          </p:cNvPr>
          <p:cNvSpPr>
            <a:spLocks noGrp="1"/>
          </p:cNvSpPr>
          <p:nvPr>
            <p:ph type="body" sz="half" idx="2"/>
          </p:nvPr>
        </p:nvSpPr>
        <p:spPr>
          <a:xfrm>
            <a:off x="1799691" y="2765686"/>
            <a:ext cx="3177915" cy="3811588"/>
          </a:xfrm>
        </p:spPr>
        <p:txBody>
          <a:bodyPr numCol="2">
            <a:normAutofit/>
          </a:bodyPr>
          <a:lstStyle/>
          <a:p>
            <a:pPr algn="ctr"/>
            <a:r>
              <a:rPr lang="es-CR" sz="4000" b="1" i="1" dirty="0">
                <a:ln w="22225">
                  <a:solidFill>
                    <a:schemeClr val="accent4">
                      <a:lumMod val="75000"/>
                    </a:schemeClr>
                  </a:solidFill>
                  <a:prstDash val="solid"/>
                </a:ln>
                <a:solidFill>
                  <a:schemeClr val="accent2">
                    <a:lumMod val="40000"/>
                    <a:lumOff val="60000"/>
                  </a:schemeClr>
                </a:solidFill>
                <a:effectLst>
                  <a:glow rad="228600">
                    <a:schemeClr val="accent2">
                      <a:satMod val="175000"/>
                      <a:alpha val="40000"/>
                    </a:schemeClr>
                  </a:glow>
                </a:effectLst>
                <a:latin typeface="Times New Roman" panose="02020603050405020304" pitchFamily="18" charset="0"/>
                <a:cs typeface="Times New Roman" panose="02020603050405020304" pitchFamily="18" charset="0"/>
              </a:rPr>
              <a:t>Estilos que dejan huella.</a:t>
            </a:r>
          </a:p>
        </p:txBody>
      </p:sp>
      <p:pic>
        <p:nvPicPr>
          <p:cNvPr id="11" name="Imagen 10">
            <a:extLst>
              <a:ext uri="{FF2B5EF4-FFF2-40B4-BE49-F238E27FC236}">
                <a16:creationId xmlns:a16="http://schemas.microsoft.com/office/drawing/2014/main" id="{56EE1877-89AA-AD38-8B4D-E6D8CD06CC83}"/>
              </a:ext>
            </a:extLst>
          </p:cNvPr>
          <p:cNvPicPr>
            <a:picLocks noChangeAspect="1"/>
          </p:cNvPicPr>
          <p:nvPr/>
        </p:nvPicPr>
        <p:blipFill>
          <a:blip r:embed="rId7"/>
          <a:stretch>
            <a:fillRect/>
          </a:stretch>
        </p:blipFill>
        <p:spPr>
          <a:xfrm>
            <a:off x="5228160" y="992187"/>
            <a:ext cx="5549106" cy="4873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Sonido grabado">
            <a:hlinkClick r:id="" action="ppaction://media"/>
            <a:extLst>
              <a:ext uri="{FF2B5EF4-FFF2-40B4-BE49-F238E27FC236}">
                <a16:creationId xmlns:a16="http://schemas.microsoft.com/office/drawing/2014/main" id="{1D205844-029B-082A-4E0E-36AD1F29F2A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49574" y="382587"/>
            <a:ext cx="609600" cy="609600"/>
          </a:xfrm>
          <a:prstGeom prst="rect">
            <a:avLst/>
          </a:prstGeom>
        </p:spPr>
      </p:pic>
      <p:pic>
        <p:nvPicPr>
          <p:cNvPr id="18" name="StockTune-Morning's Gentle Awakening_1729040197">
            <a:hlinkClick r:id="" action="ppaction://media"/>
            <a:extLst>
              <a:ext uri="{FF2B5EF4-FFF2-40B4-BE49-F238E27FC236}">
                <a16:creationId xmlns:a16="http://schemas.microsoft.com/office/drawing/2014/main" id="{CC7BB412-C698-176F-004E-58D2341A4FEC}"/>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9974" y="152400"/>
            <a:ext cx="609600" cy="609600"/>
          </a:xfrm>
          <a:prstGeom prst="rect">
            <a:avLst/>
          </a:prstGeom>
        </p:spPr>
      </p:pic>
    </p:spTree>
    <p:extLst>
      <p:ext uri="{BB962C8B-B14F-4D97-AF65-F5344CB8AC3E}">
        <p14:creationId xmlns:p14="http://schemas.microsoft.com/office/powerpoint/2010/main" val="2730636002"/>
      </p:ext>
    </p:extLst>
  </p:cSld>
  <p:clrMapOvr>
    <a:masterClrMapping/>
  </p:clrMapOvr>
  <mc:AlternateContent xmlns:mc="http://schemas.openxmlformats.org/markup-compatibility/2006">
    <mc:Choice xmlns:p14="http://schemas.microsoft.com/office/powerpoint/2010/main" Requires="p14">
      <p:transition spd="med" p14:dur="700" advTm="21120">
        <p:fade/>
      </p:transition>
    </mc:Choice>
    <mc:Fallback>
      <p:transition spd="med" advTm="211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18447"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6" fill="hold" display="0">
                  <p:stCondLst>
                    <p:cond delay="indefinite"/>
                  </p:stCondLst>
                  <p:endCondLst>
                    <p:cond evt="onStopAudio" delay="0">
                      <p:tgtEl>
                        <p:sldTgt/>
                      </p:tgtEl>
                    </p:cond>
                  </p:endCondLst>
                </p:cTn>
                <p:tgtEl>
                  <p:spTgt spid="17"/>
                </p:tgtEl>
              </p:cMediaNode>
            </p:audio>
            <p:audio>
              <p:cMediaNode vol="20000" numSld="999" showWhenStopped="0">
                <p:cTn id="27" repeatCount="indefinite" fill="hold" display="0">
                  <p:stCondLst>
                    <p:cond delay="indefinite"/>
                  </p:stCondLst>
                  <p:endCondLst>
                    <p:cond evt="onStopAudio" delay="0">
                      <p:tgtEl>
                        <p:sldTgt/>
                      </p:tgtEl>
                    </p:cond>
                  </p:endCondLst>
                </p:cTn>
                <p:tgtEl>
                  <p:spTgt spid="18"/>
                </p:tgtEl>
              </p:cMediaNode>
            </p:audio>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E82D69C7-FB68-B7DD-D064-51E04D9E96DE}"/>
              </a:ext>
            </a:extLst>
          </p:cNvPr>
          <p:cNvSpPr/>
          <p:nvPr/>
        </p:nvSpPr>
        <p:spPr>
          <a:xfrm>
            <a:off x="8799226" y="1708879"/>
            <a:ext cx="2295036" cy="2098623"/>
          </a:xfrm>
          <a:prstGeom prst="rect">
            <a:avLst/>
          </a:prstGeom>
          <a:solidFill>
            <a:schemeClr val="accent2">
              <a:lumMod val="40000"/>
              <a:lumOff val="60000"/>
            </a:schemeClr>
          </a:solidFill>
          <a:ln>
            <a:solidFill>
              <a:schemeClr val="accent4">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6" name="Rectángulo: esquinas redondeadas 5">
            <a:extLst>
              <a:ext uri="{FF2B5EF4-FFF2-40B4-BE49-F238E27FC236}">
                <a16:creationId xmlns:a16="http://schemas.microsoft.com/office/drawing/2014/main" id="{6752553E-9106-49E4-8DCB-A1BC1DDBFEE4}"/>
              </a:ext>
            </a:extLst>
          </p:cNvPr>
          <p:cNvSpPr/>
          <p:nvPr/>
        </p:nvSpPr>
        <p:spPr>
          <a:xfrm>
            <a:off x="2603879" y="508923"/>
            <a:ext cx="6400800" cy="1064302"/>
          </a:xfrm>
          <a:prstGeom prst="roundRect">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R"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Información necesaria al realizar mi emprendimiento </a:t>
            </a:r>
          </a:p>
        </p:txBody>
      </p:sp>
      <p:pic>
        <p:nvPicPr>
          <p:cNvPr id="4" name="Imagen 3">
            <a:extLst>
              <a:ext uri="{FF2B5EF4-FFF2-40B4-BE49-F238E27FC236}">
                <a16:creationId xmlns:a16="http://schemas.microsoft.com/office/drawing/2014/main" id="{216166BA-C113-1122-D1BE-717E321B90C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838" b="89744" l="3000" r="96222">
                        <a14:foregroundMark x1="28000" y1="22792" x2="27556" y2="25926"/>
                        <a14:foregroundMark x1="9222" y1="50997" x2="12000" y2="54416"/>
                        <a14:foregroundMark x1="3444" y1="59259" x2="4778" y2="58974"/>
                        <a14:foregroundMark x1="28889" y1="70655" x2="26667" y2="71795"/>
                        <a14:foregroundMark x1="27667" y1="78632" x2="27667" y2="78632"/>
                        <a14:foregroundMark x1="31333" y1="84046" x2="33444" y2="86895"/>
                        <a14:foregroundMark x1="37111" y1="44444" x2="39333" y2="46724"/>
                        <a14:foregroundMark x1="41444" y1="8262" x2="43667" y2="11111"/>
                        <a14:foregroundMark x1="90778" y1="54701" x2="87444" y2="58120"/>
                        <a14:foregroundMark x1="90667" y1="68091" x2="89889" y2="63818"/>
                        <a14:foregroundMark x1="96333" y1="62963" x2="93889" y2="64103"/>
                        <a14:foregroundMark x1="69778" y1="74074" x2="71556" y2="75783"/>
                        <a14:foregroundMark x1="41222" y1="30484" x2="39333" y2="31054"/>
                        <a14:foregroundMark x1="70556" y1="81766" x2="70556" y2="81766"/>
                        <a14:foregroundMark x1="41556" y1="7123" x2="40778" y2="6838"/>
                        <a14:backgroundMark x1="34444" y1="32764" x2="36333" y2="37322"/>
                        <a14:backgroundMark x1="47333" y1="49003" x2="46111" y2="45014"/>
                        <a14:backgroundMark x1="42222" y1="45014" x2="42222" y2="46724"/>
                        <a14:backgroundMark x1="32778" y1="49003" x2="35444" y2="50142"/>
                        <a14:backgroundMark x1="54333" y1="40741" x2="58000" y2="45584"/>
                        <a14:backgroundMark x1="51000" y1="56980" x2="51000" y2="58405"/>
                        <a14:backgroundMark x1="48778" y1="45869" x2="49444" y2="49573"/>
                        <a14:backgroundMark x1="52556" y1="37037" x2="50889" y2="43020"/>
                        <a14:backgroundMark x1="53444" y1="37892" x2="53000" y2="40456"/>
                        <a14:backgroundMark x1="54667" y1="32764" x2="59111" y2="29060"/>
                        <a14:backgroundMark x1="68444" y1="50712" x2="62444" y2="51567"/>
                        <a14:backgroundMark x1="53778" y1="59829" x2="55111" y2="58974"/>
                        <a14:backgroundMark x1="45222" y1="56125" x2="48111" y2="58405"/>
                        <a14:backgroundMark x1="44111" y1="57550" x2="45111" y2="58974"/>
                        <a14:backgroundMark x1="44667" y1="62108" x2="43889" y2="62108"/>
                        <a14:backgroundMark x1="43889" y1="64957" x2="42667" y2="66667"/>
                        <a14:backgroundMark x1="43111" y1="63248" x2="42667" y2="63533"/>
                        <a14:backgroundMark x1="47000" y1="64957" x2="46778" y2="66667"/>
                        <a14:backgroundMark x1="46333" y1="60684" x2="45889" y2="60114"/>
                        <a14:backgroundMark x1="56000" y1="65812" x2="57111" y2="68661"/>
                        <a14:backgroundMark x1="51222" y1="65242" x2="52222" y2="65242"/>
                        <a14:backgroundMark x1="58333" y1="58405" x2="57556" y2="58120"/>
                        <a14:backgroundMark x1="44889" y1="37037" x2="44778" y2="35328"/>
                        <a14:backgroundMark x1="16556" y1="58974" x2="16000" y2="62963"/>
                        <a14:backgroundMark x1="29222" y1="76068" x2="29222" y2="77778"/>
                        <a14:backgroundMark x1="40333" y1="46439" x2="40333" y2="48148"/>
                        <a14:backgroundMark x1="83667" y1="64103" x2="84222" y2="66382"/>
                        <a14:backgroundMark x1="28556" y1="50997" x2="29778" y2="55840"/>
                        <a14:backgroundMark x1="26889" y1="41026" x2="25222" y2="39601"/>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04735" y="0"/>
            <a:ext cx="11122702" cy="764498"/>
          </a:xfrm>
          <a:prstGeom prst="rect">
            <a:avLst/>
          </a:prstGeom>
        </p:spPr>
      </p:pic>
      <p:pic>
        <p:nvPicPr>
          <p:cNvPr id="7" name="Imagen 6">
            <a:extLst>
              <a:ext uri="{FF2B5EF4-FFF2-40B4-BE49-F238E27FC236}">
                <a16:creationId xmlns:a16="http://schemas.microsoft.com/office/drawing/2014/main" id="{70712194-A783-0B80-3775-1644849F910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04679" y="1835553"/>
            <a:ext cx="1947545" cy="1856516"/>
          </a:xfrm>
          <a:prstGeom prst="rect">
            <a:avLst/>
          </a:prstGeom>
          <a:noFill/>
          <a:ln>
            <a:noFill/>
          </a:ln>
        </p:spPr>
      </p:pic>
      <p:cxnSp>
        <p:nvCxnSpPr>
          <p:cNvPr id="10" name="Conector: curvado 9">
            <a:extLst>
              <a:ext uri="{FF2B5EF4-FFF2-40B4-BE49-F238E27FC236}">
                <a16:creationId xmlns:a16="http://schemas.microsoft.com/office/drawing/2014/main" id="{FA6A4448-7B1F-ADA2-868D-81288F8DBE79}"/>
              </a:ext>
            </a:extLst>
          </p:cNvPr>
          <p:cNvCxnSpPr/>
          <p:nvPr/>
        </p:nvCxnSpPr>
        <p:spPr>
          <a:xfrm>
            <a:off x="6430780" y="2353456"/>
            <a:ext cx="2233535" cy="959370"/>
          </a:xfrm>
          <a:prstGeom prst="curvedConnector3">
            <a:avLst/>
          </a:prstGeom>
          <a:ln>
            <a:solidFill>
              <a:srgbClr val="FF0000"/>
            </a:solidFill>
            <a:tailEnd type="triangle"/>
          </a:ln>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sp>
        <p:nvSpPr>
          <p:cNvPr id="14" name="CuadroTexto 13">
            <a:extLst>
              <a:ext uri="{FF2B5EF4-FFF2-40B4-BE49-F238E27FC236}">
                <a16:creationId xmlns:a16="http://schemas.microsoft.com/office/drawing/2014/main" id="{2BD82401-F3A8-603F-18BA-D5A926D22C6F}"/>
              </a:ext>
            </a:extLst>
          </p:cNvPr>
          <p:cNvSpPr txBox="1"/>
          <p:nvPr/>
        </p:nvSpPr>
        <p:spPr>
          <a:xfrm>
            <a:off x="1097738" y="1951672"/>
            <a:ext cx="5162860" cy="1477328"/>
          </a:xfrm>
          <a:prstGeom prst="rect">
            <a:avLst/>
          </a:prstGeom>
          <a:noFill/>
          <a:ln>
            <a:solidFill>
              <a:schemeClr val="accent2">
                <a:lumMod val="75000"/>
              </a:schemeClr>
            </a:solidFill>
          </a:ln>
        </p:spPr>
        <p:txBody>
          <a:bodyPr wrap="square">
            <a:spAutoFit/>
          </a:bodyPr>
          <a:lstStyle/>
          <a:p>
            <a:r>
              <a:rPr lang="es-ES" i="1" dirty="0">
                <a:solidFill>
                  <a:srgbClr val="FFC000"/>
                </a:solidFill>
                <a:effectLst>
                  <a:outerShdw blurRad="38100" dist="38100" dir="2700000" algn="tl">
                    <a:srgbClr val="000000">
                      <a:alpha val="43137"/>
                    </a:srgbClr>
                  </a:outerShdw>
                </a:effectLst>
              </a:rPr>
              <a:t>Las pulseras artesanales han existido en diversas culturas a lo largo de la historia, utilizadas tanto por hombres como para mujeres, originalmente eran creadas como símbolos de estatus, protección o pertenencia a un grupo</a:t>
            </a:r>
            <a:endParaRPr lang="es-CR" i="1" dirty="0">
              <a:solidFill>
                <a:srgbClr val="FFC000"/>
              </a:solidFill>
              <a:effectLst>
                <a:outerShdw blurRad="38100" dist="38100" dir="2700000" algn="tl">
                  <a:srgbClr val="000000">
                    <a:alpha val="43137"/>
                  </a:srgbClr>
                </a:outerShdw>
              </a:effectLst>
            </a:endParaRPr>
          </a:p>
        </p:txBody>
      </p:sp>
      <p:sp>
        <p:nvSpPr>
          <p:cNvPr id="21" name="Rectángulo 20">
            <a:extLst>
              <a:ext uri="{FF2B5EF4-FFF2-40B4-BE49-F238E27FC236}">
                <a16:creationId xmlns:a16="http://schemas.microsoft.com/office/drawing/2014/main" id="{58152A66-410F-7D8D-DBAE-64FBB308666E}"/>
              </a:ext>
            </a:extLst>
          </p:cNvPr>
          <p:cNvSpPr/>
          <p:nvPr/>
        </p:nvSpPr>
        <p:spPr>
          <a:xfrm>
            <a:off x="944380" y="3987384"/>
            <a:ext cx="2548328" cy="2368446"/>
          </a:xfrm>
          <a:prstGeom prst="rect">
            <a:avLst/>
          </a:prstGeom>
          <a:solidFill>
            <a:schemeClr val="accent2">
              <a:lumMod val="40000"/>
              <a:lumOff val="6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16" name="Imagen 15">
            <a:extLst>
              <a:ext uri="{FF2B5EF4-FFF2-40B4-BE49-F238E27FC236}">
                <a16:creationId xmlns:a16="http://schemas.microsoft.com/office/drawing/2014/main" id="{7A319605-BDDF-A015-CC58-3A2A3E500C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737" y="4115190"/>
            <a:ext cx="2305029" cy="2098233"/>
          </a:xfrm>
          <a:prstGeom prst="rect">
            <a:avLst/>
          </a:prstGeom>
        </p:spPr>
      </p:pic>
      <p:sp>
        <p:nvSpPr>
          <p:cNvPr id="18" name="CuadroTexto 17">
            <a:extLst>
              <a:ext uri="{FF2B5EF4-FFF2-40B4-BE49-F238E27FC236}">
                <a16:creationId xmlns:a16="http://schemas.microsoft.com/office/drawing/2014/main" id="{12D22FB8-6146-522E-0113-4DDB2CD57307}"/>
              </a:ext>
            </a:extLst>
          </p:cNvPr>
          <p:cNvSpPr txBox="1"/>
          <p:nvPr/>
        </p:nvSpPr>
        <p:spPr>
          <a:xfrm>
            <a:off x="7120328" y="4751883"/>
            <a:ext cx="4665688" cy="1263166"/>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07000"/>
              </a:lnSpc>
              <a:spcAft>
                <a:spcPts val="800"/>
              </a:spcAft>
            </a:pPr>
            <a:r>
              <a:rPr lang="es-CR" sz="1800" kern="1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El progreso de las pulseras puede ser largo o corto depende el tipo de pulsera y la opinión del cliente, tanto como los adornos que puede llevar y sus piezas.</a:t>
            </a:r>
            <a:endParaRPr lang="es-C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Conector: curvado 19">
            <a:extLst>
              <a:ext uri="{FF2B5EF4-FFF2-40B4-BE49-F238E27FC236}">
                <a16:creationId xmlns:a16="http://schemas.microsoft.com/office/drawing/2014/main" id="{D212F53F-0EE9-FAE1-BEBD-6BBBF1854DE5}"/>
              </a:ext>
            </a:extLst>
          </p:cNvPr>
          <p:cNvCxnSpPr>
            <a:cxnSpLocks/>
          </p:cNvCxnSpPr>
          <p:nvPr/>
        </p:nvCxnSpPr>
        <p:spPr>
          <a:xfrm flipH="1">
            <a:off x="3882452" y="4751883"/>
            <a:ext cx="2548328" cy="824458"/>
          </a:xfrm>
          <a:prstGeom prst="curvedConnector3">
            <a:avLst/>
          </a:prstGeom>
          <a:ln>
            <a:solidFill>
              <a:srgbClr val="FF0000"/>
            </a:solidFill>
            <a:tailEnd type="triangle"/>
          </a:ln>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pic>
        <p:nvPicPr>
          <p:cNvPr id="25" name="Sonido grabado">
            <a:hlinkClick r:id="" action="ppaction://media"/>
            <a:extLst>
              <a:ext uri="{FF2B5EF4-FFF2-40B4-BE49-F238E27FC236}">
                <a16:creationId xmlns:a16="http://schemas.microsoft.com/office/drawing/2014/main" id="{90492997-60F4-4E4F-706A-0950F94AC9D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19790" y="204123"/>
            <a:ext cx="609600" cy="609600"/>
          </a:xfrm>
          <a:prstGeom prst="rect">
            <a:avLst/>
          </a:prstGeom>
        </p:spPr>
      </p:pic>
    </p:spTree>
    <p:extLst>
      <p:ext uri="{BB962C8B-B14F-4D97-AF65-F5344CB8AC3E}">
        <p14:creationId xmlns:p14="http://schemas.microsoft.com/office/powerpoint/2010/main" val="6070430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3572">
        <p15:prstTrans prst="peelOff"/>
      </p:transition>
    </mc:Choice>
    <mc:Fallback>
      <p:transition spd="slow" advTm="3357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par>
                          <p:cTn id="30" fill="hold">
                            <p:stCondLst>
                              <p:cond delay="500"/>
                            </p:stCondLst>
                            <p:childTnLst>
                              <p:par>
                                <p:cTn id="31" presetID="1" presetClass="mediacall" presetSubtype="0" fill="hold" nodeType="afterEffect">
                                  <p:stCondLst>
                                    <p:cond delay="0"/>
                                  </p:stCondLst>
                                  <p:childTnLst>
                                    <p:cmd type="call" cmd="playFrom(0.0)">
                                      <p:cBhvr>
                                        <p:cTn id="32" dur="33705"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33" fill="hold" display="0">
                  <p:stCondLst>
                    <p:cond delay="indefinite"/>
                  </p:stCondLst>
                  <p:endCondLst>
                    <p:cond evt="onStopAudio" delay="0">
                      <p:tgtEl>
                        <p:sldTgt/>
                      </p:tgtEl>
                    </p:cond>
                  </p:endCondLst>
                </p:cTn>
                <p:tgtEl>
                  <p:spTgt spid="25"/>
                </p:tgtEl>
              </p:cMediaNode>
            </p:audio>
          </p:childTnLst>
        </p:cTn>
      </p:par>
    </p:tnLst>
    <p:bldLst>
      <p:bldP spid="6" grpId="0" animBg="1"/>
      <p:bldP spid="1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8E270527-F410-775B-77A3-2FD95ED69355}"/>
              </a:ext>
            </a:extLst>
          </p:cNvPr>
          <p:cNvSpPr/>
          <p:nvPr/>
        </p:nvSpPr>
        <p:spPr>
          <a:xfrm>
            <a:off x="9383843" y="509666"/>
            <a:ext cx="2428406" cy="2173573"/>
          </a:xfrm>
          <a:prstGeom prst="rect">
            <a:avLst/>
          </a:prstGeom>
          <a:solidFill>
            <a:schemeClr val="accent2">
              <a:lumMod val="40000"/>
              <a:lumOff val="6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2" name="Imagen 1">
            <a:extLst>
              <a:ext uri="{FF2B5EF4-FFF2-40B4-BE49-F238E27FC236}">
                <a16:creationId xmlns:a16="http://schemas.microsoft.com/office/drawing/2014/main" id="{D7F0233B-4648-9C41-27FE-29405641FC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4374" y="680889"/>
            <a:ext cx="2132382" cy="1875546"/>
          </a:xfrm>
          <a:prstGeom prst="rect">
            <a:avLst/>
          </a:prstGeom>
        </p:spPr>
      </p:pic>
      <p:sp>
        <p:nvSpPr>
          <p:cNvPr id="4" name="CuadroTexto 3">
            <a:extLst>
              <a:ext uri="{FF2B5EF4-FFF2-40B4-BE49-F238E27FC236}">
                <a16:creationId xmlns:a16="http://schemas.microsoft.com/office/drawing/2014/main" id="{62A24088-2B58-83F3-1632-850E1913919E}"/>
              </a:ext>
            </a:extLst>
          </p:cNvPr>
          <p:cNvSpPr txBox="1"/>
          <p:nvPr/>
        </p:nvSpPr>
        <p:spPr>
          <a:xfrm>
            <a:off x="179881" y="635917"/>
            <a:ext cx="5437681" cy="1559529"/>
          </a:xfrm>
          <a:prstGeom prst="rect">
            <a:avLst/>
          </a:prstGeom>
          <a:noFill/>
          <a:ln>
            <a:solidFill>
              <a:srgbClr val="FF0000"/>
            </a:solidFill>
          </a:ln>
        </p:spPr>
        <p:txBody>
          <a:bodyPr wrap="square">
            <a:spAutoFit/>
          </a:bodyPr>
          <a:lstStyle/>
          <a:p>
            <a:pPr>
              <a:lnSpc>
                <a:spcPct val="107000"/>
              </a:lnSpc>
              <a:spcAft>
                <a:spcPts val="800"/>
              </a:spcAft>
            </a:pPr>
            <a:r>
              <a:rPr lang="es-CR" sz="1800" b="1" kern="100" dirty="0">
                <a:ln w="22225">
                  <a:solidFill>
                    <a:schemeClr val="accent2"/>
                  </a:solidFill>
                  <a:prstDash val="solid"/>
                </a:ln>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Al contribuir con el progreso de las pulseras, llega al punto de la venta, donde es necesario poder llamar la atención del comprador, para poder obtener su interés, ya sea añadir colores más llamativos o decoraciones que resalten entre otras.</a:t>
            </a:r>
            <a:endParaRPr lang="es-CR" sz="1400" b="1" kern="100" dirty="0">
              <a:ln w="22225">
                <a:solidFill>
                  <a:schemeClr val="accent2"/>
                </a:solidFill>
                <a:prstDash val="solid"/>
              </a:ln>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ángulo 18">
            <a:extLst>
              <a:ext uri="{FF2B5EF4-FFF2-40B4-BE49-F238E27FC236}">
                <a16:creationId xmlns:a16="http://schemas.microsoft.com/office/drawing/2014/main" id="{37A3DCC1-28B0-8C1D-3565-ED4010886E9B}"/>
              </a:ext>
            </a:extLst>
          </p:cNvPr>
          <p:cNvSpPr/>
          <p:nvPr/>
        </p:nvSpPr>
        <p:spPr>
          <a:xfrm>
            <a:off x="764498" y="3361129"/>
            <a:ext cx="2968053" cy="2110281"/>
          </a:xfrm>
          <a:prstGeom prst="rect">
            <a:avLst/>
          </a:prstGeom>
          <a:solidFill>
            <a:schemeClr val="accent2">
              <a:lumMod val="40000"/>
              <a:lumOff val="6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6" name="Conector: curvado 5">
            <a:extLst>
              <a:ext uri="{FF2B5EF4-FFF2-40B4-BE49-F238E27FC236}">
                <a16:creationId xmlns:a16="http://schemas.microsoft.com/office/drawing/2014/main" id="{1B891399-BA00-38E3-C2AF-C257253C97F4}"/>
              </a:ext>
            </a:extLst>
          </p:cNvPr>
          <p:cNvCxnSpPr>
            <a:cxnSpLocks/>
          </p:cNvCxnSpPr>
          <p:nvPr/>
        </p:nvCxnSpPr>
        <p:spPr>
          <a:xfrm>
            <a:off x="5861154" y="1415681"/>
            <a:ext cx="2816587" cy="779765"/>
          </a:xfrm>
          <a:prstGeom prst="curvedConnector3">
            <a:avLst/>
          </a:prstGeom>
          <a:ln>
            <a:solidFill>
              <a:srgbClr val="FF0000"/>
            </a:solidFill>
            <a:tailEnd type="triangle"/>
          </a:ln>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pic>
        <p:nvPicPr>
          <p:cNvPr id="11" name="Imagen 10">
            <a:extLst>
              <a:ext uri="{FF2B5EF4-FFF2-40B4-BE49-F238E27FC236}">
                <a16:creationId xmlns:a16="http://schemas.microsoft.com/office/drawing/2014/main" id="{DB202F16-3C81-DC98-1C73-F1D586B5EC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110" y="3429000"/>
            <a:ext cx="2710815" cy="1906338"/>
          </a:xfrm>
          <a:prstGeom prst="rect">
            <a:avLst/>
          </a:prstGeom>
        </p:spPr>
      </p:pic>
      <p:sp>
        <p:nvSpPr>
          <p:cNvPr id="14" name="CuadroTexto 13">
            <a:extLst>
              <a:ext uri="{FF2B5EF4-FFF2-40B4-BE49-F238E27FC236}">
                <a16:creationId xmlns:a16="http://schemas.microsoft.com/office/drawing/2014/main" id="{4B22F9B7-1E1D-07C7-23C5-99F805E86F2A}"/>
              </a:ext>
            </a:extLst>
          </p:cNvPr>
          <p:cNvSpPr txBox="1"/>
          <p:nvPr/>
        </p:nvSpPr>
        <p:spPr>
          <a:xfrm>
            <a:off x="7034134" y="3898767"/>
            <a:ext cx="4778115" cy="966803"/>
          </a:xfrm>
          <a:prstGeom prst="rect">
            <a:avLst/>
          </a:prstGeom>
          <a:noFill/>
        </p:spPr>
        <p:txBody>
          <a:bodyPr wrap="square">
            <a:spAutoFit/>
          </a:bodyPr>
          <a:lstStyle/>
          <a:p>
            <a:pPr>
              <a:lnSpc>
                <a:spcPct val="107000"/>
              </a:lnSpc>
              <a:spcAft>
                <a:spcPts val="800"/>
              </a:spcAft>
            </a:pPr>
            <a:r>
              <a:rPr lang="es-CR" sz="1800" kern="1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Existen diferentes formas de pago, por tarjeta, simpe, monedas o billetes, </a:t>
            </a:r>
            <a:r>
              <a:rPr lang="es-CR" kern="100" dirty="0">
                <a:solidFill>
                  <a:srgbClr val="C45911"/>
                </a:solidFill>
                <a:latin typeface="Times New Roman" panose="02020603050405020304" pitchFamily="18" charset="0"/>
                <a:ea typeface="Calibri" panose="020F0502020204030204" pitchFamily="34" charset="0"/>
                <a:cs typeface="Times New Roman" panose="02020603050405020304" pitchFamily="18" charset="0"/>
              </a:rPr>
              <a:t>la cual mi</a:t>
            </a:r>
            <a:r>
              <a:rPr lang="es-CR" sz="1800" kern="100" dirty="0">
                <a:solidFill>
                  <a:srgbClr val="C45911"/>
                </a:solidFill>
                <a:effectLst/>
                <a:latin typeface="Times New Roman" panose="02020603050405020304" pitchFamily="18" charset="0"/>
                <a:ea typeface="Calibri" panose="020F0502020204030204" pitchFamily="34" charset="0"/>
                <a:cs typeface="Times New Roman" panose="02020603050405020304" pitchFamily="18" charset="0"/>
              </a:rPr>
              <a:t> persona decide la forma de pago.</a:t>
            </a:r>
            <a:endParaRPr lang="es-C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Conector: curvado 15">
            <a:extLst>
              <a:ext uri="{FF2B5EF4-FFF2-40B4-BE49-F238E27FC236}">
                <a16:creationId xmlns:a16="http://schemas.microsoft.com/office/drawing/2014/main" id="{A080F700-131E-9C98-07C2-DD5E94080596}"/>
              </a:ext>
            </a:extLst>
          </p:cNvPr>
          <p:cNvCxnSpPr>
            <a:cxnSpLocks/>
          </p:cNvCxnSpPr>
          <p:nvPr/>
        </p:nvCxnSpPr>
        <p:spPr>
          <a:xfrm rot="10800000" flipV="1">
            <a:off x="4023007" y="4257206"/>
            <a:ext cx="2842489" cy="703221"/>
          </a:xfrm>
          <a:prstGeom prst="curvedConnector3">
            <a:avLst>
              <a:gd name="adj1" fmla="val 50000"/>
            </a:avLst>
          </a:prstGeom>
          <a:ln>
            <a:solidFill>
              <a:srgbClr val="FF0000"/>
            </a:solidFill>
            <a:tailEnd type="triangle"/>
          </a:ln>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pic>
        <p:nvPicPr>
          <p:cNvPr id="20" name="Sonido grabado">
            <a:hlinkClick r:id="" action="ppaction://media"/>
            <a:extLst>
              <a:ext uri="{FF2B5EF4-FFF2-40B4-BE49-F238E27FC236}">
                <a16:creationId xmlns:a16="http://schemas.microsoft.com/office/drawing/2014/main" id="{6FE20E44-D19C-70D1-C85B-91AB6C06C7F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9914" y="71289"/>
            <a:ext cx="609600" cy="609600"/>
          </a:xfrm>
          <a:prstGeom prst="rect">
            <a:avLst/>
          </a:prstGeom>
        </p:spPr>
      </p:pic>
    </p:spTree>
    <p:extLst>
      <p:ext uri="{BB962C8B-B14F-4D97-AF65-F5344CB8AC3E}">
        <p14:creationId xmlns:p14="http://schemas.microsoft.com/office/powerpoint/2010/main" val="16599665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30359">
        <p15:prstTrans prst="peelOff"/>
      </p:transition>
    </mc:Choice>
    <mc:Fallback>
      <p:transition spd="slow" advTm="303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500"/>
                            </p:stCondLst>
                            <p:childTnLst>
                              <p:par>
                                <p:cTn id="24" presetID="1" presetClass="mediacall" presetSubtype="0" fill="hold" nodeType="afterEffect">
                                  <p:stCondLst>
                                    <p:cond delay="0"/>
                                  </p:stCondLst>
                                  <p:childTnLst>
                                    <p:cmd type="call" cmd="playFrom(0.0)">
                                      <p:cBhvr>
                                        <p:cTn id="25" dur="303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26" fill="hold" display="0">
                  <p:stCondLst>
                    <p:cond delay="indefinite"/>
                  </p:stCondLst>
                  <p:endCondLst>
                    <p:cond evt="onStopAudio" delay="0">
                      <p:tgtEl>
                        <p:sldTgt/>
                      </p:tgtEl>
                    </p:cond>
                  </p:endCondLst>
                </p:cTn>
                <p:tgtEl>
                  <p:spTgt spid="20"/>
                </p:tgtEl>
              </p:cMediaNode>
            </p:audio>
          </p:childTnLst>
        </p:cTn>
      </p:par>
    </p:tnLst>
    <p:bldLst>
      <p:bldP spid="4"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F06D911-A9D2-38EF-675E-2835BDF25E5A}"/>
              </a:ext>
            </a:extLst>
          </p:cNvPr>
          <p:cNvSpPr/>
          <p:nvPr/>
        </p:nvSpPr>
        <p:spPr>
          <a:xfrm>
            <a:off x="1079292" y="2278505"/>
            <a:ext cx="2503357" cy="196371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2" name="Imagen 1">
            <a:extLst>
              <a:ext uri="{FF2B5EF4-FFF2-40B4-BE49-F238E27FC236}">
                <a16:creationId xmlns:a16="http://schemas.microsoft.com/office/drawing/2014/main" id="{85E29426-F300-0660-0EBA-69D9C81805A3}"/>
              </a:ext>
            </a:extLst>
          </p:cNvPr>
          <p:cNvPicPr>
            <a:picLocks noChangeAspect="1"/>
          </p:cNvPicPr>
          <p:nvPr/>
        </p:nvPicPr>
        <p:blipFill>
          <a:blip r:embed="rId5"/>
          <a:stretch>
            <a:fillRect/>
          </a:stretch>
        </p:blipFill>
        <p:spPr>
          <a:xfrm>
            <a:off x="1214756" y="2410595"/>
            <a:ext cx="2237426" cy="1707028"/>
          </a:xfrm>
          <a:prstGeom prst="rect">
            <a:avLst/>
          </a:prstGeom>
        </p:spPr>
      </p:pic>
      <p:sp>
        <p:nvSpPr>
          <p:cNvPr id="11" name="Rectángulo: esquinas redondeadas 10">
            <a:extLst>
              <a:ext uri="{FF2B5EF4-FFF2-40B4-BE49-F238E27FC236}">
                <a16:creationId xmlns:a16="http://schemas.microsoft.com/office/drawing/2014/main" id="{A01221A8-0E66-75CD-71A5-FD69B332B795}"/>
              </a:ext>
            </a:extLst>
          </p:cNvPr>
          <p:cNvSpPr/>
          <p:nvPr/>
        </p:nvSpPr>
        <p:spPr>
          <a:xfrm>
            <a:off x="2863121" y="979356"/>
            <a:ext cx="5606322" cy="989351"/>
          </a:xfrm>
          <a:prstGeom prst="roundRect">
            <a:avLst/>
          </a:prstGeom>
          <a:ln>
            <a:solidFill>
              <a:schemeClr val="accent2">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R" sz="2800" b="1" dirty="0">
                <a:ln w="22225">
                  <a:solidFill>
                    <a:schemeClr val="accent2"/>
                  </a:solidFill>
                  <a:prstDash val="solid"/>
                </a:ln>
                <a:solidFill>
                  <a:srgbClr val="FFC000"/>
                </a:solidFill>
                <a:latin typeface="Times New Roman" panose="02020603050405020304" pitchFamily="18" charset="0"/>
                <a:cs typeface="Times New Roman" panose="02020603050405020304" pitchFamily="18" charset="0"/>
              </a:rPr>
              <a:t>Importante</a:t>
            </a:r>
          </a:p>
        </p:txBody>
      </p:sp>
      <p:sp>
        <p:nvSpPr>
          <p:cNvPr id="3" name="CuadroTexto 2">
            <a:extLst>
              <a:ext uri="{FF2B5EF4-FFF2-40B4-BE49-F238E27FC236}">
                <a16:creationId xmlns:a16="http://schemas.microsoft.com/office/drawing/2014/main" id="{A4C91531-5AEA-FFDF-2D26-996A9AC5F410}"/>
              </a:ext>
            </a:extLst>
          </p:cNvPr>
          <p:cNvSpPr txBox="1"/>
          <p:nvPr/>
        </p:nvSpPr>
        <p:spPr>
          <a:xfrm>
            <a:off x="6685613" y="2640295"/>
            <a:ext cx="4616970" cy="1477328"/>
          </a:xfrm>
          <a:prstGeom prst="rect">
            <a:avLst/>
          </a:prstGeom>
          <a:noFill/>
          <a:ln>
            <a:solidFill>
              <a:schemeClr val="accent2">
                <a:lumMod val="60000"/>
                <a:lumOff val="40000"/>
              </a:schemeClr>
            </a:solidFill>
          </a:ln>
        </p:spPr>
        <p:txBody>
          <a:bodyPr wrap="square" rtlCol="0">
            <a:spAutoFit/>
          </a:bodyPr>
          <a:lstStyle/>
          <a:p>
            <a:r>
              <a:rPr lang="es-CR" dirty="0">
                <a:solidFill>
                  <a:schemeClr val="accent2">
                    <a:lumMod val="75000"/>
                  </a:schemeClr>
                </a:solidFill>
              </a:rPr>
              <a:t>Existen los envíos mas rápidos o de mayor valor</a:t>
            </a:r>
          </a:p>
          <a:p>
            <a:r>
              <a:rPr lang="es-CR" dirty="0">
                <a:solidFill>
                  <a:schemeClr val="accent2">
                    <a:lumMod val="75000"/>
                  </a:schemeClr>
                </a:solidFill>
              </a:rPr>
              <a:t>se puede optar por mensajerías privadas que ofrecen seguimiento entrega asegurada, los envíos se entregan en paquetes a la ubicación correcta que pide el cliente.</a:t>
            </a:r>
          </a:p>
        </p:txBody>
      </p:sp>
      <p:cxnSp>
        <p:nvCxnSpPr>
          <p:cNvPr id="6" name="Conector: curvado 5">
            <a:extLst>
              <a:ext uri="{FF2B5EF4-FFF2-40B4-BE49-F238E27FC236}">
                <a16:creationId xmlns:a16="http://schemas.microsoft.com/office/drawing/2014/main" id="{8DF0F6F2-A3B5-4D32-5731-AEDDDE68BF7E}"/>
              </a:ext>
            </a:extLst>
          </p:cNvPr>
          <p:cNvCxnSpPr/>
          <p:nvPr/>
        </p:nvCxnSpPr>
        <p:spPr>
          <a:xfrm>
            <a:off x="3927423" y="2863121"/>
            <a:ext cx="2368446" cy="839449"/>
          </a:xfrm>
          <a:prstGeom prst="curvedConnector3">
            <a:avLst/>
          </a:prstGeom>
          <a:ln>
            <a:solidFill>
              <a:srgbClr val="C00000"/>
            </a:solidFill>
            <a:tailEnd type="triangle"/>
          </a:ln>
          <a:effectLst>
            <a:glow rad="101600">
              <a:schemeClr val="accent2">
                <a:satMod val="175000"/>
                <a:alpha val="40000"/>
              </a:schemeClr>
            </a:glow>
          </a:effectLst>
        </p:spPr>
        <p:style>
          <a:lnRef idx="3">
            <a:schemeClr val="dk1"/>
          </a:lnRef>
          <a:fillRef idx="0">
            <a:schemeClr val="dk1"/>
          </a:fillRef>
          <a:effectRef idx="2">
            <a:schemeClr val="dk1"/>
          </a:effectRef>
          <a:fontRef idx="minor">
            <a:schemeClr val="tx1"/>
          </a:fontRef>
        </p:style>
      </p:cxnSp>
      <p:sp>
        <p:nvSpPr>
          <p:cNvPr id="7" name="CuadroTexto 6">
            <a:extLst>
              <a:ext uri="{FF2B5EF4-FFF2-40B4-BE49-F238E27FC236}">
                <a16:creationId xmlns:a16="http://schemas.microsoft.com/office/drawing/2014/main" id="{AEDBACBB-45DC-845A-DF77-7E104AE7FF26}"/>
              </a:ext>
            </a:extLst>
          </p:cNvPr>
          <p:cNvSpPr txBox="1"/>
          <p:nvPr/>
        </p:nvSpPr>
        <p:spPr>
          <a:xfrm>
            <a:off x="1214756" y="179881"/>
            <a:ext cx="9009088" cy="989351"/>
          </a:xfrm>
          <a:prstGeom prst="rect">
            <a:avLst/>
          </a:prstGeom>
          <a:blipFill>
            <a:blip r:embed="rId6">
              <a:extLst>
                <a:ext uri="{BEBA8EAE-BF5A-486C-A8C5-ECC9F3942E4B}">
                  <a14:imgProps xmlns:a14="http://schemas.microsoft.com/office/drawing/2010/main">
                    <a14:imgLayer r:embed="rId7">
                      <a14:imgEffect>
                        <a14:backgroundRemoval t="7123" b="89744" l="3222" r="96667">
                          <a14:foregroundMark x1="42556" y1="9117" x2="41444" y2="7692"/>
                          <a14:foregroundMark x1="9556" y1="51567" x2="9333" y2="63533"/>
                          <a14:foregroundMark x1="3333" y1="56125" x2="4778" y2="57550"/>
                          <a14:foregroundMark x1="32778" y1="87749" x2="33667" y2="87749"/>
                          <a14:foregroundMark x1="96667" y1="62108" x2="95778" y2="62108"/>
                          <a14:foregroundMark x1="73000" y1="24217" x2="73889" y2="31909"/>
                          <a14:foregroundMark x1="66778" y1="86325" x2="65778" y2="86325"/>
                          <a14:backgroundMark x1="35222" y1="31909" x2="36222" y2="36467"/>
                          <a14:backgroundMark x1="48556" y1="50142" x2="46444" y2="45584"/>
                          <a14:backgroundMark x1="56333" y1="41026" x2="55556" y2="47009"/>
                          <a14:backgroundMark x1="42000" y1="47009" x2="42000" y2="51567"/>
                        </a14:backgroundRemoval>
                      </a14:imgEffect>
                      <a14:imgEffect>
                        <a14:saturation sat="400000"/>
                      </a14:imgEffect>
                    </a14:imgLayer>
                  </a14:imgProps>
                </a:ext>
              </a:extLst>
            </a:blip>
            <a:stretch>
              <a:fillRect/>
            </a:stretch>
          </a:blipFill>
        </p:spPr>
        <p:txBody>
          <a:bodyPr wrap="square" rtlCol="0">
            <a:spAutoFit/>
          </a:bodyPr>
          <a:lstStyle/>
          <a:p>
            <a:endParaRPr lang="es-CR" dirty="0"/>
          </a:p>
        </p:txBody>
      </p:sp>
      <p:sp>
        <p:nvSpPr>
          <p:cNvPr id="8" name="Rectángulo 7">
            <a:extLst>
              <a:ext uri="{FF2B5EF4-FFF2-40B4-BE49-F238E27FC236}">
                <a16:creationId xmlns:a16="http://schemas.microsoft.com/office/drawing/2014/main" id="{4BCAE700-A4AF-F864-B2E2-53F9978551CD}"/>
              </a:ext>
            </a:extLst>
          </p:cNvPr>
          <p:cNvSpPr/>
          <p:nvPr/>
        </p:nvSpPr>
        <p:spPr>
          <a:xfrm>
            <a:off x="1902501" y="4409135"/>
            <a:ext cx="8386997" cy="2608287"/>
          </a:xfrm>
          <a:prstGeom prst="rect">
            <a:avLst/>
          </a:prstGeom>
          <a:blipFill>
            <a:blip r:embed="rId8">
              <a:extLst>
                <a:ext uri="{BEBA8EAE-BF5A-486C-A8C5-ECC9F3942E4B}">
                  <a14:imgProps xmlns:a14="http://schemas.microsoft.com/office/drawing/2010/main">
                    <a14:imgLayer r:embed="rId9">
                      <a14:imgEffect>
                        <a14:backgroundRemoval t="714" b="90000" l="2885" r="96731">
                          <a14:foregroundMark x1="17308" y1="21071" x2="13654" y2="40357"/>
                          <a14:foregroundMark x1="13654" y1="40357" x2="14808" y2="62143"/>
                          <a14:foregroundMark x1="14808" y1="62143" x2="8846" y2="82500"/>
                          <a14:foregroundMark x1="7115" y1="85357" x2="2885" y2="88929"/>
                          <a14:foregroundMark x1="38846" y1="23214" x2="35385" y2="42143"/>
                          <a14:foregroundMark x1="35385" y1="42143" x2="36154" y2="66429"/>
                          <a14:foregroundMark x1="36154" y1="66429" x2="29808" y2="81071"/>
                          <a14:foregroundMark x1="29808" y1="81071" x2="28846" y2="87143"/>
                          <a14:foregroundMark x1="42692" y1="24286" x2="42500" y2="22143"/>
                          <a14:foregroundMark x1="43077" y1="24286" x2="40000" y2="22143"/>
                          <a14:foregroundMark x1="47308" y1="23929" x2="45385" y2="25000"/>
                          <a14:foregroundMark x1="47308" y1="22143" x2="47885" y2="23214"/>
                          <a14:foregroundMark x1="54615" y1="33571" x2="57115" y2="61071"/>
                          <a14:foregroundMark x1="57115" y1="61071" x2="50769" y2="85357"/>
                          <a14:foregroundMark x1="60769" y1="18214" x2="61154" y2="21071"/>
                          <a14:foregroundMark x1="63269" y1="23929" x2="60962" y2="27857"/>
                          <a14:foregroundMark x1="60769" y1="84643" x2="60769" y2="80714"/>
                          <a14:foregroundMark x1="92308" y1="12857" x2="85962" y2="45714"/>
                          <a14:foregroundMark x1="85962" y1="45714" x2="75962" y2="60000"/>
                          <a14:foregroundMark x1="91154" y1="13929" x2="96538" y2="714"/>
                          <a14:foregroundMark x1="96538" y1="714" x2="96731" y2="714"/>
                          <a14:foregroundMark x1="12692" y1="54286" x2="10192" y2="63571"/>
                          <a14:foregroundMark x1="17692" y1="71071" x2="16346" y2="72857"/>
                          <a14:foregroundMark x1="19231" y1="72143" x2="18846" y2="77143"/>
                        </a14:backgroundRemoval>
                      </a14:imgEffect>
                    </a14:imgLayer>
                  </a14:imgProps>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10" name="Sonido grabado">
            <a:hlinkClick r:id="" action="ppaction://media"/>
            <a:extLst>
              <a:ext uri="{FF2B5EF4-FFF2-40B4-BE49-F238E27FC236}">
                <a16:creationId xmlns:a16="http://schemas.microsoft.com/office/drawing/2014/main" id="{0FE17D02-ACDE-0CB8-C64E-592F37DEA9D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24656" y="369756"/>
            <a:ext cx="609600" cy="609600"/>
          </a:xfrm>
          <a:prstGeom prst="rect">
            <a:avLst/>
          </a:prstGeom>
        </p:spPr>
      </p:pic>
    </p:spTree>
    <p:extLst>
      <p:ext uri="{BB962C8B-B14F-4D97-AF65-F5344CB8AC3E}">
        <p14:creationId xmlns:p14="http://schemas.microsoft.com/office/powerpoint/2010/main" val="10085007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1653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8" fill="hold" display="0">
                  <p:stCondLst>
                    <p:cond delay="indefinite"/>
                  </p:stCondLst>
                  <p:endCondLst>
                    <p:cond evt="onStopAudio" delay="0">
                      <p:tgtEl>
                        <p:sldTgt/>
                      </p:tgtEl>
                    </p:cond>
                  </p:endCondLst>
                </p:cTn>
                <p:tgtEl>
                  <p:spTgt spid="10"/>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2000" b="-22000"/>
          </a:stretch>
        </a:blip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A005AC6-1E69-0187-84F2-15C07ACCA1D0}"/>
              </a:ext>
            </a:extLst>
          </p:cNvPr>
          <p:cNvPicPr>
            <a:picLocks noChangeAspect="1"/>
          </p:cNvPicPr>
          <p:nvPr/>
        </p:nvPicPr>
        <p:blipFill>
          <a:blip r:embed="rId5">
            <a:duotone>
              <a:srgbClr val="ED7D31">
                <a:shade val="45000"/>
                <a:satMod val="135000"/>
              </a:srgbClr>
              <a:prstClr val="white"/>
            </a:duotone>
            <a:extLst>
              <a:ext uri="{BEBA8EAE-BF5A-486C-A8C5-ECC9F3942E4B}">
                <a14:imgProps xmlns:a14="http://schemas.microsoft.com/office/drawing/2010/main">
                  <a14:imgLayer r:embed="rId6">
                    <a14:imgEffect>
                      <a14:backgroundRemoval t="5837" b="89883" l="9694" r="89796">
                        <a14:foregroundMark x1="70408" y1="11673" x2="87245" y2="15953"/>
                        <a14:foregroundMark x1="78571" y1="5837" x2="66837" y2="5837"/>
                        <a14:foregroundMark x1="33673" y1="32296" x2="15816" y2="36965"/>
                        <a14:foregroundMark x1="16327" y1="37354" x2="10714" y2="35019"/>
                        <a14:foregroundMark x1="18878" y1="35019" x2="13265" y2="35019"/>
                        <a14:foregroundMark x1="18367" y1="36187" x2="9694" y2="37743"/>
                        <a14:foregroundMark x1="54592" y1="77432" x2="71939" y2="78210"/>
                        <a14:foregroundMark x1="71939" y1="78210" x2="75000" y2="79767"/>
                        <a14:foregroundMark x1="80612" y1="79767" x2="70918" y2="78599"/>
                        <a14:foregroundMark x1="44898" y1="77432" x2="15306" y2="75486"/>
                        <a14:foregroundMark x1="15306" y1="75486" x2="13776" y2="75875"/>
                      </a14:backgroundRemoval>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88789" y="1217737"/>
            <a:ext cx="3873349" cy="4422525"/>
          </a:xfrm>
          <a:prstGeom prst="rect">
            <a:avLst/>
          </a:prstGeom>
          <a:ln>
            <a:noFill/>
          </a:ln>
        </p:spPr>
      </p:pic>
      <p:pic>
        <p:nvPicPr>
          <p:cNvPr id="3" name="Imagen 2">
            <a:extLst>
              <a:ext uri="{FF2B5EF4-FFF2-40B4-BE49-F238E27FC236}">
                <a16:creationId xmlns:a16="http://schemas.microsoft.com/office/drawing/2014/main" id="{3C5C4785-3198-7A13-FF05-4AF087EB5A76}"/>
              </a:ext>
            </a:extLst>
          </p:cNvPr>
          <p:cNvPicPr>
            <a:picLocks noChangeAspect="1"/>
          </p:cNvPicPr>
          <p:nvPr/>
        </p:nvPicPr>
        <p:blipFill>
          <a:blip r:embed="rId7">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839970" y="449704"/>
            <a:ext cx="6863241" cy="5958589"/>
          </a:xfrm>
          <a:prstGeom prst="rect">
            <a:avLst/>
          </a:prstGeom>
        </p:spPr>
      </p:pic>
      <p:pic>
        <p:nvPicPr>
          <p:cNvPr id="9" name="Sonido grabado">
            <a:hlinkClick r:id="" action="ppaction://media"/>
            <a:extLst>
              <a:ext uri="{FF2B5EF4-FFF2-40B4-BE49-F238E27FC236}">
                <a16:creationId xmlns:a16="http://schemas.microsoft.com/office/drawing/2014/main" id="{EFBAE7B3-6E67-A9F1-3155-58BADDBDC49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3989" y="449704"/>
            <a:ext cx="609600" cy="609600"/>
          </a:xfrm>
          <a:prstGeom prst="rect">
            <a:avLst/>
          </a:prstGeom>
        </p:spPr>
      </p:pic>
    </p:spTree>
    <p:extLst>
      <p:ext uri="{BB962C8B-B14F-4D97-AF65-F5344CB8AC3E}">
        <p14:creationId xmlns:p14="http://schemas.microsoft.com/office/powerpoint/2010/main" val="21328927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Tm="6765">
        <p15:prstTrans prst="curtains"/>
      </p:transition>
    </mc:Choice>
    <mc:Fallback>
      <p:transition spd="slow" advTm="67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92"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96970" showWhenStopped="0">
                <p:cTn id="1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189</Words>
  <Application>Microsoft Office PowerPoint</Application>
  <PresentationFormat>Panorámica</PresentationFormat>
  <Paragraphs>10</Paragraphs>
  <Slides>5</Slides>
  <Notes>0</Notes>
  <HiddenSlides>0</HiddenSlides>
  <MMClips>6</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vt:i4>
      </vt:variant>
    </vt:vector>
  </HeadingPairs>
  <TitlesOfParts>
    <vt:vector size="10" baseType="lpstr">
      <vt:lpstr>Arial</vt:lpstr>
      <vt:lpstr>Calibri</vt:lpstr>
      <vt:lpstr>Calibri Light</vt:lpstr>
      <vt:lpstr>Times New Roman</vt:lpstr>
      <vt:lpstr>Tema de Office</vt:lpstr>
      <vt:lpstr>PULSERAS ARTESANALES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HP</cp:lastModifiedBy>
  <cp:revision>4</cp:revision>
  <dcterms:created xsi:type="dcterms:W3CDTF">2024-10-15T22:08:55Z</dcterms:created>
  <dcterms:modified xsi:type="dcterms:W3CDTF">2024-10-16T01:09:27Z</dcterms:modified>
</cp:coreProperties>
</file>