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15F"/>
    <a:srgbClr val="FBD7B3"/>
    <a:srgbClr val="271813"/>
    <a:srgbClr val="DBA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-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736C9-2FB6-4F33-953D-F809C5BDCBD0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274B8-490C-4DCB-BD32-48F75CEF894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8901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274B8-490C-4DCB-BD32-48F75CEF894D}" type="slidenum">
              <a:rPr lang="es-CR" smtClean="0"/>
              <a:t>7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2506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DB21B-2A2C-876F-A9F4-DF15B9657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DB3133-964E-F84D-4FF8-072CC5BA5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0F0C25-E608-CEE4-1B11-856F4042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6712F-9323-04DA-A800-8A8D106B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0F6D0B-D290-CE03-7EB5-2AA2BB2E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016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76994-B671-E5F4-3059-EE2E25FB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74639C-AD93-9BA2-4756-8525978D4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1705B-1406-1ADF-A488-D9933075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38503B-F612-0CE8-BA87-0B5C107C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D926BD-D739-D5C1-4902-0F8DE18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467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8D2012-7465-A5AE-8B0F-143B1F896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1C4CF-D6C1-D907-20D8-4F8D559D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59A317-DA23-7D26-C4BB-7532B5B2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FF82C-4190-A0DF-63D6-D837AEFF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2BAAFC-555F-5FE9-2DA4-D9BAA792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7111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67653-370A-4A0A-89D2-D50EF2AD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FA1726-A872-56BB-CB89-B9DAB5E2E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2C3159-4ECE-9E08-8D0C-0DDBF6A9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2E6700-3792-23ED-8C28-5C88678F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B8F4E-36DF-6E59-3D9B-E545EE65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9270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A1874-7401-AE38-5BAD-2B6A1831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EB7E58-57E7-5FAA-E888-4D1E770C1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A1CC4E-2F46-CB17-FDC4-13E6B7E4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0C56EE-5BE4-9260-11BC-B92C5EF3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14E5E6-5A79-E83D-3F07-7948D2E1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225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D46EE-630C-9A4C-5456-DC78DFFE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07F66-7EFA-B991-C6F4-4137601F9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83A82C-44D8-7EE6-2296-A19B5CF4E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E0F3E6-88E7-BD70-B82E-289A6914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05E906-9087-598C-2AD6-A889B5D1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EDCF7A-93C3-6C8E-56C0-76E8FB7F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36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FBB26-8A74-34B6-6212-5FB5ADA9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9BC587-F3A7-A7CC-C5FC-C21E5D45D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B9994A-9CA1-7ECC-6DFC-3B96F9EA2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F1336C-B18B-2F40-30AF-BDB8379C9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C79B12-32B1-D54D-5E3A-195CCC96C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D425C0-B210-6AAE-32FE-EB721E89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F63BCED-6DF0-5C1F-58A1-AB7FB6B6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C48D6A-8D08-9106-FF89-6B8165CC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3280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D96BC-65DA-17C7-1F08-CF7E2828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EEB804-0391-3CC6-E02D-FC9299F2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5516E8-10D6-1370-8E8B-4F6F969A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A3B289-545D-4DE6-3180-5E7A66D4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139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C887DF-5E30-8A71-A02A-EAFFF593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00E7A0-A312-EFF5-7CAB-0A7C72CC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4AEBF0-2FFA-6487-1E73-29FD8FCF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355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979F4-43B6-B6B3-A2EC-917BE871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3699F4-3B14-8DE3-E0A5-EAE554747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10407E-D880-7E8B-092E-39F6D90F7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433F33-7CDA-6D2B-AD66-7BB70AB4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C50ADD-54C8-4861-E762-328EDB17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4F561-63B9-3A5C-BD8C-989057E9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345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251B6-7543-0DB4-ED34-7263C873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0F6EFB-B5AE-2EBB-2428-BF2FF5065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A2D03E-AEE1-5165-45BA-91C3A88AB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8CF7C9-A728-4C39-1DE1-7C8EE455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03C544-DDA5-B21B-9184-79516448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B60191-5236-84C4-31B5-34794CF7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8564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DAF111-13E9-6FF5-EF79-339CE66E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BED39A-53B1-95E5-EBA9-AE1D3D543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23456D-2C84-9082-1777-A9F92228B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BA5E-F870-41BB-A2CD-116C5CD6E511}" type="datetimeFigureOut">
              <a:rPr lang="es-CR" smtClean="0"/>
              <a:t>10/9/2024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BAF02-ED2B-C3BE-4DD5-DD400CC48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AA1E5E-8549-2EA7-1763-EF6615006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4BCAB-B5A7-4F39-A3D7-072669E6A58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346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A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153456-805688480_small">
            <a:hlinkClick r:id="" action="ppaction://media"/>
            <a:extLst>
              <a:ext uri="{FF2B5EF4-FFF2-40B4-BE49-F238E27FC236}">
                <a16:creationId xmlns:a16="http://schemas.microsoft.com/office/drawing/2014/main" id="{E6053F9D-5753-9936-FAED-CC7ECD0F0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8000" contrast="-18000"/>
          </a:blip>
          <a:stretch>
            <a:fillRect/>
          </a:stretch>
        </p:blipFill>
        <p:spPr>
          <a:xfrm>
            <a:off x="-812800" y="-7112"/>
            <a:ext cx="13004800" cy="6858000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C5A13B-89D2-BC7D-878E-1A20F9AB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2235200"/>
            <a:ext cx="9144000" cy="2387600"/>
          </a:xfrm>
        </p:spPr>
        <p:txBody>
          <a:bodyPr>
            <a:noAutofit/>
          </a:bodyPr>
          <a:lstStyle/>
          <a:p>
            <a:r>
              <a:rPr lang="es-MX" sz="10300" dirty="0">
                <a:ln w="57150">
                  <a:solidFill>
                    <a:srgbClr val="271813"/>
                  </a:solidFill>
                </a:ln>
                <a:solidFill>
                  <a:schemeClr val="bg1"/>
                </a:solidFill>
                <a:latin typeface="Bowlby One SC" panose="02000505060000020004" pitchFamily="2" charset="0"/>
              </a:rPr>
              <a:t>COFFEE PLACE</a:t>
            </a:r>
            <a:endParaRPr lang="es-CR" sz="10300" dirty="0">
              <a:ln w="57150">
                <a:solidFill>
                  <a:srgbClr val="271813"/>
                </a:solidFill>
              </a:ln>
              <a:solidFill>
                <a:schemeClr val="bg1"/>
              </a:solidFill>
              <a:latin typeface="Bowlby One SC" panose="02000505060000020004" pitchFamily="2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B532561-5BE9-2119-4F44-7C5F31AD2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10" y="3644860"/>
            <a:ext cx="2537580" cy="35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8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99FA854-6ABC-1858-7EBF-B378E270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5" y="-482600"/>
            <a:ext cx="5929690" cy="838545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D8A856-6E22-BD22-E092-4D928F9630FB}"/>
              </a:ext>
            </a:extLst>
          </p:cNvPr>
          <p:cNvSpPr txBox="1"/>
          <p:nvPr/>
        </p:nvSpPr>
        <p:spPr>
          <a:xfrm>
            <a:off x="444500" y="2499548"/>
            <a:ext cx="1130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Bahnschrift Condensed" panose="020B0502040204020203" pitchFamily="34" charset="0"/>
              </a:rPr>
              <a:t>Nuestra empresa es una cafetería, llamada COFFEE PLACE, la cual está ubicada en la zona de los Santos, </a:t>
            </a:r>
          </a:p>
          <a:p>
            <a:r>
              <a:rPr lang="es-MX" sz="3200" dirty="0">
                <a:latin typeface="Bahnschrift Condensed" panose="020B0502040204020203" pitchFamily="34" charset="0"/>
              </a:rPr>
              <a:t>En nuestra empresa el producto principal es el café, pero además de ese, vendemos repostería. </a:t>
            </a:r>
            <a:endParaRPr lang="es-CR" sz="3200" dirty="0">
              <a:latin typeface="Bahnschrift Condensed" panose="020B0502040204020203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E0D3300-3C08-29F7-735D-FB6299770537}"/>
              </a:ext>
            </a:extLst>
          </p:cNvPr>
          <p:cNvGrpSpPr/>
          <p:nvPr/>
        </p:nvGrpSpPr>
        <p:grpSpPr>
          <a:xfrm>
            <a:off x="-647700" y="-528226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EEAA3DD-6C51-29E5-ABAD-62AD6703C6A3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CB89BDB-5058-20D0-48C8-2B90F625121B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8940620-6869-7795-1B65-303DCEBAD94C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F0F188F-16D4-2707-AC0D-DAE26506CFF0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D0133E46-FE1E-C955-884A-DDCD5A883FF8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E9CA45BB-93D6-4031-93B0-C30E5C7E0DB5}"/>
              </a:ext>
            </a:extLst>
          </p:cNvPr>
          <p:cNvSpPr/>
          <p:nvPr/>
        </p:nvSpPr>
        <p:spPr>
          <a:xfrm>
            <a:off x="110236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31231A0-5220-CDED-B0C1-0B6DA99C6BCE}"/>
              </a:ext>
            </a:extLst>
          </p:cNvPr>
          <p:cNvSpPr/>
          <p:nvPr/>
        </p:nvSpPr>
        <p:spPr>
          <a:xfrm>
            <a:off x="98044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9D037CF-F71D-9770-2380-615973EA764D}"/>
              </a:ext>
            </a:extLst>
          </p:cNvPr>
          <p:cNvSpPr/>
          <p:nvPr/>
        </p:nvSpPr>
        <p:spPr>
          <a:xfrm>
            <a:off x="10922000" y="493394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600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9739D9-A856-BE8C-48F2-5C445D08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5" y="-482600"/>
            <a:ext cx="5929690" cy="838545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CEA3F92-F280-2CC3-0D2E-F48936898C40}"/>
              </a:ext>
            </a:extLst>
          </p:cNvPr>
          <p:cNvGrpSpPr/>
          <p:nvPr/>
        </p:nvGrpSpPr>
        <p:grpSpPr>
          <a:xfrm>
            <a:off x="-647700" y="-528226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BB081B3-1D44-C6AC-BB67-4D5721C7B4C1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5BDF2A-0310-A13C-2E7A-A71F8C73C42F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13F9018-8E28-F372-6CE9-54BB8E5DB7CE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5FCAF5-ACF9-062C-6E1C-4D0951F067B7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A2D742-0014-2B9C-5182-D9A19518960A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2DD927B1-1027-EFB4-A9AF-22504892D66C}"/>
              </a:ext>
            </a:extLst>
          </p:cNvPr>
          <p:cNvSpPr/>
          <p:nvPr/>
        </p:nvSpPr>
        <p:spPr>
          <a:xfrm>
            <a:off x="110236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AFDB74-3EC9-2BE0-3475-7F0D757E7357}"/>
              </a:ext>
            </a:extLst>
          </p:cNvPr>
          <p:cNvSpPr/>
          <p:nvPr/>
        </p:nvSpPr>
        <p:spPr>
          <a:xfrm>
            <a:off x="98044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75A633-5534-C405-DC27-82CB3BA5A518}"/>
              </a:ext>
            </a:extLst>
          </p:cNvPr>
          <p:cNvSpPr/>
          <p:nvPr/>
        </p:nvSpPr>
        <p:spPr>
          <a:xfrm>
            <a:off x="10922000" y="493394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77F723-74D1-BAD7-62CF-3449CCAFE063}"/>
              </a:ext>
            </a:extLst>
          </p:cNvPr>
          <p:cNvSpPr txBox="1"/>
          <p:nvPr/>
        </p:nvSpPr>
        <p:spPr>
          <a:xfrm>
            <a:off x="444500" y="1459324"/>
            <a:ext cx="6092825" cy="141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C55911"/>
                </a:solidFill>
                <a:effectLst/>
                <a:latin typeface="Bahnschrift Condensed" panose="020B0502040204020203" pitchFamily="34" charset="0"/>
                <a:ea typeface="Baumans"/>
                <a:cs typeface="Baumans"/>
              </a:rPr>
              <a:t>MISIÓN</a:t>
            </a:r>
            <a:endParaRPr lang="es-CR" sz="2800" dirty="0">
              <a:effectLst/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Bahnschrift Condensed" panose="020B0502040204020203" pitchFamily="34" charset="0"/>
                <a:ea typeface="Book Antiqua" panose="02040602050305030304" pitchFamily="18" charset="0"/>
                <a:cs typeface="Book Antiqua" panose="02040602050305030304" pitchFamily="18" charset="0"/>
              </a:rPr>
              <a:t>Ser una cafetería que brinde una experiencia única e inolvidable a través de nuestros productos.</a:t>
            </a:r>
            <a:endParaRPr lang="es-CR" sz="2400" dirty="0">
              <a:effectLst/>
              <a:latin typeface="Bahnschrift Condensed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E2BC25-B69D-6AE8-0B81-D248AEE0ABE8}"/>
              </a:ext>
            </a:extLst>
          </p:cNvPr>
          <p:cNvSpPr txBox="1"/>
          <p:nvPr/>
        </p:nvSpPr>
        <p:spPr>
          <a:xfrm>
            <a:off x="5187950" y="2684896"/>
            <a:ext cx="6661150" cy="1806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843C0B"/>
                </a:solidFill>
                <a:effectLst/>
                <a:latin typeface="Bahnschrift Condensed" panose="020B0502040204020203" pitchFamily="34" charset="0"/>
                <a:ea typeface="Baumans"/>
                <a:cs typeface="Baumans"/>
              </a:rPr>
              <a:t>VISIÓN</a:t>
            </a:r>
            <a:endParaRPr lang="es-CR" sz="2800" dirty="0">
              <a:effectLst/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Bahnschrift Condensed" panose="020B0502040204020203" pitchFamily="34" charset="0"/>
                <a:ea typeface="Book Antiqua" panose="02040602050305030304" pitchFamily="18" charset="0"/>
                <a:cs typeface="Book Antiqua" panose="02040602050305030304" pitchFamily="18" charset="0"/>
              </a:rPr>
              <a:t>Ser la mejor cafetería de la zona contribuyendo a una buena transformación económica y ambiental haciendo que las personas se sientan en un lugar seguro</a:t>
            </a:r>
            <a:endParaRPr lang="es-CR" sz="2400" dirty="0">
              <a:effectLst/>
              <a:latin typeface="Bahnschrift Condensed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4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9739D9-A856-BE8C-48F2-5C445D08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90" y="-355600"/>
            <a:ext cx="1993710" cy="28194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CEA3F92-F280-2CC3-0D2E-F48936898C40}"/>
              </a:ext>
            </a:extLst>
          </p:cNvPr>
          <p:cNvGrpSpPr/>
          <p:nvPr/>
        </p:nvGrpSpPr>
        <p:grpSpPr>
          <a:xfrm>
            <a:off x="-990600" y="-960026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BB081B3-1D44-C6AC-BB67-4D5721C7B4C1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5BDF2A-0310-A13C-2E7A-A71F8C73C42F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13F9018-8E28-F372-6CE9-54BB8E5DB7CE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5FCAF5-ACF9-062C-6E1C-4D0951F067B7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A2D742-0014-2B9C-5182-D9A19518960A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2DD927B1-1027-EFB4-A9AF-22504892D66C}"/>
              </a:ext>
            </a:extLst>
          </p:cNvPr>
          <p:cNvSpPr/>
          <p:nvPr/>
        </p:nvSpPr>
        <p:spPr>
          <a:xfrm>
            <a:off x="110236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AFDB74-3EC9-2BE0-3475-7F0D757E7357}"/>
              </a:ext>
            </a:extLst>
          </p:cNvPr>
          <p:cNvSpPr/>
          <p:nvPr/>
        </p:nvSpPr>
        <p:spPr>
          <a:xfrm>
            <a:off x="98044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75A633-5534-C405-DC27-82CB3BA5A518}"/>
              </a:ext>
            </a:extLst>
          </p:cNvPr>
          <p:cNvSpPr/>
          <p:nvPr/>
        </p:nvSpPr>
        <p:spPr>
          <a:xfrm>
            <a:off x="10922000" y="493394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2D78676-379E-C2C2-F9CD-D6EC2EE47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175338"/>
            <a:ext cx="9042400" cy="496695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8335DBA-4EEF-AEAE-79BF-A717E45A0840}"/>
              </a:ext>
            </a:extLst>
          </p:cNvPr>
          <p:cNvSpPr txBox="1"/>
          <p:nvPr/>
        </p:nvSpPr>
        <p:spPr>
          <a:xfrm>
            <a:off x="2578100" y="338507"/>
            <a:ext cx="683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3600" dirty="0">
                <a:solidFill>
                  <a:schemeClr val="accent2"/>
                </a:solidFill>
                <a:latin typeface="Bahnschrift Condensed" panose="020B0502040204020203" pitchFamily="34" charset="0"/>
              </a:rPr>
              <a:t>Modelo de Negocios CANVAS</a:t>
            </a:r>
          </a:p>
        </p:txBody>
      </p:sp>
    </p:spTree>
    <p:extLst>
      <p:ext uri="{BB962C8B-B14F-4D97-AF65-F5344CB8AC3E}">
        <p14:creationId xmlns:p14="http://schemas.microsoft.com/office/powerpoint/2010/main" val="41718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9739D9-A856-BE8C-48F2-5C445D08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98" y="1124538"/>
            <a:ext cx="3659868" cy="51755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CEA3F92-F280-2CC3-0D2E-F48936898C40}"/>
              </a:ext>
            </a:extLst>
          </p:cNvPr>
          <p:cNvGrpSpPr/>
          <p:nvPr/>
        </p:nvGrpSpPr>
        <p:grpSpPr>
          <a:xfrm>
            <a:off x="-419100" y="-571545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BB081B3-1D44-C6AC-BB67-4D5721C7B4C1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5BDF2A-0310-A13C-2E7A-A71F8C73C42F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13F9018-8E28-F372-6CE9-54BB8E5DB7CE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5FCAF5-ACF9-062C-6E1C-4D0951F067B7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A2D742-0014-2B9C-5182-D9A19518960A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2DD927B1-1027-EFB4-A9AF-22504892D66C}"/>
              </a:ext>
            </a:extLst>
          </p:cNvPr>
          <p:cNvSpPr/>
          <p:nvPr/>
        </p:nvSpPr>
        <p:spPr>
          <a:xfrm>
            <a:off x="110236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AFDB74-3EC9-2BE0-3475-7F0D757E7357}"/>
              </a:ext>
            </a:extLst>
          </p:cNvPr>
          <p:cNvSpPr/>
          <p:nvPr/>
        </p:nvSpPr>
        <p:spPr>
          <a:xfrm>
            <a:off x="98044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75A633-5534-C405-DC27-82CB3BA5A518}"/>
              </a:ext>
            </a:extLst>
          </p:cNvPr>
          <p:cNvSpPr/>
          <p:nvPr/>
        </p:nvSpPr>
        <p:spPr>
          <a:xfrm>
            <a:off x="10922000" y="493394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9EA2AD-0B7C-DF20-7FFC-EB59CCCCEE90}"/>
              </a:ext>
            </a:extLst>
          </p:cNvPr>
          <p:cNvSpPr txBox="1"/>
          <p:nvPr/>
        </p:nvSpPr>
        <p:spPr>
          <a:xfrm>
            <a:off x="4800600" y="401263"/>
            <a:ext cx="2669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dirty="0">
                <a:solidFill>
                  <a:schemeClr val="accent2"/>
                </a:solidFill>
                <a:latin typeface="Bahnschrift Condensed" panose="020B0502040204020203" pitchFamily="34" charset="0"/>
              </a:rPr>
              <a:t>LOGO</a:t>
            </a:r>
            <a:endParaRPr lang="es-CR" sz="8800" dirty="0">
              <a:solidFill>
                <a:schemeClr val="accent2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919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9739D9-A856-BE8C-48F2-5C445D08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5" y="-482600"/>
            <a:ext cx="5929690" cy="838545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CEA3F92-F280-2CC3-0D2E-F48936898C40}"/>
              </a:ext>
            </a:extLst>
          </p:cNvPr>
          <p:cNvGrpSpPr/>
          <p:nvPr/>
        </p:nvGrpSpPr>
        <p:grpSpPr>
          <a:xfrm>
            <a:off x="-647700" y="-528226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BB081B3-1D44-C6AC-BB67-4D5721C7B4C1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5BDF2A-0310-A13C-2E7A-A71F8C73C42F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13F9018-8E28-F372-6CE9-54BB8E5DB7CE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5FCAF5-ACF9-062C-6E1C-4D0951F067B7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A2D742-0014-2B9C-5182-D9A19518960A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2DD927B1-1027-EFB4-A9AF-22504892D66C}"/>
              </a:ext>
            </a:extLst>
          </p:cNvPr>
          <p:cNvSpPr/>
          <p:nvPr/>
        </p:nvSpPr>
        <p:spPr>
          <a:xfrm>
            <a:off x="11455400" y="5828693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AFDB74-3EC9-2BE0-3475-7F0D757E7357}"/>
              </a:ext>
            </a:extLst>
          </p:cNvPr>
          <p:cNvSpPr/>
          <p:nvPr/>
        </p:nvSpPr>
        <p:spPr>
          <a:xfrm>
            <a:off x="10075182" y="5828693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75A633-5534-C405-DC27-82CB3BA5A518}"/>
              </a:ext>
            </a:extLst>
          </p:cNvPr>
          <p:cNvSpPr/>
          <p:nvPr/>
        </p:nvSpPr>
        <p:spPr>
          <a:xfrm>
            <a:off x="11242221" y="5048103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F646591-DBCE-FA11-C62F-7A3EA639BEE2}"/>
              </a:ext>
            </a:extLst>
          </p:cNvPr>
          <p:cNvSpPr txBox="1"/>
          <p:nvPr/>
        </p:nvSpPr>
        <p:spPr>
          <a:xfrm>
            <a:off x="5311020" y="342649"/>
            <a:ext cx="164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chemeClr val="accent2"/>
                </a:solidFill>
                <a:latin typeface="Bahnschrift Condensed" panose="020B0502040204020203" pitchFamily="34" charset="0"/>
              </a:rPr>
              <a:t>FODA</a:t>
            </a:r>
            <a:endParaRPr lang="es-CR" sz="6000" b="1" dirty="0">
              <a:solidFill>
                <a:schemeClr val="accent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BB4816-5334-9132-9B64-325F2155938E}"/>
              </a:ext>
            </a:extLst>
          </p:cNvPr>
          <p:cNvSpPr txBox="1"/>
          <p:nvPr/>
        </p:nvSpPr>
        <p:spPr>
          <a:xfrm>
            <a:off x="1016000" y="1404526"/>
            <a:ext cx="4902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Bahnschrift Condensed" panose="020B0502040204020203" pitchFamily="34" charset="0"/>
              </a:rPr>
              <a:t>Fortalezas</a:t>
            </a:r>
            <a:endParaRPr lang="es-CR" sz="2800" b="0" i="0" u="none" strike="noStrike" dirty="0">
              <a:solidFill>
                <a:schemeClr val="accent2"/>
              </a:solidFill>
              <a:effectLst/>
              <a:highlight>
                <a:srgbClr val="FFFFFF"/>
              </a:highlight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Una mentalidad enfocada en la creación de climas laborales adecuados para el personal y estamos enfocados en brindar ayuda a la gente de la zona, contratando personal de la misma mientras somos amigables y considerados con el medio ambiente y tenemos una buena ubicación estratégica.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1BF0E20-764B-691C-AF02-ED881D9A102C}"/>
              </a:ext>
            </a:extLst>
          </p:cNvPr>
          <p:cNvSpPr txBox="1"/>
          <p:nvPr/>
        </p:nvSpPr>
        <p:spPr>
          <a:xfrm>
            <a:off x="935265" y="3708793"/>
            <a:ext cx="447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Bahnschrift Condensed" panose="020B0502040204020203" pitchFamily="34" charset="0"/>
              </a:rPr>
              <a:t>Oportunidades</a:t>
            </a:r>
            <a:endParaRPr lang="es-CR" sz="2800" b="0" i="0" u="none" strike="noStrike" dirty="0">
              <a:solidFill>
                <a:schemeClr val="accent2"/>
              </a:solidFill>
              <a:effectLst/>
              <a:highlight>
                <a:srgbClr val="FFFFFF"/>
              </a:highlight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Posibilidad de brindar un buen servicio al cliente interno mediante capacitaciones permanentes y la posibilidad de obtener una certificación de sostenibilidad, que haya tendencia a toma café, diferenciarnos de la competencia, colaboración con proveedores locales </a:t>
            </a:r>
            <a:endParaRPr lang="es-CR" dirty="0">
              <a:latin typeface="Bahnschrift Condensed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59A4E55-8425-09CA-9114-FF06C3378A8D}"/>
              </a:ext>
            </a:extLst>
          </p:cNvPr>
          <p:cNvSpPr txBox="1"/>
          <p:nvPr/>
        </p:nvSpPr>
        <p:spPr>
          <a:xfrm>
            <a:off x="7875059" y="3816997"/>
            <a:ext cx="3403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latin typeface="Bahnschrift Condensed" panose="020B0502040204020203" pitchFamily="34" charset="0"/>
              </a:rPr>
              <a:t>Amenazas</a:t>
            </a:r>
            <a:endParaRPr lang="es-CR" sz="2800" b="0" i="0" u="none" strike="noStrike" dirty="0">
              <a:solidFill>
                <a:schemeClr val="accent2"/>
              </a:solidFill>
              <a:effectLst/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Que la competencia capte primero al personal calificado y tenga mejores políticas ambientales y turísticas, Mercadería de mala calidad, subida del precio de la materia prima lo que obliga a subir precios.</a:t>
            </a:r>
          </a:p>
          <a:p>
            <a:endParaRPr lang="es-CR" u="sng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2771E1-523D-0205-25D4-9E742192C96F}"/>
              </a:ext>
            </a:extLst>
          </p:cNvPr>
          <p:cNvSpPr txBox="1"/>
          <p:nvPr/>
        </p:nvSpPr>
        <p:spPr>
          <a:xfrm>
            <a:off x="7882618" y="1404525"/>
            <a:ext cx="38435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Bahnschrift Condensed" panose="020B0502040204020203" pitchFamily="34" charset="0"/>
              </a:rPr>
              <a:t>Debilidades</a:t>
            </a:r>
            <a:endParaRPr lang="es-CR" sz="2800" b="0" i="0" u="none" strike="noStrike" dirty="0">
              <a:solidFill>
                <a:schemeClr val="accent2"/>
              </a:solidFill>
              <a:effectLst/>
              <a:highlight>
                <a:srgbClr val="FFFFFF"/>
              </a:highlight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La inexperiencia del departamento en el manejo de persona y la carencia de certificaciones ambientales y turísticas, aspectos que hace la competencia mejor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569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9739D9-A856-BE8C-48F2-5C445D0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462" y1="26379" x2="62757" y2="28303"/>
                        <a14:foregroundMark x1="62757" y1="28303" x2="23337" y2="32706"/>
                        <a14:foregroundMark x1="56288" y1="24027" x2="58102" y2="27832"/>
                        <a14:foregroundMark x1="36215" y1="24882" x2="36215" y2="2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5" y="-482600"/>
            <a:ext cx="5929690" cy="838545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CEA3F92-F280-2CC3-0D2E-F48936898C40}"/>
              </a:ext>
            </a:extLst>
          </p:cNvPr>
          <p:cNvGrpSpPr/>
          <p:nvPr/>
        </p:nvGrpSpPr>
        <p:grpSpPr>
          <a:xfrm>
            <a:off x="-647700" y="-528226"/>
            <a:ext cx="3568700" cy="2655476"/>
            <a:chOff x="-647700" y="-528226"/>
            <a:chExt cx="3568700" cy="26554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BB081B3-1D44-C6AC-BB67-4D5721C7B4C1}"/>
                </a:ext>
              </a:extLst>
            </p:cNvPr>
            <p:cNvSpPr/>
            <p:nvPr/>
          </p:nvSpPr>
          <p:spPr>
            <a:xfrm>
              <a:off x="-381000" y="-4826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5BDF2A-0310-A13C-2E7A-A71F8C73C42F}"/>
                </a:ext>
              </a:extLst>
            </p:cNvPr>
            <p:cNvSpPr/>
            <p:nvPr/>
          </p:nvSpPr>
          <p:spPr>
            <a:xfrm>
              <a:off x="1270000" y="-528226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13F9018-8E28-F372-6CE9-54BB8E5DB7CE}"/>
                </a:ext>
              </a:extLst>
            </p:cNvPr>
            <p:cNvSpPr/>
            <p:nvPr/>
          </p:nvSpPr>
          <p:spPr>
            <a:xfrm>
              <a:off x="355600" y="-17780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05FCAF5-ACF9-062C-6E1C-4D0951F067B7}"/>
                </a:ext>
              </a:extLst>
            </p:cNvPr>
            <p:cNvSpPr/>
            <p:nvPr/>
          </p:nvSpPr>
          <p:spPr>
            <a:xfrm>
              <a:off x="-647700" y="590550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A2D742-0014-2B9C-5182-D9A19518960A}"/>
                </a:ext>
              </a:extLst>
            </p:cNvPr>
            <p:cNvSpPr/>
            <p:nvPr/>
          </p:nvSpPr>
          <p:spPr>
            <a:xfrm>
              <a:off x="-76200" y="-279988"/>
              <a:ext cx="1651000" cy="1536700"/>
            </a:xfrm>
            <a:prstGeom prst="ellipse">
              <a:avLst/>
            </a:prstGeom>
            <a:solidFill>
              <a:srgbClr val="DBA1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2DD927B1-1027-EFB4-A9AF-22504892D66C}"/>
              </a:ext>
            </a:extLst>
          </p:cNvPr>
          <p:cNvSpPr/>
          <p:nvPr/>
        </p:nvSpPr>
        <p:spPr>
          <a:xfrm>
            <a:off x="110236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DAFDB74-3EC9-2BE0-3475-7F0D757E7357}"/>
              </a:ext>
            </a:extLst>
          </p:cNvPr>
          <p:cNvSpPr/>
          <p:nvPr/>
        </p:nvSpPr>
        <p:spPr>
          <a:xfrm>
            <a:off x="9804400" y="570229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75A633-5534-C405-DC27-82CB3BA5A518}"/>
              </a:ext>
            </a:extLst>
          </p:cNvPr>
          <p:cNvSpPr/>
          <p:nvPr/>
        </p:nvSpPr>
        <p:spPr>
          <a:xfrm>
            <a:off x="10922000" y="4933949"/>
            <a:ext cx="1651000" cy="1536700"/>
          </a:xfrm>
          <a:prstGeom prst="ellipse">
            <a:avLst/>
          </a:prstGeom>
          <a:solidFill>
            <a:srgbClr val="DBA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221713E-14FA-86E0-3723-106636F05D32}"/>
              </a:ext>
            </a:extLst>
          </p:cNvPr>
          <p:cNvSpPr txBox="1"/>
          <p:nvPr/>
        </p:nvSpPr>
        <p:spPr>
          <a:xfrm>
            <a:off x="5311020" y="342649"/>
            <a:ext cx="164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chemeClr val="accent2"/>
                </a:solidFill>
                <a:latin typeface="Bahnschrift Condensed" panose="020B0502040204020203" pitchFamily="34" charset="0"/>
              </a:rPr>
              <a:t>MECA</a:t>
            </a:r>
            <a:endParaRPr lang="es-CR" sz="6000" b="1" dirty="0">
              <a:solidFill>
                <a:schemeClr val="accent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967ABFC-8C00-7383-90A9-BE4F91975E53}"/>
              </a:ext>
            </a:extLst>
          </p:cNvPr>
          <p:cNvSpPr txBox="1"/>
          <p:nvPr/>
        </p:nvSpPr>
        <p:spPr>
          <a:xfrm>
            <a:off x="1016000" y="1404526"/>
            <a:ext cx="4902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Bahnschrift Condensed" panose="020B0502040204020203" pitchFamily="34" charset="0"/>
              </a:rPr>
              <a:t>Mantener</a:t>
            </a:r>
            <a:endParaRPr lang="es-CR" sz="2800" b="0" i="0" u="none" strike="noStrike" dirty="0">
              <a:solidFill>
                <a:schemeClr val="accent2"/>
              </a:solidFill>
              <a:effectLst/>
              <a:highlight>
                <a:srgbClr val="FFFFFF"/>
              </a:highlight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Crear actividades para el  personal sobre como mantener un clima laboral sano y como utilizar productos biodegradables y creando ferias vocacionales para contratar a gente de la zona e incentivarlos a cuidar el medio ambiente mediante técnicas de Motivación Personal Y Grupal, Donde El</a:t>
            </a:r>
            <a:br>
              <a:rPr lang="es-MX" dirty="0">
                <a:latin typeface="Bahnschrift Condensed" panose="020B0502040204020203" pitchFamily="34" charset="0"/>
              </a:rPr>
            </a:br>
            <a:r>
              <a:rPr lang="es-MX" dirty="0">
                <a:latin typeface="Bahnschrift Condensed" panose="020B0502040204020203" pitchFamily="34" charset="0"/>
              </a:rPr>
              <a:t>Trabajo En Equipo Es Primordial.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88F8D1-D705-F64C-6565-6BB08FA83CD6}"/>
              </a:ext>
            </a:extLst>
          </p:cNvPr>
          <p:cNvSpPr txBox="1"/>
          <p:nvPr/>
        </p:nvSpPr>
        <p:spPr>
          <a:xfrm>
            <a:off x="1016000" y="3794084"/>
            <a:ext cx="4902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Bahnschrift Condensed" panose="020B0502040204020203" pitchFamily="34" charset="0"/>
              </a:rPr>
              <a:t>Explotar</a:t>
            </a:r>
            <a:endParaRPr lang="es-CR" sz="2800" b="0" i="0" u="none" strike="noStrike" dirty="0">
              <a:solidFill>
                <a:schemeClr val="accent2"/>
              </a:solidFill>
              <a:effectLst/>
              <a:highlight>
                <a:srgbClr val="FFFFFF"/>
              </a:highlight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Brindar regularme mente capacitación al personal y  escucharlo en sus sugerencias y demandas, aparte  creando políticas internas para la sostenibilidad ambiental y turística, aprovechando la tendencia para tener mas clientes, ser mejor que los demás y nos diferencien de otras </a:t>
            </a:r>
          </a:p>
          <a:p>
            <a:r>
              <a:rPr lang="es-MX" dirty="0">
                <a:latin typeface="Bahnschrift Condensed" panose="020B0502040204020203" pitchFamily="34" charset="0"/>
              </a:rPr>
              <a:t>cafeterías</a:t>
            </a:r>
          </a:p>
          <a:p>
            <a:r>
              <a:rPr lang="es-MX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2998EB-154C-3300-9991-7647DCF28661}"/>
              </a:ext>
            </a:extLst>
          </p:cNvPr>
          <p:cNvSpPr txBox="1"/>
          <p:nvPr/>
        </p:nvSpPr>
        <p:spPr>
          <a:xfrm>
            <a:off x="6553200" y="1404526"/>
            <a:ext cx="4902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latin typeface="Bahnschrift Condensed" panose="020B0502040204020203" pitchFamily="34" charset="0"/>
              </a:rPr>
              <a:t>Corregir</a:t>
            </a:r>
            <a:endParaRPr lang="es-CR" sz="2800" b="0" i="0" u="none" strike="noStrike" dirty="0">
              <a:solidFill>
                <a:schemeClr val="accent2"/>
              </a:solidFill>
              <a:effectLst/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Dar cursos y talleres a los miembros del departamento Tratar de que nuestra empresa sea mejor en todos los aspectos, ser mejores que la competencia y tener un trabajo excelente y excelentes productos</a:t>
            </a:r>
          </a:p>
          <a:p>
            <a:r>
              <a:rPr lang="es-MX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99E218-E987-2515-88B5-C3764106A231}"/>
              </a:ext>
            </a:extLst>
          </p:cNvPr>
          <p:cNvSpPr txBox="1"/>
          <p:nvPr/>
        </p:nvSpPr>
        <p:spPr>
          <a:xfrm>
            <a:off x="6553200" y="3796857"/>
            <a:ext cx="490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u="none" strike="noStrike" dirty="0">
                <a:solidFill>
                  <a:schemeClr val="accent2"/>
                </a:solidFill>
                <a:effectLst/>
                <a:latin typeface="Bahnschrift Condensed" panose="020B0502040204020203" pitchFamily="34" charset="0"/>
              </a:rPr>
              <a:t>Afrontar</a:t>
            </a:r>
            <a:endParaRPr lang="es-CR" sz="2800" b="0" i="0" u="none" strike="noStrike" dirty="0">
              <a:solidFill>
                <a:schemeClr val="accent2"/>
              </a:solidFill>
              <a:effectLst/>
              <a:latin typeface="Bahnschrift Condensed" panose="020B0502040204020203" pitchFamily="34" charset="0"/>
            </a:endParaRPr>
          </a:p>
          <a:p>
            <a:r>
              <a:rPr lang="es-MX" dirty="0">
                <a:latin typeface="Bahnschrift Condensed" panose="020B0502040204020203" pitchFamily="34" charset="0"/>
              </a:rPr>
              <a:t>Ofrecer un mejor salario y ambiente laboral y crear publicidad para hacer conciencia sobre la sostenibilidad ambiental, Conseguir los mejores proveedores para conseguir productos de buena calidad</a:t>
            </a:r>
          </a:p>
        </p:txBody>
      </p:sp>
    </p:spTree>
    <p:extLst>
      <p:ext uri="{BB962C8B-B14F-4D97-AF65-F5344CB8AC3E}">
        <p14:creationId xmlns:p14="http://schemas.microsoft.com/office/powerpoint/2010/main" val="358342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404</Words>
  <Application>Microsoft Office PowerPoint</Application>
  <PresentationFormat>Panorámica</PresentationFormat>
  <Paragraphs>31</Paragraphs>
  <Slides>7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Bahnschrift Condensed</vt:lpstr>
      <vt:lpstr>Bowlby One SC</vt:lpstr>
      <vt:lpstr>Calibri</vt:lpstr>
      <vt:lpstr>Calibri Light</vt:lpstr>
      <vt:lpstr>Tema de Office</vt:lpstr>
      <vt:lpstr>COFFEE PLACE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COFFEE PLACE</dc:title>
  <dc:creator>Jeshua Rojas Fallas</dc:creator>
  <cp:lastModifiedBy>ESTUDIANTE</cp:lastModifiedBy>
  <cp:revision>3</cp:revision>
  <dcterms:created xsi:type="dcterms:W3CDTF">2024-08-24T05:18:09Z</dcterms:created>
  <dcterms:modified xsi:type="dcterms:W3CDTF">2024-09-11T03:02:13Z</dcterms:modified>
</cp:coreProperties>
</file>