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4F324-F8CD-4C49-BDF8-4D0068764CFF}" v="6" dt="2024-01-26T19:33:01.823"/>
    <p1510:client id="{E1954F70-6383-44F4-A281-9DC3CFDB6F04}" v="2" dt="2024-01-26T20:23:30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AB1A3-373B-7029-09D6-FC2CDEB4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78CB4D-3D6F-9170-7069-CFDA9C4F4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CE6C8-CC51-2C68-D6B7-EA2AF436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3C335-D888-C405-91F2-486CC8B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4DA63-AD35-04BC-998C-5F28716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3ABE-F35C-4937-1545-B0B23A7C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A54BD-B78D-DB0C-2D33-A5BC46251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6F2DB-5DDA-42C9-F0E8-E8F2B768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35CC18-520B-9FF2-A06D-621D6B2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EB39F-3207-2702-4DFA-6713AF12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8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527B98-505C-24C8-62B1-5CD372FA1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46769E-AAE6-F9A1-B44F-125241DF3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82C26-C6D8-042F-408A-385240A0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7EF9D-1071-1929-E5B0-36BF3FDE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CD2D6-4B42-F36B-9CED-67D42AA8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7212B-EAFB-8E01-24DC-133D379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28C88-A624-A87A-D4FD-09202610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26E66-5D16-097C-0C77-B63587F9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4D0FD-0C6A-359A-41F1-5DDFF9EF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25EB-7E3B-52D8-A54F-C8D63E8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8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3EC8D-2749-4FEA-0315-CA4A1673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C62BF-AE4E-580E-A703-181D160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59F62-2616-6AA0-F9E2-086F19A0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1816AF-7836-A3F1-AC35-2B8C2E27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54EB34-5FB3-5445-265D-363485CB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2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C2EEE-6925-AB8C-E5D3-1A0BDB6C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08544-13E9-BB93-2223-E6B8F05AA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3C1D0C-9B40-D7B4-A05A-DC70CD3F1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B2C6B2-707D-A1C6-60FE-78AD74B9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ED23F3-7106-0158-2B6C-8392DE8F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FF418C-14A7-032F-13A9-2AFE6EA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9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66807-8515-011F-2D5C-B02959D3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13CD2D-A815-8320-11E9-55017AF73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FC5271-D734-5BE9-F583-FB0EEB79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A52883-FAD1-3BCB-ADF4-0BF6DB549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C9485C-0FC2-4A78-5962-251382FE0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5BDB74-9975-F709-9C63-9FAC554D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EA827A-BB57-B9C3-7ABC-434069F7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2CD8AA-AB42-92A8-3121-44AD74A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2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A44D8-D9DD-F089-CAA8-EB75C3EC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698046-203C-E28A-174D-78101329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D292A0-8CAD-EE88-0AB7-090359F8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E38397-307D-A39F-D909-1FB890AF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3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101D9-D2BB-E133-2ADF-4CB759E3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0104A6-8A0E-083E-62DA-DC82E55D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D6D199-75FB-2BFA-0A89-F8B5F3D1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9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117B-8FE0-CCA9-F647-FD37E46B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7BBE0-20B1-977D-A0F4-5617BB5E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9B5240-AEAF-67DA-3182-87185B8F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974DD3-24C3-0E1C-D5AF-6E17B853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F384E-6DA3-652B-7958-A257A70E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FA4EFA-8994-3FB8-D5BC-E0AC76B4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2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379E-12F6-D9E1-32ED-58A59CCB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15F234-1EED-010F-1893-D988AAAB5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A2929B-8686-79F0-6598-E5A4762AB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9A9DE-20F7-9ACB-E4B0-3A4AB20F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8E3344-F2CA-0EF6-9243-B959E96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1E5748-AF7A-9B50-54CC-C5D7A7C9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2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863A46-F65B-823E-0040-C04A164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64FA1-1501-B66D-5270-0A02018A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D158F-FAF7-12BF-59ED-10D968F84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B81D1-85CB-B6F2-B3BD-B7F30E301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997DA-E830-A269-BEDE-978EC6FF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2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8" y="2016224"/>
            <a:ext cx="7772400" cy="584606"/>
          </a:xfrm>
        </p:spPr>
        <p:txBody>
          <a:bodyPr>
            <a:normAutofit fontScale="90000"/>
          </a:bodyPr>
          <a:lstStyle/>
          <a:p>
            <a:b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    Nombre de la empresa y producto.</a:t>
            </a:r>
            <a:endParaRPr lang="es-CR" sz="3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17592" y="2761001"/>
            <a:ext cx="7108813" cy="297606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HANDICRAFS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ACCESORIOS Y RECUERDOS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3d e Impresión Láser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32660" b="34681"/>
          <a:stretch/>
        </p:blipFill>
        <p:spPr>
          <a:xfrm>
            <a:off x="733570" y="287725"/>
            <a:ext cx="3744416" cy="8430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0892" r="27225" b="49751"/>
          <a:stretch/>
        </p:blipFill>
        <p:spPr>
          <a:xfrm rot="21403256">
            <a:off x="3461408" y="1009230"/>
            <a:ext cx="2221183" cy="7171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BE756E-E8E6-4D17-BCC7-CD65DACA3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3" b="38664"/>
          <a:stretch/>
        </p:blipFill>
        <p:spPr>
          <a:xfrm>
            <a:off x="5292080" y="427112"/>
            <a:ext cx="3434797" cy="637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3012E-3326-4ACE-96A6-911712F73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9189"/>
            <a:ext cx="9144000" cy="1404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BAFBD1-A088-4DD8-B902-05B87344F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693" y="4919114"/>
            <a:ext cx="1439184" cy="13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D6698-1F6F-47FA-92FE-0379BF5C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Visión y misión</a:t>
            </a:r>
            <a:endParaRPr lang="es-C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03E866-F053-4BC8-B55B-FE215321A9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Somos una empresa desarrollada por jóvenes que desean incursionar en el mundo del emprendurismo a través de la generación de un negocio de elaboración y venta de elementos en impresión 3D y cortadora láser.</a:t>
            </a:r>
            <a:endParaRPr lang="es-C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625411-87EA-48DD-A2EB-3CFE1F8D1C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Llegar a ser una empresa conocida a nivel nacional por incursionar en varios ámbitos como artesanía, organizadores plásticos, artículos para el hogar.</a:t>
            </a:r>
            <a:endParaRPr lang="es-C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8FE1-35E6-41DA-824B-435E1D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5"/>
          </a:xfrm>
        </p:spPr>
        <p:txBody>
          <a:bodyPr>
            <a:normAutofit fontScale="90000"/>
          </a:bodyPr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Modelo de negocios.</a:t>
            </a:r>
            <a:b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16383B-A28C-47D5-A7F7-07B6A6F6D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046" b="30799"/>
          <a:stretch/>
        </p:blipFill>
        <p:spPr>
          <a:xfrm>
            <a:off x="476610" y="723297"/>
            <a:ext cx="8038740" cy="5769578"/>
          </a:xfrm>
          <a:prstGeom prst="rect">
            <a:avLst/>
          </a:prstGeom>
        </p:spPr>
      </p:pic>
      <p:sp>
        <p:nvSpPr>
          <p:cNvPr id="4" name="2 Subtítulo">
            <a:extLst>
              <a:ext uri="{FF2B5EF4-FFF2-40B4-BE49-F238E27FC236}">
                <a16:creationId xmlns:a16="http://schemas.microsoft.com/office/drawing/2014/main" id="{670373C9-7ED4-4052-BA13-D36922B3E326}"/>
              </a:ext>
            </a:extLst>
          </p:cNvPr>
          <p:cNvSpPr txBox="1">
            <a:spLocks/>
          </p:cNvSpPr>
          <p:nvPr/>
        </p:nvSpPr>
        <p:spPr>
          <a:xfrm>
            <a:off x="1017592" y="2761001"/>
            <a:ext cx="7108813" cy="408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4555-42F1-44F8-A5FE-D0BE2FBC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Logo, diseño del producto</a:t>
            </a:r>
            <a:endParaRPr lang="es-C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6E767E-9E1B-9D43-D0E7-15BBE118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79591"/>
            <a:ext cx="3312368" cy="29995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E30C31-B221-4455-AA5B-A5AF0E71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437648"/>
            <a:ext cx="4201307" cy="19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295B7-0FF3-48E4-9EC5-994D345E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FODA-MECA.</a:t>
            </a:r>
            <a:b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C64D5FFD-BA6B-4789-82EC-D627F4C048B5}"/>
              </a:ext>
            </a:extLst>
          </p:cNvPr>
          <p:cNvSpPr txBox="1">
            <a:spLocks/>
          </p:cNvSpPr>
          <p:nvPr/>
        </p:nvSpPr>
        <p:spPr>
          <a:xfrm>
            <a:off x="755576" y="1916832"/>
            <a:ext cx="7108813" cy="408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arcador de contenido 21">
            <a:extLst>
              <a:ext uri="{FF2B5EF4-FFF2-40B4-BE49-F238E27FC236}">
                <a16:creationId xmlns:a16="http://schemas.microsoft.com/office/drawing/2014/main" id="{30285F0D-CF37-4CD6-8B7A-69BED5A56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075" y="390525"/>
            <a:ext cx="4411669" cy="64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2CA3D-BEEA-4C91-9FEB-20BD1C8F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Análisis de la competencia</a:t>
            </a:r>
            <a:endParaRPr lang="es-CR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CA1C54C6-FCEF-4BF6-90A6-BE3B6CAC7556}"/>
              </a:ext>
            </a:extLst>
          </p:cNvPr>
          <p:cNvSpPr txBox="1">
            <a:spLocks/>
          </p:cNvSpPr>
          <p:nvPr/>
        </p:nvSpPr>
        <p:spPr>
          <a:xfrm>
            <a:off x="899592" y="1844824"/>
            <a:ext cx="7108813" cy="408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 La competencia mas cercana se encuentran en:</a:t>
            </a:r>
          </a:p>
          <a:p>
            <a:pPr marL="0" indent="0" algn="just">
              <a:buNone/>
            </a:pP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/>
              <a:t>Impresión 3D DGtalic - Impresión 3D Costa Rica - Impresoras 3D   238-6150 San José San Rafael de Alajuela, 20108</a:t>
            </a:r>
          </a:p>
          <a:p>
            <a:pPr marL="0" indent="0" algn="just">
              <a:buNone/>
            </a:pPr>
            <a:endParaRPr lang="es-C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6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68792-22DB-4826-A8E0-D3C868B5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Estrategia competitiva.</a:t>
            </a:r>
            <a:b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9D9AA-EA74-43E0-A7E1-C3722025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Personalización:</a:t>
            </a:r>
            <a:r>
              <a:rPr lang="es-ES" dirty="0"/>
              <a:t> Ofrecer accesorios personalizados y únicos.</a:t>
            </a:r>
          </a:p>
          <a:p>
            <a:r>
              <a:rPr lang="es-ES" b="1" dirty="0"/>
              <a:t>Rapidez de producción:</a:t>
            </a:r>
            <a:r>
              <a:rPr lang="es-ES" dirty="0"/>
              <a:t> Entrega rápida gracias a la eficiencia de la impresión 3D.</a:t>
            </a:r>
          </a:p>
          <a:p>
            <a:r>
              <a:rPr lang="es-ES" b="1" dirty="0"/>
              <a:t>Precio Competitivo: </a:t>
            </a:r>
            <a:r>
              <a:rPr lang="es-ES" dirty="0"/>
              <a:t>Asegura que tus precios sean competitivos, sin sacrificar la calidad del producto.</a:t>
            </a:r>
          </a:p>
          <a:p>
            <a:r>
              <a:rPr lang="es-ES" b="1" dirty="0"/>
              <a:t>Calidad Superior: </a:t>
            </a:r>
            <a:r>
              <a:rPr lang="es-ES" dirty="0"/>
              <a:t>Utiliza materiales de alta calidad y garantiza un acabado perfecto en todos los productos.</a:t>
            </a:r>
          </a:p>
          <a:p>
            <a:r>
              <a:rPr lang="es-ES" b="1" dirty="0"/>
              <a:t>Servicio al Cliente: </a:t>
            </a:r>
            <a:r>
              <a:rPr lang="es-ES" dirty="0"/>
              <a:t>Ofrece un excelente servicio </a:t>
            </a:r>
            <a:r>
              <a:rPr lang="es-ES" dirty="0" err="1"/>
              <a:t>post-venta</a:t>
            </a:r>
            <a:r>
              <a:rPr lang="es-ES" dirty="0"/>
              <a:t> y garantiza la satisfacción del cliente.</a:t>
            </a:r>
          </a:p>
          <a:p>
            <a:endParaRPr lang="es-ES" dirty="0"/>
          </a:p>
          <a:p>
            <a:endParaRPr lang="es-E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8712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1B8A9-AF07-4088-8235-5A64B9BC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Ventaja competitiva.</a:t>
            </a:r>
            <a:b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F7988-FEBC-4F76-85C8-A1BF41B9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Sostenibilidad y Responsabilidad Ambiental</a:t>
            </a:r>
          </a:p>
          <a:p>
            <a:r>
              <a:rPr lang="es-ES" b="1" dirty="0"/>
              <a:t>Producción Sostenible:</a:t>
            </a:r>
            <a:r>
              <a:rPr lang="es-ES" dirty="0"/>
              <a:t> Uso de materiales reciclables y procesos de producción que minimizan el desperdicio.</a:t>
            </a:r>
          </a:p>
          <a:p>
            <a:r>
              <a:rPr lang="es-ES" b="1" dirty="0"/>
              <a:t>Compromiso Ambiental:</a:t>
            </a:r>
            <a:r>
              <a:rPr lang="es-ES" dirty="0"/>
              <a:t> Promoción de prácticas empresariales sostenibles y eco-amigables, lo que atrae a clientes conscientes del medio ambiente.</a:t>
            </a:r>
          </a:p>
          <a:p>
            <a:endParaRPr lang="es-ES" dirty="0"/>
          </a:p>
          <a:p>
            <a:r>
              <a:rPr lang="es-ES" b="1" dirty="0"/>
              <a:t>Flexibilidad y Adaptabilidad</a:t>
            </a:r>
          </a:p>
          <a:p>
            <a:r>
              <a:rPr lang="es-ES" b="1" dirty="0"/>
              <a:t>Variedad de Productos:</a:t>
            </a:r>
            <a:r>
              <a:rPr lang="es-ES" dirty="0"/>
              <a:t> Amplia gama de productos que se pueden personalizar según las preferencias del cliente.</a:t>
            </a:r>
          </a:p>
          <a:p>
            <a:r>
              <a:rPr lang="es-ES" b="1" dirty="0"/>
              <a:t>Adaptación Rápida al Mercado:</a:t>
            </a:r>
            <a:r>
              <a:rPr lang="es-ES" dirty="0"/>
              <a:t> Capacidad de adaptarse rápidamente a las tendencias del mercado y a las demandas cambiantes de los clientes.</a:t>
            </a:r>
          </a:p>
          <a:p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0861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F9323-5B2E-411F-B8D4-2BB3140F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  <a:t>Mezcla de marketing</a:t>
            </a:r>
            <a:br>
              <a:rPr lang="es-C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3DDD0174-571F-433D-BF29-5F7A384CE6DF}"/>
              </a:ext>
            </a:extLst>
          </p:cNvPr>
          <p:cNvSpPr txBox="1">
            <a:spLocks/>
          </p:cNvSpPr>
          <p:nvPr/>
        </p:nvSpPr>
        <p:spPr>
          <a:xfrm>
            <a:off x="1017593" y="1556792"/>
            <a:ext cx="7108813" cy="408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400" b="1" dirty="0"/>
              <a:t>Presencia y Marca Digital</a:t>
            </a:r>
          </a:p>
          <a:p>
            <a:pPr marL="0" indent="0">
              <a:buNone/>
            </a:pPr>
            <a:endParaRPr lang="es-ES" sz="2400" b="1" dirty="0"/>
          </a:p>
          <a:p>
            <a:r>
              <a:rPr lang="es-ES" sz="2400" b="1" dirty="0"/>
              <a:t>Marketing Digital Efectivo:</a:t>
            </a:r>
            <a:r>
              <a:rPr lang="es-ES" sz="2400" dirty="0"/>
              <a:t> Estrategias de marketing digital bien ejecutadas que aumentan la visibilidad y publicidad en físico.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 </a:t>
            </a:r>
            <a:r>
              <a:rPr lang="es-ES" sz="2400" b="1" dirty="0"/>
              <a:t>Redes Sociales:</a:t>
            </a:r>
            <a:r>
              <a:rPr lang="es-ES" sz="2400" dirty="0"/>
              <a:t> Uso efectivo de las redes sociales para interactuar con la comunidad y construir una base de seguidores leales.</a:t>
            </a:r>
          </a:p>
          <a:p>
            <a:pPr marL="0" indent="0" algn="just">
              <a:buNone/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1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E5358302B326439FEFE8222C7F0F1E" ma:contentTypeVersion="18" ma:contentTypeDescription="Crear nuevo documento." ma:contentTypeScope="" ma:versionID="f93733116f91c60e98b42024d5715c14">
  <xsd:schema xmlns:xsd="http://www.w3.org/2001/XMLSchema" xmlns:xs="http://www.w3.org/2001/XMLSchema" xmlns:p="http://schemas.microsoft.com/office/2006/metadata/properties" xmlns:ns2="bf092b8a-d247-46ad-b0eb-ddc102dee59b" xmlns:ns3="5e7ef9d6-5cfa-4bac-be03-d673effde297" targetNamespace="http://schemas.microsoft.com/office/2006/metadata/properties" ma:root="true" ma:fieldsID="4c953e79e03915176d11d4a8fb598c69" ns2:_="" ns3:_="">
    <xsd:import namespace="bf092b8a-d247-46ad-b0eb-ddc102dee59b"/>
    <xsd:import namespace="5e7ef9d6-5cfa-4bac-be03-d673effde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92b8a-d247-46ad-b0eb-ddc102dee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e5c6ed57-a4e6-412b-98b5-af82797fc0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ef9d6-5cfa-4bac-be03-d673effde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64f9d8-2474-49a4-8716-fc71aa948c86}" ma:internalName="TaxCatchAll" ma:showField="CatchAllData" ma:web="5e7ef9d6-5cfa-4bac-be03-d673effde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7ef9d6-5cfa-4bac-be03-d673effde297" xsi:nil="true"/>
    <lcf76f155ced4ddcb4097134ff3c332f xmlns="bf092b8a-d247-46ad-b0eb-ddc102dee59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66593-ED76-4F30-98FD-FF868C7E2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92b8a-d247-46ad-b0eb-ddc102dee59b"/>
    <ds:schemaRef ds:uri="5e7ef9d6-5cfa-4bac-be03-d673effde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4C19B-04B8-4009-800F-5F558BC95DA5}">
  <ds:schemaRefs>
    <ds:schemaRef ds:uri="http://schemas.microsoft.com/office/2006/metadata/properties"/>
    <ds:schemaRef ds:uri="http://schemas.microsoft.com/office/infopath/2007/PartnerControls"/>
    <ds:schemaRef ds:uri="5e7ef9d6-5cfa-4bac-be03-d673effde297"/>
    <ds:schemaRef ds:uri="bf092b8a-d247-46ad-b0eb-ddc102dee59b"/>
  </ds:schemaRefs>
</ds:datastoreItem>
</file>

<file path=customXml/itemProps3.xml><?xml version="1.0" encoding="utf-8"?>
<ds:datastoreItem xmlns:ds="http://schemas.openxmlformats.org/officeDocument/2006/customXml" ds:itemID="{43C08640-A2B3-4B2C-A030-0894B643D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347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      Nombre de la empresa y producto.</vt:lpstr>
      <vt:lpstr>                 Visión y misión</vt:lpstr>
      <vt:lpstr>Modelo de negocios. </vt:lpstr>
      <vt:lpstr>Logo, diseño del producto</vt:lpstr>
      <vt:lpstr>FODA-MECA. </vt:lpstr>
      <vt:lpstr>Análisis de la competencia</vt:lpstr>
      <vt:lpstr>Estrategia competitiva. </vt:lpstr>
      <vt:lpstr>Ventaja competitiva. </vt:lpstr>
      <vt:lpstr>Mezcla de marketing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</dc:title>
  <dc:creator>Marvin Gómez</dc:creator>
  <cp:lastModifiedBy>Guadalupe González N</cp:lastModifiedBy>
  <cp:revision>13</cp:revision>
  <dcterms:created xsi:type="dcterms:W3CDTF">2014-01-09T20:21:12Z</dcterms:created>
  <dcterms:modified xsi:type="dcterms:W3CDTF">2024-07-31T21:43:04Z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0x0101009FE5358302B326439FEFE8222C7F0F1E</vt:lpwstr>
  </property>
  <property fmtid="{D5CDD505-2E9C-101B-9397-08002B2CF9AE}" pid="3" name="MediaServiceImageTags">
    <vt:lpwstr/>
  </property>
</Properties>
</file>