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3"/>
  </p:sldMasterIdLst>
  <p:sldIdLst>
    <p:sldId id="256"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704" autoAdjust="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presProps" Target="presProps.xml"/><Relationship Id="rId3" Type="http://schemas.openxmlformats.org/officeDocument/2006/relationships/slideMaster" Target="slideMasters/slideMaster1.xml"/><Relationship Id="rId21"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slide" Target="slides/slide12.xml"/><Relationship Id="rId10" Type="http://schemas.openxmlformats.org/officeDocument/2006/relationships/slide" Target="slides/slide7.xml"/><Relationship Id="rId19" Type="http://schemas.openxmlformats.org/officeDocument/2006/relationships/viewProps" Target="view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Picture 6"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56C4AE37-AFFA-4CFA-9F88-4464E6462048}" type="datetimeFigureOut">
              <a:rPr lang="en-US" smtClean="0"/>
              <a:t>8/19/2024</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3445903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4105488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ítulo y descripción">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60159417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Cita con descripción">
    <p:spTree>
      <p:nvGrpSpPr>
        <p:cNvPr id="1" name=""/>
        <p:cNvGrpSpPr/>
        <p:nvPr/>
      </p:nvGrpSpPr>
      <p:grpSpPr>
        <a:xfrm>
          <a:off x="0" y="0"/>
          <a:ext cx="0" cy="0"/>
          <a:chOff x="0" y="0"/>
          <a:chExt cx="0" cy="0"/>
        </a:xfrm>
      </p:grpSpPr>
      <p:pic>
        <p:nvPicPr>
          <p:cNvPr id="13" name="Picture 12"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7406B4-18DB-4B79-B7B1-282618B48D6F}" type="slidenum">
              <a:rPr lang="en-US" smtClean="0"/>
              <a:t>‹Nº›</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366526204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Tarjeta de nombre">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36849361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3" name="Date Placeholder 2"/>
          <p:cNvSpPr>
            <a:spLocks noGrp="1"/>
          </p:cNvSpPr>
          <p:nvPr>
            <p:ph type="dt" sz="half" idx="10"/>
          </p:nvPr>
        </p:nvSpPr>
        <p:spPr/>
        <p:txBody>
          <a:bodyPr/>
          <a:lstStyle/>
          <a:p>
            <a:fld id="{56C4AE37-AFFA-4CFA-9F88-4464E6462048}" type="datetimeFigureOut">
              <a:rPr lang="en-US" smtClean="0"/>
              <a:t>8/19/2024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42039484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3" name="Date Placeholder 2"/>
          <p:cNvSpPr>
            <a:spLocks noGrp="1"/>
          </p:cNvSpPr>
          <p:nvPr>
            <p:ph type="dt" sz="half" idx="10"/>
          </p:nvPr>
        </p:nvSpPr>
        <p:spPr/>
        <p:txBody>
          <a:bodyPr/>
          <a:lstStyle/>
          <a:p>
            <a:fld id="{56C4AE37-AFFA-4CFA-9F88-4464E6462048}" type="datetimeFigureOut">
              <a:rPr lang="en-US" smtClean="0"/>
              <a:t>8/19/2024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4666851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6C4AE37-AFFA-4CFA-9F88-4464E6462048}" type="datetimeFigureOut">
              <a:rPr lang="en-US" smtClean="0"/>
              <a:t>8/19/2024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24017130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pic>
        <p:nvPicPr>
          <p:cNvPr id="8" name="Picture 7"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56C4AE37-AFFA-4CFA-9F88-4464E6462048}" type="datetimeFigureOut">
              <a:rPr lang="en-US" smtClean="0"/>
              <a:t>8/19/2024</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6124000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56C4AE37-AFFA-4CFA-9F88-4464E6462048}" type="datetimeFigureOut">
              <a:rPr lang="en-US" smtClean="0"/>
              <a:t>8/19/2024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8255886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pic>
        <p:nvPicPr>
          <p:cNvPr id="9" name="Picture 8" descr="C0-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56C4AE37-AFFA-4CFA-9F88-4464E6462048}" type="datetimeFigureOut">
              <a:rPr lang="en-US" smtClean="0"/>
              <a:t>8/19/2024</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2140880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6198677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85800" y="3132666"/>
            <a:ext cx="5311775" cy="3086019"/>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6172200" y="3132666"/>
            <a:ext cx="5334000" cy="3086019"/>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56C4AE37-AFFA-4CFA-9F88-4464E6462048}" type="datetimeFigureOut">
              <a:rPr lang="en-US" smtClean="0"/>
              <a:t>8/19/2024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5789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56C4AE37-AFFA-4CFA-9F88-4464E6462048}" type="datetimeFigureOut">
              <a:rPr lang="en-US" smtClean="0"/>
              <a:t>8/19/2024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0357737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C4AE37-AFFA-4CFA-9F88-4464E6462048}" type="datetimeFigureOut">
              <a:rPr lang="en-US" smtClean="0"/>
              <a:t>8/19/2024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26984159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18958966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56C4AE37-AFFA-4CFA-9F88-4464E6462048}" type="datetimeFigureOut">
              <a:rPr lang="en-US" smtClean="0"/>
              <a:t>8/19/2024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406B4-18DB-4B79-B7B1-282618B48D6F}" type="slidenum">
              <a:rPr lang="en-US" smtClean="0"/>
              <a:t>‹Nº›</a:t>
            </a:fld>
            <a:endParaRPr lang="en-US"/>
          </a:p>
        </p:txBody>
      </p:sp>
    </p:spTree>
    <p:extLst>
      <p:ext uri="{BB962C8B-B14F-4D97-AF65-F5344CB8AC3E}">
        <p14:creationId xmlns:p14="http://schemas.microsoft.com/office/powerpoint/2010/main" val="4895823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Picture 6" descr="C0-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56C4AE37-AFFA-4CFA-9F88-4464E6462048}" type="datetimeFigureOut">
              <a:rPr lang="en-US" smtClean="0"/>
              <a:t>8/19/2024</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087406B4-18DB-4B79-B7B1-282618B48D6F}" type="slidenum">
              <a:rPr lang="en-US" smtClean="0"/>
              <a:t>‹Nº›</a:t>
            </a:fld>
            <a:endParaRPr lang="en-US"/>
          </a:p>
        </p:txBody>
      </p:sp>
    </p:spTree>
    <p:extLst>
      <p:ext uri="{BB962C8B-B14F-4D97-AF65-F5344CB8AC3E}">
        <p14:creationId xmlns:p14="http://schemas.microsoft.com/office/powerpoint/2010/main" val="415806351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701CCA8-38C9-4EE2-A0DD-1B9A9818065A}"/>
              </a:ext>
            </a:extLst>
          </p:cNvPr>
          <p:cNvSpPr>
            <a:spLocks noGrp="1"/>
          </p:cNvSpPr>
          <p:nvPr>
            <p:ph type="ctrTitle"/>
          </p:nvPr>
        </p:nvSpPr>
        <p:spPr>
          <a:xfrm>
            <a:off x="1371600" y="1400703"/>
            <a:ext cx="9448800" cy="1304790"/>
          </a:xfrm>
        </p:spPr>
        <p:txBody>
          <a:bodyPr/>
          <a:lstStyle/>
          <a:p>
            <a:r>
              <a:rPr lang="es-CR" dirty="0" err="1"/>
              <a:t>Pizzatato</a:t>
            </a:r>
            <a:endParaRPr lang="en-US" dirty="0"/>
          </a:p>
        </p:txBody>
      </p:sp>
      <p:sp>
        <p:nvSpPr>
          <p:cNvPr id="3" name="Subtítulo 2">
            <a:extLst>
              <a:ext uri="{FF2B5EF4-FFF2-40B4-BE49-F238E27FC236}">
                <a16:creationId xmlns:a16="http://schemas.microsoft.com/office/drawing/2014/main" id="{602E8F70-84C5-4F63-A063-A11889A30146}"/>
              </a:ext>
            </a:extLst>
          </p:cNvPr>
          <p:cNvSpPr>
            <a:spLocks noGrp="1"/>
          </p:cNvSpPr>
          <p:nvPr>
            <p:ph type="subTitle" idx="1"/>
          </p:nvPr>
        </p:nvSpPr>
        <p:spPr>
          <a:xfrm>
            <a:off x="1310326" y="2900089"/>
            <a:ext cx="9448800" cy="685800"/>
          </a:xfrm>
        </p:spPr>
        <p:txBody>
          <a:bodyPr/>
          <a:lstStyle/>
          <a:p>
            <a:r>
              <a:rPr lang="es-CR" dirty="0"/>
              <a:t>Producto: Pizza a base papa</a:t>
            </a:r>
            <a:endParaRPr lang="en-US" dirty="0"/>
          </a:p>
        </p:txBody>
      </p:sp>
    </p:spTree>
    <p:extLst>
      <p:ext uri="{BB962C8B-B14F-4D97-AF65-F5344CB8AC3E}">
        <p14:creationId xmlns:p14="http://schemas.microsoft.com/office/powerpoint/2010/main" val="13764927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2065054" y="1970816"/>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Estrategia competitiva.</a:t>
            </a: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2756078"/>
            <a:ext cx="10820400" cy="3462607"/>
          </a:xfrm>
        </p:spPr>
        <p:txBody>
          <a:bodyPr>
            <a:normAutofit/>
          </a:bodyPr>
          <a:lstStyle/>
          <a:p>
            <a:r>
              <a:rPr lang="es-MX" b="1" dirty="0"/>
              <a:t>Estrategia competitiva por diferenciación, por medio de una propuesta de valor única, ya que esta pizzería se especializa en ofrecer pizzas únicas elaboradas con una base de papa, en lugar de la masa tradicional de harina. </a:t>
            </a:r>
          </a:p>
          <a:p>
            <a:r>
              <a:rPr lang="es-MX" b="1" dirty="0"/>
              <a:t>Esta innovación está diseñada para atraer a clientes interesados en opciones sin gluten y en sabores novedosos.</a:t>
            </a:r>
          </a:p>
          <a:p>
            <a:pPr algn="ctr"/>
            <a:endParaRPr lang="es-CR" dirty="0"/>
          </a:p>
        </p:txBody>
      </p:sp>
    </p:spTree>
    <p:extLst>
      <p:ext uri="{BB962C8B-B14F-4D97-AF65-F5344CB8AC3E}">
        <p14:creationId xmlns:p14="http://schemas.microsoft.com/office/powerpoint/2010/main" val="61102295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2065054" y="1970816"/>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Ventaja competitiva.</a:t>
            </a: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1854558"/>
            <a:ext cx="10820400" cy="4364127"/>
          </a:xfrm>
        </p:spPr>
        <p:txBody>
          <a:bodyPr>
            <a:normAutofit lnSpcReduction="10000"/>
          </a:bodyPr>
          <a:lstStyle/>
          <a:p>
            <a:r>
              <a:rPr lang="es-MX" b="1" dirty="0"/>
              <a:t>Diseño del Producto:</a:t>
            </a:r>
          </a:p>
          <a:p>
            <a:r>
              <a:rPr lang="es-MX" b="1" dirty="0"/>
              <a:t>Variedad de Sabores y Recetas, ya que </a:t>
            </a:r>
            <a:r>
              <a:rPr lang="es-MX" b="1" dirty="0" err="1"/>
              <a:t>Pizzatato</a:t>
            </a:r>
            <a:r>
              <a:rPr lang="es-MX" b="1" dirty="0"/>
              <a:t> desarrolla un menú diverso con combinaciones de pizzas que utilizan la base de papa, presentando opciones que no se encuentran en pizzerías convencionales. </a:t>
            </a:r>
          </a:p>
          <a:p>
            <a:r>
              <a:rPr lang="es-MX" b="1" dirty="0"/>
              <a:t>Oferta de recetas innovadoras con ingredientes frescos y locales, así como combinaciones gourmet.</a:t>
            </a:r>
          </a:p>
          <a:p>
            <a:r>
              <a:rPr lang="es-MX" b="1" dirty="0"/>
              <a:t>Calidad de Ingredientes ya que se utilizan ingredientes de alta calidad, priorizando opciones orgánicas y locales, para atraer a clientes preocupados por la salud y la sostenibilidad.</a:t>
            </a:r>
          </a:p>
          <a:p>
            <a:r>
              <a:rPr lang="es-MX" b="1" dirty="0"/>
              <a:t>Experiencia del Cliente:</a:t>
            </a:r>
          </a:p>
          <a:p>
            <a:r>
              <a:rPr lang="es-MX" b="1" dirty="0"/>
              <a:t>Atención al cliente, por medio de personal altamente capacitado para ofrecer un servicio excepcional y educar a los clientes sobre los beneficios y el proceso de elaboración de las pizzas a base de papa.</a:t>
            </a:r>
          </a:p>
          <a:p>
            <a:pPr algn="ctr"/>
            <a:endParaRPr lang="es-CR" dirty="0"/>
          </a:p>
        </p:txBody>
      </p:sp>
    </p:spTree>
    <p:extLst>
      <p:ext uri="{BB962C8B-B14F-4D97-AF65-F5344CB8AC3E}">
        <p14:creationId xmlns:p14="http://schemas.microsoft.com/office/powerpoint/2010/main" val="5078110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1395353" y="1313993"/>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Mezcla de marketing.</a:t>
            </a:r>
            <a:br>
              <a:rPr lang="es-CR" sz="4000" dirty="0">
                <a:solidFill>
                  <a:schemeClr val="tx1"/>
                </a:solidFill>
                <a:latin typeface="Arial" panose="020B0604020202020204" pitchFamily="34" charset="0"/>
                <a:cs typeface="Arial" panose="020B0604020202020204" pitchFamily="34" charset="0"/>
              </a:rPr>
            </a:br>
            <a:r>
              <a:rPr lang="es-CR" sz="4000" dirty="0">
                <a:solidFill>
                  <a:schemeClr val="tx1"/>
                </a:solidFill>
                <a:latin typeface="Arial" panose="020B0604020202020204" pitchFamily="34" charset="0"/>
                <a:cs typeface="Arial" panose="020B0604020202020204" pitchFamily="34" charset="0"/>
              </a:rPr>
              <a:t>.</a:t>
            </a: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824248"/>
            <a:ext cx="10820400" cy="5859887"/>
          </a:xfrm>
        </p:spPr>
        <p:txBody>
          <a:bodyPr>
            <a:normAutofit fontScale="55000" lnSpcReduction="20000"/>
          </a:bodyPr>
          <a:lstStyle/>
          <a:p>
            <a:r>
              <a:rPr lang="es-MX" b="1" dirty="0"/>
              <a:t>o	Producto:</a:t>
            </a:r>
          </a:p>
          <a:p>
            <a:r>
              <a:rPr lang="es-MX" b="1" dirty="0"/>
              <a:t>	Descripción: </a:t>
            </a:r>
          </a:p>
          <a:p>
            <a:r>
              <a:rPr lang="es-MX" b="1" dirty="0"/>
              <a:t>El producto principal de </a:t>
            </a:r>
            <a:r>
              <a:rPr lang="es-MX" b="1" dirty="0" err="1"/>
              <a:t>Pizzatato</a:t>
            </a:r>
            <a:r>
              <a:rPr lang="es-MX" b="1" dirty="0"/>
              <a:t> es una variedad de pizzas innovadoras elaboradas con una base de papa en lugar de la masa de harina tradicional. </a:t>
            </a:r>
          </a:p>
          <a:p>
            <a:r>
              <a:rPr lang="es-MX" b="1" dirty="0"/>
              <a:t>La base de papa ofrece una opción sin gluten, atrayendo a clientes con restricciones dietéticas o que buscan alternativas más saludables. </a:t>
            </a:r>
          </a:p>
          <a:p>
            <a:r>
              <a:rPr lang="es-MX" b="1" dirty="0"/>
              <a:t>Las pizzas están diseñadas para combinar sabores únicos con ingredientes frescos y de alta calidad.</a:t>
            </a:r>
          </a:p>
          <a:p>
            <a:r>
              <a:rPr lang="es-MX" b="1" dirty="0"/>
              <a:t>	Atributos.</a:t>
            </a:r>
          </a:p>
          <a:p>
            <a:r>
              <a:rPr lang="es-MX" b="1" dirty="0"/>
              <a:t>Base de Papa: La base está hecha a partir de papas frescas, que se preparan de manera que ofrecen una textura crujiente y un sabor distintivo, diferente a las bases tradicionales.</a:t>
            </a:r>
          </a:p>
          <a:p>
            <a:r>
              <a:rPr lang="es-MX" b="1" dirty="0"/>
              <a:t>Ingredientes Frescos: Utiliza vegetales, carnes y quesos frescos, algunos de los cuales pueden ser orgánicos o locales, garantizando calidad y sabor.</a:t>
            </a:r>
          </a:p>
          <a:p>
            <a:r>
              <a:rPr lang="es-MX" b="1" dirty="0"/>
              <a:t>	Empaque. </a:t>
            </a:r>
          </a:p>
          <a:p>
            <a:r>
              <a:rPr lang="es-MX" b="1" dirty="0"/>
              <a:t>Diseño del Empaque: El empaque está diseñado para ser funcional y atractivo. </a:t>
            </a:r>
          </a:p>
          <a:p>
            <a:r>
              <a:rPr lang="es-MX" b="1" dirty="0"/>
              <a:t>Incluye cajas reciclables o biodegradables con el logotipo y los colores de la pizzería. </a:t>
            </a:r>
          </a:p>
          <a:p>
            <a:r>
              <a:rPr lang="es-MX" b="1" dirty="0"/>
              <a:t>La caja puede estar diseñada para mantener la pizza caliente y fresca durante el transporte.</a:t>
            </a:r>
          </a:p>
          <a:p>
            <a:r>
              <a:rPr lang="es-MX" b="1" dirty="0"/>
              <a:t>Etiqueta y Branding: El empaque incluye información clara sobre el producto, ingredientes y beneficios. </a:t>
            </a:r>
          </a:p>
          <a:p>
            <a:r>
              <a:rPr lang="es-MX" b="1" dirty="0"/>
              <a:t>Puede incluir una breve descripción de la historia de la base de papa y cómo se elabora, añadiendo un toque personal y educativo para el cliente.</a:t>
            </a:r>
          </a:p>
          <a:p>
            <a:r>
              <a:rPr lang="es-MX" b="1" dirty="0"/>
              <a:t>	Presentaciones a la venta. </a:t>
            </a:r>
          </a:p>
          <a:p>
            <a:r>
              <a:rPr lang="es-MX" b="1" dirty="0"/>
              <a:t>Tamaños de Pizza: Las pizzas están disponibles en diferentes tamaños, como individual, mediana, grande y familiar, para adaptarse a las necesidades de diferentes clientes y grupos.</a:t>
            </a:r>
          </a:p>
          <a:p>
            <a:r>
              <a:rPr lang="es-MX" b="1" dirty="0"/>
              <a:t>También pueden ofrecer opciones de pizza en formato para compartir, como cortadas en tamaños más pequeños o en formato de pizza cuadrada.</a:t>
            </a:r>
          </a:p>
          <a:p>
            <a:r>
              <a:rPr lang="es-MX" b="1" dirty="0"/>
              <a:t>Opciones para Llevar y Entrega: El producto está disponible tanto para llevar como para entrega a domicilio.</a:t>
            </a:r>
          </a:p>
          <a:p>
            <a:r>
              <a:rPr lang="es-MX" b="1" dirty="0"/>
              <a:t>Las pizzas se presentan en empaques que facilitan el transporte y aseguran que lleguen en óptimas condiciones.</a:t>
            </a:r>
          </a:p>
          <a:p>
            <a:pPr algn="ctr"/>
            <a:endParaRPr lang="es-CR" dirty="0"/>
          </a:p>
        </p:txBody>
      </p:sp>
    </p:spTree>
    <p:extLst>
      <p:ext uri="{BB962C8B-B14F-4D97-AF65-F5344CB8AC3E}">
        <p14:creationId xmlns:p14="http://schemas.microsoft.com/office/powerpoint/2010/main" val="32807893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1395353" y="1313993"/>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Mezcla de marketing.</a:t>
            </a:r>
            <a:br>
              <a:rPr lang="es-CR" sz="4000" dirty="0">
                <a:solidFill>
                  <a:schemeClr val="tx1"/>
                </a:solidFill>
                <a:latin typeface="Arial" panose="020B0604020202020204" pitchFamily="34" charset="0"/>
                <a:cs typeface="Arial" panose="020B0604020202020204" pitchFamily="34" charset="0"/>
              </a:rPr>
            </a:br>
            <a:r>
              <a:rPr lang="es-CR" sz="4000" dirty="0">
                <a:solidFill>
                  <a:schemeClr val="tx1"/>
                </a:solidFill>
                <a:latin typeface="Arial" panose="020B0604020202020204" pitchFamily="34" charset="0"/>
                <a:cs typeface="Arial" panose="020B0604020202020204" pitchFamily="34" charset="0"/>
              </a:rPr>
              <a:t>.</a:t>
            </a: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824248"/>
            <a:ext cx="10820400" cy="5859887"/>
          </a:xfrm>
        </p:spPr>
        <p:txBody>
          <a:bodyPr>
            <a:normAutofit/>
          </a:bodyPr>
          <a:lstStyle/>
          <a:p>
            <a:pPr marL="0" indent="0">
              <a:buNone/>
            </a:pPr>
            <a:r>
              <a:rPr lang="es-MX" dirty="0"/>
              <a:t>o	</a:t>
            </a:r>
            <a:r>
              <a:rPr lang="es-MX" b="1" dirty="0"/>
              <a:t>Precio:</a:t>
            </a:r>
          </a:p>
          <a:p>
            <a:pPr marL="0" indent="0">
              <a:buNone/>
            </a:pPr>
            <a:r>
              <a:rPr lang="es-MX" b="1" dirty="0"/>
              <a:t>	A quienes va dirigido: </a:t>
            </a:r>
          </a:p>
          <a:p>
            <a:pPr marL="0" indent="0">
              <a:buNone/>
            </a:pPr>
            <a:r>
              <a:rPr lang="es-MX" b="1" dirty="0"/>
              <a:t>• Personas con intolerancia al gluten o que buscan alternativas saludables. Ofreciendo un precio competitivo para este segmento puede atraer a clientes que necesitan opciones sin gluten y están dispuestos a pagar un poco más por una oferta especializada.</a:t>
            </a:r>
          </a:p>
          <a:p>
            <a:pPr marL="0" indent="0">
              <a:buNone/>
            </a:pPr>
            <a:r>
              <a:rPr lang="es-MX" b="1" dirty="0"/>
              <a:t>Consumidores que disfrutan probar nuevos productos y sabores. Este grupo está interesado en la innovación y la originalidad, por lo que una estrategia de precio que destaque la exclusividad del producto puede ser efectiva.</a:t>
            </a:r>
          </a:p>
          <a:p>
            <a:pPr marL="0" indent="0">
              <a:buNone/>
            </a:pPr>
            <a:r>
              <a:rPr lang="es-MX" b="1" dirty="0"/>
              <a:t>	Familias y grupos que buscan opciones de comida para compartir. Los paquetes familiares y las promociones pueden atraer a estos clientes, proporcionando una opción económica y conveniente para comer juntos.</a:t>
            </a:r>
          </a:p>
          <a:p>
            <a:pPr marL="0" indent="0">
              <a:buNone/>
            </a:pPr>
            <a:r>
              <a:rPr lang="es-MX" b="1" dirty="0"/>
              <a:t>	Clientes que buscan una buena relación calidad-precio. Ofrecer promociones y precios de introducción puede captar la atención de aquellos que buscan una buena oferta sin comprometer la calidad.</a:t>
            </a:r>
          </a:p>
          <a:p>
            <a:pPr marL="0" indent="0">
              <a:buNone/>
            </a:pPr>
            <a:endParaRPr lang="es-CR" dirty="0"/>
          </a:p>
        </p:txBody>
      </p:sp>
    </p:spTree>
    <p:extLst>
      <p:ext uri="{BB962C8B-B14F-4D97-AF65-F5344CB8AC3E}">
        <p14:creationId xmlns:p14="http://schemas.microsoft.com/office/powerpoint/2010/main" val="9846135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1395353" y="1313993"/>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Mezcla de marketing.</a:t>
            </a:r>
            <a:br>
              <a:rPr lang="es-CR" sz="4000" dirty="0">
                <a:solidFill>
                  <a:schemeClr val="tx1"/>
                </a:solidFill>
                <a:latin typeface="Arial" panose="020B0604020202020204" pitchFamily="34" charset="0"/>
                <a:cs typeface="Arial" panose="020B0604020202020204" pitchFamily="34" charset="0"/>
              </a:rPr>
            </a:br>
            <a:r>
              <a:rPr lang="es-CR" sz="4000" dirty="0">
                <a:solidFill>
                  <a:schemeClr val="tx1"/>
                </a:solidFill>
                <a:latin typeface="Arial" panose="020B0604020202020204" pitchFamily="34" charset="0"/>
                <a:cs typeface="Arial" panose="020B0604020202020204" pitchFamily="34" charset="0"/>
              </a:rPr>
              <a:t>.</a:t>
            </a: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824248"/>
            <a:ext cx="10820400" cy="5859887"/>
          </a:xfrm>
        </p:spPr>
        <p:txBody>
          <a:bodyPr>
            <a:normAutofit lnSpcReduction="10000"/>
          </a:bodyPr>
          <a:lstStyle/>
          <a:p>
            <a:pPr marL="0" indent="0">
              <a:buNone/>
            </a:pPr>
            <a:r>
              <a:rPr lang="es-MX" dirty="0"/>
              <a:t>o	Plaza:</a:t>
            </a:r>
          </a:p>
          <a:p>
            <a:pPr marL="0" indent="0">
              <a:buNone/>
            </a:pPr>
            <a:r>
              <a:rPr lang="es-MX" dirty="0"/>
              <a:t>	Puntos de venta</a:t>
            </a:r>
          </a:p>
          <a:p>
            <a:pPr marL="0" indent="0">
              <a:buNone/>
            </a:pPr>
            <a:r>
              <a:rPr lang="es-MX" dirty="0"/>
              <a:t>La pizzería tendrá una ubicación física en Pacayas, Cartago, diseñada para atraer a los clientes locales y ofrecer una experiencia gastronómica agradable. </a:t>
            </a:r>
          </a:p>
          <a:p>
            <a:pPr marL="0" indent="0">
              <a:buNone/>
            </a:pPr>
            <a:r>
              <a:rPr lang="es-MX" dirty="0"/>
              <a:t>	Logística.</a:t>
            </a:r>
          </a:p>
          <a:p>
            <a:pPr marL="0" indent="0">
              <a:buNone/>
            </a:pPr>
            <a:r>
              <a:rPr lang="es-MX" dirty="0"/>
              <a:t>• Servicio para Llevar, ofrecer un servicio eficiente para recoger pedidos en el local. </a:t>
            </a:r>
          </a:p>
          <a:p>
            <a:pPr marL="0" indent="0">
              <a:buNone/>
            </a:pPr>
            <a:r>
              <a:rPr lang="es-MX" dirty="0"/>
              <a:t>	Entrega a Domicilio: Implementar un servicio de entrega a domicilio para llegar a clientes que prefieren disfrutar de las pizzas en casa. </a:t>
            </a:r>
          </a:p>
          <a:p>
            <a:pPr marL="0" indent="0">
              <a:buNone/>
            </a:pPr>
            <a:endParaRPr lang="es-MX" dirty="0"/>
          </a:p>
          <a:p>
            <a:pPr marL="0" indent="0">
              <a:buNone/>
            </a:pPr>
            <a:r>
              <a:rPr lang="es-MX" dirty="0"/>
              <a:t>o	Publicidad y promoción:</a:t>
            </a:r>
          </a:p>
          <a:p>
            <a:pPr marL="0" indent="0">
              <a:buNone/>
            </a:pPr>
            <a:r>
              <a:rPr lang="es-MX" dirty="0"/>
              <a:t>	Creación de páginas web o redes sociales.</a:t>
            </a:r>
          </a:p>
          <a:p>
            <a:pPr marL="0" indent="0">
              <a:buNone/>
            </a:pPr>
            <a:r>
              <a:rPr lang="es-MX" dirty="0"/>
              <a:t>	Tipo de promociones que van a dar con el producto:</a:t>
            </a:r>
          </a:p>
          <a:p>
            <a:pPr marL="0" indent="0">
              <a:buNone/>
            </a:pPr>
            <a:r>
              <a:rPr lang="es-MX" dirty="0"/>
              <a:t>•	2 x 1.</a:t>
            </a:r>
          </a:p>
          <a:p>
            <a:pPr marL="0" indent="0">
              <a:buNone/>
            </a:pPr>
            <a:r>
              <a:rPr lang="es-MX" dirty="0"/>
              <a:t>•	Regalías.</a:t>
            </a:r>
          </a:p>
          <a:p>
            <a:pPr marL="0" indent="0">
              <a:buNone/>
            </a:pPr>
            <a:endParaRPr lang="es-CR" dirty="0"/>
          </a:p>
        </p:txBody>
      </p:sp>
    </p:spTree>
    <p:extLst>
      <p:ext uri="{BB962C8B-B14F-4D97-AF65-F5344CB8AC3E}">
        <p14:creationId xmlns:p14="http://schemas.microsoft.com/office/powerpoint/2010/main" val="1093771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3C27B61-9DA2-480B-A54D-512665A207B4}"/>
              </a:ext>
            </a:extLst>
          </p:cNvPr>
          <p:cNvSpPr>
            <a:spLocks noGrp="1"/>
          </p:cNvSpPr>
          <p:nvPr>
            <p:ph type="title"/>
          </p:nvPr>
        </p:nvSpPr>
        <p:spPr>
          <a:xfrm>
            <a:off x="3063711" y="792653"/>
            <a:ext cx="2192518" cy="1293028"/>
          </a:xfrm>
        </p:spPr>
        <p:txBody>
          <a:bodyPr/>
          <a:lstStyle/>
          <a:p>
            <a:r>
              <a:rPr lang="es-ES" dirty="0"/>
              <a:t>Misión:</a:t>
            </a:r>
            <a:endParaRPr lang="en-US" dirty="0"/>
          </a:p>
        </p:txBody>
      </p:sp>
      <p:sp>
        <p:nvSpPr>
          <p:cNvPr id="3" name="Marcador de contenido 2">
            <a:extLst>
              <a:ext uri="{FF2B5EF4-FFF2-40B4-BE49-F238E27FC236}">
                <a16:creationId xmlns:a16="http://schemas.microsoft.com/office/drawing/2014/main" id="{7BFF8EE6-0FB5-4D64-8A23-25A28B519944}"/>
              </a:ext>
            </a:extLst>
          </p:cNvPr>
          <p:cNvSpPr>
            <a:spLocks noGrp="1"/>
          </p:cNvSpPr>
          <p:nvPr>
            <p:ph idx="1"/>
          </p:nvPr>
        </p:nvSpPr>
        <p:spPr/>
        <p:txBody>
          <a:bodyPr>
            <a:normAutofit/>
          </a:bodyPr>
          <a:lstStyle/>
          <a:p>
            <a:pPr marL="0" indent="0">
              <a:buNone/>
            </a:pPr>
            <a:r>
              <a:rPr lang="es-ES" dirty="0"/>
              <a:t>Ofrecer una deliciosa pizza a base de papa, utilizando ingredientes frescos de alta calidad y prácticas eco-amigables, para satisfacer a nuestros clientes y contribuir al bienestar de planeta.</a:t>
            </a:r>
          </a:p>
          <a:p>
            <a:pPr marL="0" indent="0">
              <a:buNone/>
            </a:pPr>
            <a:r>
              <a:rPr lang="es-ES" sz="4000" dirty="0"/>
              <a:t>                  Visión:</a:t>
            </a:r>
          </a:p>
          <a:p>
            <a:pPr marL="0" indent="0">
              <a:buNone/>
            </a:pPr>
            <a:r>
              <a:rPr lang="es-ES" dirty="0"/>
              <a:t>Ser reconocidos a nivel nacional como líderes en la industria de la pizza a base de papa, redefiniendo los conceptos tradicionales de la pizza al fusionar calidad culinaria con ingredientes saludables y deliciosos. Nos destacamos por nuestra experiencia en atención al cliente, brindando un servicio excepcional que garantiza la satisfacción de quienes disfrutan de nuestras creaciones únicas.</a:t>
            </a:r>
            <a:endParaRPr lang="en-US" dirty="0"/>
          </a:p>
        </p:txBody>
      </p:sp>
    </p:spTree>
    <p:extLst>
      <p:ext uri="{BB962C8B-B14F-4D97-AF65-F5344CB8AC3E}">
        <p14:creationId xmlns:p14="http://schemas.microsoft.com/office/powerpoint/2010/main" val="213726751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64836F2-4212-4546-8527-86ED27BB5EAF}"/>
              </a:ext>
            </a:extLst>
          </p:cNvPr>
          <p:cNvSpPr>
            <a:spLocks noGrp="1"/>
          </p:cNvSpPr>
          <p:nvPr>
            <p:ph type="title"/>
          </p:nvPr>
        </p:nvSpPr>
        <p:spPr>
          <a:xfrm>
            <a:off x="2061328" y="811507"/>
            <a:ext cx="5410200" cy="1293028"/>
          </a:xfrm>
        </p:spPr>
        <p:txBody>
          <a:bodyPr/>
          <a:lstStyle/>
          <a:p>
            <a:r>
              <a:rPr lang="es-ES" dirty="0"/>
              <a:t>Idea de negocio:</a:t>
            </a:r>
            <a:endParaRPr lang="en-US" dirty="0"/>
          </a:p>
        </p:txBody>
      </p:sp>
      <p:sp>
        <p:nvSpPr>
          <p:cNvPr id="3" name="Marcador de contenido 2">
            <a:extLst>
              <a:ext uri="{FF2B5EF4-FFF2-40B4-BE49-F238E27FC236}">
                <a16:creationId xmlns:a16="http://schemas.microsoft.com/office/drawing/2014/main" id="{EF1A5ED2-92FA-44E9-A205-C8192B3378C0}"/>
              </a:ext>
            </a:extLst>
          </p:cNvPr>
          <p:cNvSpPr>
            <a:spLocks noGrp="1"/>
          </p:cNvSpPr>
          <p:nvPr>
            <p:ph idx="1"/>
          </p:nvPr>
        </p:nvSpPr>
        <p:spPr/>
        <p:txBody>
          <a:bodyPr/>
          <a:lstStyle/>
          <a:p>
            <a:r>
              <a:rPr lang="es-ES" dirty="0"/>
              <a:t>El mercado de la comida rápida es altamente competitivo y diverso, con una amplia variedad de opciones disponibles para los consumidores. Sin embargo, existe una creciente demanda de alternativas más saludables y nutritivas debido a la creciente conciencia sobre la importancia de una dieta equilibrada.</a:t>
            </a:r>
          </a:p>
          <a:p>
            <a:r>
              <a:rPr lang="es-ES" dirty="0" err="1"/>
              <a:t>Pizzatato</a:t>
            </a:r>
            <a:r>
              <a:rPr lang="es-ES" dirty="0"/>
              <a:t> ofrece una alternativa saludable e innovadora al ofertar una pizza a base de papa, hecha con ingredientes frescos de la más alta calidad, cosechados por agricultores de la zona.</a:t>
            </a:r>
          </a:p>
          <a:p>
            <a:pPr marL="0" indent="0">
              <a:buNone/>
            </a:pPr>
            <a:endParaRPr lang="en-US" dirty="0"/>
          </a:p>
        </p:txBody>
      </p:sp>
    </p:spTree>
    <p:extLst>
      <p:ext uri="{BB962C8B-B14F-4D97-AF65-F5344CB8AC3E}">
        <p14:creationId xmlns:p14="http://schemas.microsoft.com/office/powerpoint/2010/main" val="40057068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64C7821-B685-4582-A0CC-3AB0CFEBDA81}"/>
              </a:ext>
            </a:extLst>
          </p:cNvPr>
          <p:cNvSpPr>
            <a:spLocks noGrp="1"/>
          </p:cNvSpPr>
          <p:nvPr>
            <p:ph type="title"/>
          </p:nvPr>
        </p:nvSpPr>
        <p:spPr>
          <a:xfrm>
            <a:off x="2695196" y="662773"/>
            <a:ext cx="4099560" cy="1293028"/>
          </a:xfrm>
        </p:spPr>
        <p:txBody>
          <a:bodyPr/>
          <a:lstStyle/>
          <a:p>
            <a:r>
              <a:rPr lang="es-CR" dirty="0"/>
              <a:t>Nuestro logo</a:t>
            </a:r>
            <a:endParaRPr lang="en-US" dirty="0"/>
          </a:p>
        </p:txBody>
      </p:sp>
      <p:pic>
        <p:nvPicPr>
          <p:cNvPr id="4" name="Marcador de contenido 3">
            <a:extLst>
              <a:ext uri="{FF2B5EF4-FFF2-40B4-BE49-F238E27FC236}">
                <a16:creationId xmlns:a16="http://schemas.microsoft.com/office/drawing/2014/main" id="{D5A88384-3D63-4F40-8675-C89451E68DBF}"/>
              </a:ext>
            </a:extLst>
          </p:cNvPr>
          <p:cNvPicPr>
            <a:picLocks noGrp="1" noChangeAspect="1"/>
          </p:cNvPicPr>
          <p:nvPr>
            <p:ph idx="1"/>
          </p:nvPr>
        </p:nvPicPr>
        <p:blipFill>
          <a:blip r:embed="rId2"/>
          <a:stretch>
            <a:fillRect/>
          </a:stretch>
        </p:blipFill>
        <p:spPr>
          <a:xfrm>
            <a:off x="3677920" y="2153285"/>
            <a:ext cx="4343912" cy="3044761"/>
          </a:xfrm>
          <a:prstGeom prst="rect">
            <a:avLst/>
          </a:prstGeom>
        </p:spPr>
      </p:pic>
    </p:spTree>
    <p:extLst>
      <p:ext uri="{BB962C8B-B14F-4D97-AF65-F5344CB8AC3E}">
        <p14:creationId xmlns:p14="http://schemas.microsoft.com/office/powerpoint/2010/main" val="12972020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0E0EF8C-84BD-408E-BB8A-38D839E25610}"/>
              </a:ext>
            </a:extLst>
          </p:cNvPr>
          <p:cNvSpPr>
            <a:spLocks noGrp="1"/>
          </p:cNvSpPr>
          <p:nvPr>
            <p:ph type="title"/>
          </p:nvPr>
        </p:nvSpPr>
        <p:spPr>
          <a:xfrm>
            <a:off x="3088640" y="698333"/>
            <a:ext cx="3698240" cy="957747"/>
          </a:xfrm>
        </p:spPr>
        <p:txBody>
          <a:bodyPr/>
          <a:lstStyle/>
          <a:p>
            <a:r>
              <a:rPr lang="es-CR" dirty="0" err="1"/>
              <a:t>Foda</a:t>
            </a:r>
            <a:r>
              <a:rPr lang="es-CR" dirty="0"/>
              <a:t> - meca</a:t>
            </a:r>
            <a:endParaRPr lang="en-US" dirty="0"/>
          </a:p>
        </p:txBody>
      </p:sp>
      <p:graphicFrame>
        <p:nvGraphicFramePr>
          <p:cNvPr id="4" name="Marcador de contenido 3">
            <a:extLst>
              <a:ext uri="{FF2B5EF4-FFF2-40B4-BE49-F238E27FC236}">
                <a16:creationId xmlns:a16="http://schemas.microsoft.com/office/drawing/2014/main" id="{3D11A574-34C7-48E4-A3DC-DDA645E0486A}"/>
              </a:ext>
            </a:extLst>
          </p:cNvPr>
          <p:cNvGraphicFramePr>
            <a:graphicFrameLocks noGrp="1"/>
          </p:cNvGraphicFramePr>
          <p:nvPr>
            <p:ph idx="1"/>
            <p:extLst>
              <p:ext uri="{D42A27DB-BD31-4B8C-83A1-F6EECF244321}">
                <p14:modId xmlns:p14="http://schemas.microsoft.com/office/powerpoint/2010/main" val="3341422611"/>
              </p:ext>
            </p:extLst>
          </p:nvPr>
        </p:nvGraphicFramePr>
        <p:xfrm>
          <a:off x="2392680" y="1566557"/>
          <a:ext cx="7406640" cy="5131590"/>
        </p:xfrm>
        <a:graphic>
          <a:graphicData uri="http://schemas.openxmlformats.org/drawingml/2006/table">
            <a:tbl>
              <a:tblPr>
                <a:tableStyleId>{5C22544A-7EE6-4342-B048-85BDC9FD1C3A}</a:tableStyleId>
              </a:tblPr>
              <a:tblGrid>
                <a:gridCol w="3690506">
                  <a:extLst>
                    <a:ext uri="{9D8B030D-6E8A-4147-A177-3AD203B41FA5}">
                      <a16:colId xmlns:a16="http://schemas.microsoft.com/office/drawing/2014/main" val="781375656"/>
                    </a:ext>
                  </a:extLst>
                </a:gridCol>
                <a:gridCol w="3716134">
                  <a:extLst>
                    <a:ext uri="{9D8B030D-6E8A-4147-A177-3AD203B41FA5}">
                      <a16:colId xmlns:a16="http://schemas.microsoft.com/office/drawing/2014/main" val="823761871"/>
                    </a:ext>
                  </a:extLst>
                </a:gridCol>
              </a:tblGrid>
              <a:tr h="156017">
                <a:tc>
                  <a:txBody>
                    <a:bodyPr/>
                    <a:lstStyle/>
                    <a:p>
                      <a:pPr algn="ctr" fontAlgn="ctr"/>
                      <a:r>
                        <a:rPr lang="en-US" sz="1050" u="none" strike="noStrike">
                          <a:effectLst/>
                        </a:rPr>
                        <a:t>Fortalezas</a:t>
                      </a:r>
                      <a:endParaRPr lang="en-US" sz="1050" b="0" i="0" u="none" strike="noStrike">
                        <a:solidFill>
                          <a:srgbClr val="000000"/>
                        </a:solidFill>
                        <a:effectLst/>
                        <a:latin typeface="Arial" panose="020B0604020202020204" pitchFamily="34" charset="0"/>
                      </a:endParaRPr>
                    </a:p>
                  </a:txBody>
                  <a:tcPr marL="5475" marR="5475" marT="5475" marB="0" anchor="ctr"/>
                </a:tc>
                <a:tc>
                  <a:txBody>
                    <a:bodyPr/>
                    <a:lstStyle/>
                    <a:p>
                      <a:pPr algn="ctr" fontAlgn="ctr"/>
                      <a:r>
                        <a:rPr lang="en-US" sz="1050" u="none" strike="noStrike">
                          <a:effectLst/>
                        </a:rPr>
                        <a:t>Mantener</a:t>
                      </a:r>
                      <a:endParaRPr lang="en-US" sz="1050" b="0" i="0" u="none" strike="noStrike">
                        <a:solidFill>
                          <a:srgbClr val="000000"/>
                        </a:solidFill>
                        <a:effectLst/>
                        <a:latin typeface="Arial" panose="020B0604020202020204" pitchFamily="34" charset="0"/>
                      </a:endParaRPr>
                    </a:p>
                  </a:txBody>
                  <a:tcPr marL="5475" marR="5475" marT="5475" marB="0" anchor="ctr"/>
                </a:tc>
                <a:extLst>
                  <a:ext uri="{0D108BD9-81ED-4DB2-BD59-A6C34878D82A}">
                    <a16:rowId xmlns:a16="http://schemas.microsoft.com/office/drawing/2014/main" val="4210556305"/>
                  </a:ext>
                </a:extLst>
              </a:tr>
              <a:tr h="4832543">
                <a:tc>
                  <a:txBody>
                    <a:bodyPr/>
                    <a:lstStyle/>
                    <a:p>
                      <a:pPr algn="ctr" fontAlgn="t"/>
                      <a:r>
                        <a:rPr lang="es-ES" sz="1050" u="none" strike="noStrike" dirty="0">
                          <a:effectLst/>
                        </a:rPr>
                        <a:t>Innovación en el producto: La propuesta de una pizza a base de papa es única en el mercado de comida rápida, lo que puede generar interés y curiosidad entre los consumidores.</a:t>
                      </a:r>
                      <a:br>
                        <a:rPr lang="es-ES" sz="1050" u="none" strike="noStrike" dirty="0">
                          <a:effectLst/>
                        </a:rPr>
                      </a:br>
                      <a:r>
                        <a:rPr lang="es-ES" sz="1050" u="none" strike="noStrike" dirty="0">
                          <a:effectLst/>
                        </a:rPr>
                        <a:t>Enfoque en salud y bienestar: Ofrecer una alternativa más saludable a la pizza tradicional responde a una creciente demanda de opciones nutritivas y equilibradas por parte de los consumidores preocupados por su salud.</a:t>
                      </a:r>
                      <a:br>
                        <a:rPr lang="es-ES" sz="1050" u="none" strike="noStrike" dirty="0">
                          <a:effectLst/>
                        </a:rPr>
                      </a:br>
                      <a:r>
                        <a:rPr lang="es-ES" sz="1050" u="none" strike="noStrike" dirty="0">
                          <a:effectLst/>
                        </a:rPr>
                        <a:t>Variedad de opciones: La versatilidad de la papa como ingrediente principal permite una amplia gama de sabores y acompañamientos, lo que puede atraer a diferentes segmentos de mercado y satisfacer diversas preferencias gastronómicas.</a:t>
                      </a:r>
                      <a:br>
                        <a:rPr lang="es-ES" sz="1050" u="none" strike="noStrike" dirty="0">
                          <a:effectLst/>
                        </a:rPr>
                      </a:br>
                      <a:r>
                        <a:rPr lang="es-ES" sz="1050" u="none" strike="noStrike" dirty="0">
                          <a:effectLst/>
                        </a:rPr>
                        <a:t>Marketing diferenciado: La marca "</a:t>
                      </a:r>
                      <a:r>
                        <a:rPr lang="es-ES" sz="1050" u="none" strike="noStrike" dirty="0" err="1">
                          <a:effectLst/>
                        </a:rPr>
                        <a:t>Pizzatato</a:t>
                      </a:r>
                      <a:r>
                        <a:rPr lang="es-ES" sz="1050" u="none" strike="noStrike" dirty="0">
                          <a:effectLst/>
                        </a:rPr>
                        <a:t>" puede destacarse en el mercado mediante una estrategia de marketing efectiva que resalte sus valores de salud, innovación y sabor, lo que puede ayudar a diferenciarla de la competencia y atraer a los consumidores.</a:t>
                      </a:r>
                      <a:endParaRPr lang="es-ES" sz="1050" b="0" i="0" u="none" strike="noStrike" dirty="0">
                        <a:solidFill>
                          <a:srgbClr val="000000"/>
                        </a:solidFill>
                        <a:effectLst/>
                        <a:latin typeface="Helvetica Neue"/>
                      </a:endParaRPr>
                    </a:p>
                  </a:txBody>
                  <a:tcPr marL="5475" marR="5475" marT="5475" marB="0"/>
                </a:tc>
                <a:tc>
                  <a:txBody>
                    <a:bodyPr/>
                    <a:lstStyle/>
                    <a:p>
                      <a:pPr algn="ctr" fontAlgn="t"/>
                      <a:r>
                        <a:rPr lang="es-ES" sz="1050" u="none" strike="noStrike" dirty="0">
                          <a:effectLst/>
                        </a:rPr>
                        <a:t>Innovación en el producto:</a:t>
                      </a:r>
                      <a:br>
                        <a:rPr lang="es-ES" sz="1050" u="none" strike="noStrike" dirty="0">
                          <a:effectLst/>
                        </a:rPr>
                      </a:br>
                      <a:r>
                        <a:rPr lang="es-ES" sz="1050" u="none" strike="noStrike" dirty="0">
                          <a:effectLst/>
                        </a:rPr>
                        <a:t>Continuar desarrollando nuevas variedades de pizza de papa para mantener el interés de los consumidores. Podrías considerar opciones como pizza de papa con ingredientes étnicos o de temporada para mantener la novedad.</a:t>
                      </a:r>
                      <a:br>
                        <a:rPr lang="es-ES" sz="1050" u="none" strike="noStrike" dirty="0">
                          <a:effectLst/>
                        </a:rPr>
                      </a:br>
                      <a:r>
                        <a:rPr lang="es-ES" sz="1050" u="none" strike="noStrike" dirty="0">
                          <a:effectLst/>
                        </a:rPr>
                        <a:t>Enfoque en salud y bienestar:</a:t>
                      </a:r>
                      <a:br>
                        <a:rPr lang="es-ES" sz="1050" u="none" strike="noStrike" dirty="0">
                          <a:effectLst/>
                        </a:rPr>
                      </a:br>
                      <a:r>
                        <a:rPr lang="es-ES" sz="1050" u="none" strike="noStrike" dirty="0">
                          <a:effectLst/>
                        </a:rPr>
                        <a:t>Mantener la transparencia en cuanto a los ingredientes y los valores nutricionales de tus productos. Destacar los beneficios para la salud de la pizza de papa, como su menor contenido de grasa y calorías en comparación con la pizza tradicional.</a:t>
                      </a:r>
                      <a:br>
                        <a:rPr lang="es-ES" sz="1050" u="none" strike="noStrike" dirty="0">
                          <a:effectLst/>
                        </a:rPr>
                      </a:br>
                      <a:r>
                        <a:rPr lang="es-ES" sz="1050" u="none" strike="noStrike" dirty="0">
                          <a:effectLst/>
                        </a:rPr>
                        <a:t>Variedad de opciones:</a:t>
                      </a:r>
                      <a:br>
                        <a:rPr lang="es-ES" sz="1050" u="none" strike="noStrike" dirty="0">
                          <a:effectLst/>
                        </a:rPr>
                      </a:br>
                      <a:r>
                        <a:rPr lang="es-ES" sz="1050" u="none" strike="noStrike" dirty="0">
                          <a:effectLst/>
                        </a:rPr>
                        <a:t>Seguir experimentando con diferentes combinaciones de ingredientes para ofrecer una amplia variedad de sabores y acompañamientos. Podemos solicitar sugerencias a tus clientes o realizar encuestas para identificar las preferencias de tu mercado objetivo.</a:t>
                      </a:r>
                      <a:br>
                        <a:rPr lang="es-ES" sz="1050" u="none" strike="noStrike" dirty="0">
                          <a:effectLst/>
                        </a:rPr>
                      </a:br>
                      <a:r>
                        <a:rPr lang="es-ES" sz="1050" u="none" strike="noStrike" dirty="0">
                          <a:effectLst/>
                        </a:rPr>
                        <a:t>Marketing diferenciado:</a:t>
                      </a:r>
                      <a:br>
                        <a:rPr lang="es-ES" sz="1050" u="none" strike="noStrike" dirty="0">
                          <a:effectLst/>
                        </a:rPr>
                      </a:br>
                      <a:r>
                        <a:rPr lang="es-ES" sz="1050" u="none" strike="noStrike" dirty="0">
                          <a:effectLst/>
                        </a:rPr>
                        <a:t>Desarrollar una estrategia de marketing sólida que destaque los valores de salud, innovación y sabor de nuestra marca. Utilizar plataformas digitales como redes sociales, blogs y correo electrónico para comunicar tu mensaje de manera efectiva.</a:t>
                      </a:r>
                      <a:br>
                        <a:rPr lang="es-ES" sz="1050" u="none" strike="noStrike" dirty="0">
                          <a:effectLst/>
                        </a:rPr>
                      </a:br>
                      <a:r>
                        <a:rPr lang="es-ES" sz="1050" u="none" strike="noStrike" dirty="0">
                          <a:effectLst/>
                        </a:rPr>
                        <a:t>Considerar asociarnos con influenciadores o figuras públicas que compartan los valores de nuestra marca y puedan ayudar a llegar a un público más amplio.</a:t>
                      </a:r>
                      <a:br>
                        <a:rPr lang="es-ES" sz="1050" u="none" strike="noStrike" dirty="0">
                          <a:effectLst/>
                        </a:rPr>
                      </a:br>
                      <a:r>
                        <a:rPr lang="es-ES" sz="1050" u="none" strike="noStrike" dirty="0">
                          <a:effectLst/>
                        </a:rPr>
                        <a:t>Ofrecer promociones especiales o descuentos para incentivar a los consumidores a probar tus productos y experimentar con nuevas variedades de pizza de papa.</a:t>
                      </a:r>
                      <a:br>
                        <a:rPr lang="es-ES" sz="1050" u="none" strike="noStrike" dirty="0">
                          <a:effectLst/>
                        </a:rPr>
                      </a:br>
                      <a:endParaRPr lang="es-ES" sz="1050" b="0" i="0" u="none" strike="noStrike" dirty="0">
                        <a:solidFill>
                          <a:srgbClr val="000000"/>
                        </a:solidFill>
                        <a:effectLst/>
                        <a:latin typeface="Helvetica Neue"/>
                      </a:endParaRPr>
                    </a:p>
                  </a:txBody>
                  <a:tcPr marL="5475" marR="5475" marT="5475" marB="0"/>
                </a:tc>
                <a:extLst>
                  <a:ext uri="{0D108BD9-81ED-4DB2-BD59-A6C34878D82A}">
                    <a16:rowId xmlns:a16="http://schemas.microsoft.com/office/drawing/2014/main" val="3494310469"/>
                  </a:ext>
                </a:extLst>
              </a:tr>
            </a:tbl>
          </a:graphicData>
        </a:graphic>
      </p:graphicFrame>
    </p:spTree>
    <p:extLst>
      <p:ext uri="{BB962C8B-B14F-4D97-AF65-F5344CB8AC3E}">
        <p14:creationId xmlns:p14="http://schemas.microsoft.com/office/powerpoint/2010/main" val="14154105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CEC9CC-FC49-4A7F-833C-D137F1AF8F29}"/>
              </a:ext>
            </a:extLst>
          </p:cNvPr>
          <p:cNvSpPr>
            <a:spLocks noGrp="1"/>
          </p:cNvSpPr>
          <p:nvPr>
            <p:ph type="title"/>
          </p:nvPr>
        </p:nvSpPr>
        <p:spPr>
          <a:xfrm>
            <a:off x="2885440" y="639315"/>
            <a:ext cx="4038600" cy="1293028"/>
          </a:xfrm>
        </p:spPr>
        <p:txBody>
          <a:bodyPr/>
          <a:lstStyle/>
          <a:p>
            <a:r>
              <a:rPr lang="es-CR" dirty="0" err="1"/>
              <a:t>Foda</a:t>
            </a:r>
            <a:r>
              <a:rPr lang="es-CR" dirty="0"/>
              <a:t> - meca</a:t>
            </a:r>
            <a:endParaRPr lang="en-US" dirty="0"/>
          </a:p>
        </p:txBody>
      </p:sp>
      <p:graphicFrame>
        <p:nvGraphicFramePr>
          <p:cNvPr id="5" name="Marcador de contenido 4">
            <a:extLst>
              <a:ext uri="{FF2B5EF4-FFF2-40B4-BE49-F238E27FC236}">
                <a16:creationId xmlns:a16="http://schemas.microsoft.com/office/drawing/2014/main" id="{B240832B-0D5B-4BE7-85E1-A3942CA505A6}"/>
              </a:ext>
            </a:extLst>
          </p:cNvPr>
          <p:cNvGraphicFramePr>
            <a:graphicFrameLocks noGrp="1"/>
          </p:cNvGraphicFramePr>
          <p:nvPr>
            <p:ph idx="1"/>
            <p:extLst>
              <p:ext uri="{D42A27DB-BD31-4B8C-83A1-F6EECF244321}">
                <p14:modId xmlns:p14="http://schemas.microsoft.com/office/powerpoint/2010/main" val="4182086461"/>
              </p:ext>
            </p:extLst>
          </p:nvPr>
        </p:nvGraphicFramePr>
        <p:xfrm>
          <a:off x="2052320" y="1932343"/>
          <a:ext cx="7650480" cy="3948109"/>
        </p:xfrm>
        <a:graphic>
          <a:graphicData uri="http://schemas.openxmlformats.org/drawingml/2006/table">
            <a:tbl>
              <a:tblPr>
                <a:tableStyleId>{5C22544A-7EE6-4342-B048-85BDC9FD1C3A}</a:tableStyleId>
              </a:tblPr>
              <a:tblGrid>
                <a:gridCol w="3825240">
                  <a:extLst>
                    <a:ext uri="{9D8B030D-6E8A-4147-A177-3AD203B41FA5}">
                      <a16:colId xmlns:a16="http://schemas.microsoft.com/office/drawing/2014/main" val="303693690"/>
                    </a:ext>
                  </a:extLst>
                </a:gridCol>
                <a:gridCol w="3825240">
                  <a:extLst>
                    <a:ext uri="{9D8B030D-6E8A-4147-A177-3AD203B41FA5}">
                      <a16:colId xmlns:a16="http://schemas.microsoft.com/office/drawing/2014/main" val="2247598219"/>
                    </a:ext>
                  </a:extLst>
                </a:gridCol>
              </a:tblGrid>
              <a:tr h="194505">
                <a:tc>
                  <a:txBody>
                    <a:bodyPr/>
                    <a:lstStyle/>
                    <a:p>
                      <a:pPr algn="ctr" fontAlgn="ctr"/>
                      <a:r>
                        <a:rPr lang="en-US" sz="1400" u="none" strike="noStrike">
                          <a:effectLst/>
                        </a:rPr>
                        <a:t>Oportunidades</a:t>
                      </a:r>
                      <a:endParaRPr lang="en-US" sz="1400" b="0" i="0" u="none" strike="noStrike">
                        <a:solidFill>
                          <a:srgbClr val="000000"/>
                        </a:solidFill>
                        <a:effectLst/>
                        <a:latin typeface="Helvetica Neue"/>
                      </a:endParaRPr>
                    </a:p>
                  </a:txBody>
                  <a:tcPr marL="7494" marR="7494" marT="7494" marB="0" anchor="ctr"/>
                </a:tc>
                <a:tc>
                  <a:txBody>
                    <a:bodyPr/>
                    <a:lstStyle/>
                    <a:p>
                      <a:pPr algn="ctr" fontAlgn="ctr"/>
                      <a:r>
                        <a:rPr lang="en-US" sz="1400" u="none" strike="noStrike">
                          <a:effectLst/>
                        </a:rPr>
                        <a:t>Explotar</a:t>
                      </a:r>
                      <a:endParaRPr lang="en-US" sz="1400" b="0" i="0" u="none" strike="noStrike">
                        <a:solidFill>
                          <a:srgbClr val="000000"/>
                        </a:solidFill>
                        <a:effectLst/>
                        <a:latin typeface="Helvetica Neue"/>
                      </a:endParaRPr>
                    </a:p>
                  </a:txBody>
                  <a:tcPr marL="7494" marR="7494" marT="7494" marB="0" anchor="ctr"/>
                </a:tc>
                <a:extLst>
                  <a:ext uri="{0D108BD9-81ED-4DB2-BD59-A6C34878D82A}">
                    <a16:rowId xmlns:a16="http://schemas.microsoft.com/office/drawing/2014/main" val="498043174"/>
                  </a:ext>
                </a:extLst>
              </a:tr>
              <a:tr h="3727255">
                <a:tc>
                  <a:txBody>
                    <a:bodyPr/>
                    <a:lstStyle/>
                    <a:p>
                      <a:pPr algn="ctr" fontAlgn="t"/>
                      <a:r>
                        <a:rPr lang="es-ES" sz="1100" u="none" strike="noStrike">
                          <a:effectLst/>
                        </a:rPr>
                        <a:t>Tendencias de consumo: La creciente demanda de opciones de comida rápida más saludables y respetuosas con el medio ambiente representa una oportunidad para Pizzatato, que ofrece una alternativa innovadora y eco-amigable en el mercado.</a:t>
                      </a:r>
                      <a:br>
                        <a:rPr lang="es-ES" sz="1100" u="none" strike="noStrike">
                          <a:effectLst/>
                        </a:rPr>
                      </a:br>
                      <a:r>
                        <a:rPr lang="es-ES" sz="1100" u="none" strike="noStrike">
                          <a:effectLst/>
                        </a:rPr>
                        <a:t>Expansión del mercado: La popularidad de la pizza y la tendencia hacia una alimentación consciente y sostenible pueden permitir a Pizzatato expandirse nacionalmente e incluso internacionalmente, llegando a nuevos mercados y aumentando su base de clientes.</a:t>
                      </a:r>
                      <a:br>
                        <a:rPr lang="es-ES" sz="1100" u="none" strike="noStrike">
                          <a:effectLst/>
                        </a:rPr>
                      </a:br>
                      <a:r>
                        <a:rPr lang="es-ES" sz="1100" u="none" strike="noStrike">
                          <a:effectLst/>
                        </a:rPr>
                        <a:t>Alianzas estratégicas: Colaborar con proveedores de ingredientes frescos y locales, así como con organizaciones ambientales, puede fortalecer la imagen de sostenibilidad de la empresa y abrir nuevas oportunidades de mercado.</a:t>
                      </a:r>
                      <a:br>
                        <a:rPr lang="es-ES" sz="1100" u="none" strike="noStrike">
                          <a:effectLst/>
                        </a:rPr>
                      </a:br>
                      <a:r>
                        <a:rPr lang="es-ES" sz="1100" u="none" strike="noStrike">
                          <a:effectLst/>
                        </a:rPr>
                        <a:t>Programa de fidelidad: La implementación de un programa de fidelidad puede ayudar a Pizzatato a retener clientes existentes y atraer nuevos, ofreciendo incentivos como descuentos, ofertas exclusivas y recompensas por compras frecuentes, lo que podría aumentar la lealtad del cliente y el volumen de ventas.</a:t>
                      </a:r>
                      <a:endParaRPr lang="es-ES" sz="1100" b="0" i="0" u="none" strike="noStrike">
                        <a:solidFill>
                          <a:srgbClr val="000000"/>
                        </a:solidFill>
                        <a:effectLst/>
                        <a:latin typeface="Helvetica Neue"/>
                      </a:endParaRPr>
                    </a:p>
                  </a:txBody>
                  <a:tcPr marL="7494" marR="7494" marT="7494" marB="0"/>
                </a:tc>
                <a:tc>
                  <a:txBody>
                    <a:bodyPr/>
                    <a:lstStyle/>
                    <a:p>
                      <a:pPr algn="ctr" fontAlgn="t"/>
                      <a:r>
                        <a:rPr lang="es-ES" sz="1100" u="none" strike="noStrike" dirty="0">
                          <a:effectLst/>
                        </a:rPr>
                        <a:t>Enfoque en opciones saludables y eco-amigables: Resaltar los ingredientes frescos y naturales utilizados en sus productos, así como su compromiso con prácticas eco-amigables en todas las etapas de producción y distribución.</a:t>
                      </a:r>
                      <a:br>
                        <a:rPr lang="es-ES" sz="1100" u="none" strike="noStrike" dirty="0">
                          <a:effectLst/>
                        </a:rPr>
                      </a:br>
                      <a:r>
                        <a:rPr lang="es-ES" sz="1100" u="none" strike="noStrike" dirty="0">
                          <a:effectLst/>
                        </a:rPr>
                        <a:t>Expansión geográfica: Abrir nuevas ubicaciones en áreas donde la demanda de opciones de comida rápida saludable está en aumento, así como explorar oportunidades de franquicias o asociaciones con empresas locales en mercados internacionales.</a:t>
                      </a:r>
                      <a:br>
                        <a:rPr lang="es-ES" sz="1100" u="none" strike="noStrike" dirty="0">
                          <a:effectLst/>
                        </a:rPr>
                      </a:br>
                      <a:r>
                        <a:rPr lang="es-ES" sz="1100" u="none" strike="noStrike" dirty="0">
                          <a:effectLst/>
                        </a:rPr>
                        <a:t>Alianzas estratégicas: Esto podría implicar la promoción de asociaciones en campañas de marketing y la participación en eventos o iniciativas comunitarias relacionadas con la alimentación saludable y el cuidado del medio ambiente.</a:t>
                      </a:r>
                      <a:br>
                        <a:rPr lang="es-ES" sz="1100" u="none" strike="noStrike" dirty="0">
                          <a:effectLst/>
                        </a:rPr>
                      </a:br>
                      <a:r>
                        <a:rPr lang="es-ES" sz="1100" u="none" strike="noStrike" dirty="0">
                          <a:effectLst/>
                        </a:rPr>
                        <a:t>Programa de fidelidad:  Ofrecer incentivos como descuentos, ofertas exclusivas y recompensas por compras frecuentes puede aumentar la lealtad del cliente y el volumen de ventas. </a:t>
                      </a:r>
                      <a:endParaRPr lang="es-ES" sz="1100" b="0" i="0" u="none" strike="noStrike" dirty="0">
                        <a:solidFill>
                          <a:srgbClr val="000000"/>
                        </a:solidFill>
                        <a:effectLst/>
                        <a:latin typeface="Helvetica Neue"/>
                      </a:endParaRPr>
                    </a:p>
                  </a:txBody>
                  <a:tcPr marL="7494" marR="7494" marT="7494" marB="0"/>
                </a:tc>
                <a:extLst>
                  <a:ext uri="{0D108BD9-81ED-4DB2-BD59-A6C34878D82A}">
                    <a16:rowId xmlns:a16="http://schemas.microsoft.com/office/drawing/2014/main" val="3086184961"/>
                  </a:ext>
                </a:extLst>
              </a:tr>
            </a:tbl>
          </a:graphicData>
        </a:graphic>
      </p:graphicFrame>
      <p:sp>
        <p:nvSpPr>
          <p:cNvPr id="4" name="Rectángulo 3">
            <a:extLst>
              <a:ext uri="{FF2B5EF4-FFF2-40B4-BE49-F238E27FC236}">
                <a16:creationId xmlns:a16="http://schemas.microsoft.com/office/drawing/2014/main" id="{EC694AED-DC2F-4A2B-9167-1290CE4F7979}"/>
              </a:ext>
            </a:extLst>
          </p:cNvPr>
          <p:cNvSpPr/>
          <p:nvPr/>
        </p:nvSpPr>
        <p:spPr>
          <a:xfrm>
            <a:off x="5275102" y="3244334"/>
            <a:ext cx="184731" cy="369332"/>
          </a:xfrm>
          <a:prstGeom prst="rect">
            <a:avLst/>
          </a:prstGeom>
        </p:spPr>
        <p:txBody>
          <a:bodyPr wrap="none">
            <a:spAutoFit/>
          </a:bodyPr>
          <a:lstStyle/>
          <a:p>
            <a:endParaRPr lang="en-US" dirty="0"/>
          </a:p>
        </p:txBody>
      </p:sp>
    </p:spTree>
    <p:extLst>
      <p:ext uri="{BB962C8B-B14F-4D97-AF65-F5344CB8AC3E}">
        <p14:creationId xmlns:p14="http://schemas.microsoft.com/office/powerpoint/2010/main" val="288233570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69157E7-C33D-4E9A-8AB2-83630F6E0675}"/>
              </a:ext>
            </a:extLst>
          </p:cNvPr>
          <p:cNvSpPr>
            <a:spLocks noGrp="1"/>
          </p:cNvSpPr>
          <p:nvPr>
            <p:ph type="title"/>
          </p:nvPr>
        </p:nvSpPr>
        <p:spPr>
          <a:xfrm>
            <a:off x="3220720" y="639315"/>
            <a:ext cx="3652520" cy="1293028"/>
          </a:xfrm>
        </p:spPr>
        <p:txBody>
          <a:bodyPr/>
          <a:lstStyle/>
          <a:p>
            <a:r>
              <a:rPr lang="es-CR" dirty="0" err="1"/>
              <a:t>Foda</a:t>
            </a:r>
            <a:r>
              <a:rPr lang="es-CR" dirty="0"/>
              <a:t> - meca</a:t>
            </a:r>
            <a:endParaRPr lang="en-US" dirty="0"/>
          </a:p>
        </p:txBody>
      </p:sp>
      <p:graphicFrame>
        <p:nvGraphicFramePr>
          <p:cNvPr id="4" name="Marcador de contenido 3">
            <a:extLst>
              <a:ext uri="{FF2B5EF4-FFF2-40B4-BE49-F238E27FC236}">
                <a16:creationId xmlns:a16="http://schemas.microsoft.com/office/drawing/2014/main" id="{6B0AC050-1443-4E2B-AF20-16BE8EBF18C0}"/>
              </a:ext>
            </a:extLst>
          </p:cNvPr>
          <p:cNvGraphicFramePr>
            <a:graphicFrameLocks noGrp="1"/>
          </p:cNvGraphicFramePr>
          <p:nvPr>
            <p:ph idx="1"/>
            <p:extLst>
              <p:ext uri="{D42A27DB-BD31-4B8C-83A1-F6EECF244321}">
                <p14:modId xmlns:p14="http://schemas.microsoft.com/office/powerpoint/2010/main" val="3315462941"/>
              </p:ext>
            </p:extLst>
          </p:nvPr>
        </p:nvGraphicFramePr>
        <p:xfrm>
          <a:off x="2611120" y="1717041"/>
          <a:ext cx="6421360" cy="4878486"/>
        </p:xfrm>
        <a:graphic>
          <a:graphicData uri="http://schemas.openxmlformats.org/drawingml/2006/table">
            <a:tbl>
              <a:tblPr>
                <a:tableStyleId>{5C22544A-7EE6-4342-B048-85BDC9FD1C3A}</a:tableStyleId>
              </a:tblPr>
              <a:tblGrid>
                <a:gridCol w="3210680">
                  <a:extLst>
                    <a:ext uri="{9D8B030D-6E8A-4147-A177-3AD203B41FA5}">
                      <a16:colId xmlns:a16="http://schemas.microsoft.com/office/drawing/2014/main" val="292785723"/>
                    </a:ext>
                  </a:extLst>
                </a:gridCol>
                <a:gridCol w="3210680">
                  <a:extLst>
                    <a:ext uri="{9D8B030D-6E8A-4147-A177-3AD203B41FA5}">
                      <a16:colId xmlns:a16="http://schemas.microsoft.com/office/drawing/2014/main" val="1980504940"/>
                    </a:ext>
                  </a:extLst>
                </a:gridCol>
              </a:tblGrid>
              <a:tr h="218312">
                <a:tc>
                  <a:txBody>
                    <a:bodyPr/>
                    <a:lstStyle/>
                    <a:p>
                      <a:pPr algn="ctr" fontAlgn="ctr"/>
                      <a:r>
                        <a:rPr lang="en-US" sz="1200" u="none" strike="noStrike">
                          <a:effectLst/>
                        </a:rPr>
                        <a:t>Debilidades</a:t>
                      </a:r>
                      <a:endParaRPr lang="en-US" sz="1200" b="0" i="0" u="none" strike="noStrike">
                        <a:solidFill>
                          <a:srgbClr val="000000"/>
                        </a:solidFill>
                        <a:effectLst/>
                        <a:latin typeface="Arial" panose="020B0604020202020204" pitchFamily="34" charset="0"/>
                      </a:endParaRPr>
                    </a:p>
                  </a:txBody>
                  <a:tcPr marL="6674" marR="6674" marT="6674" marB="0" anchor="ctr"/>
                </a:tc>
                <a:tc>
                  <a:txBody>
                    <a:bodyPr/>
                    <a:lstStyle/>
                    <a:p>
                      <a:pPr algn="ctr" fontAlgn="ctr"/>
                      <a:r>
                        <a:rPr lang="en-US" sz="1200" u="none" strike="noStrike">
                          <a:effectLst/>
                        </a:rPr>
                        <a:t>Corregir</a:t>
                      </a:r>
                      <a:endParaRPr lang="en-US" sz="1200" b="0" i="0" u="none" strike="noStrike">
                        <a:solidFill>
                          <a:srgbClr val="000000"/>
                        </a:solidFill>
                        <a:effectLst/>
                        <a:latin typeface="Arial" panose="020B0604020202020204" pitchFamily="34" charset="0"/>
                      </a:endParaRPr>
                    </a:p>
                  </a:txBody>
                  <a:tcPr marL="6674" marR="6674" marT="6674" marB="0" anchor="ctr"/>
                </a:tc>
                <a:extLst>
                  <a:ext uri="{0D108BD9-81ED-4DB2-BD59-A6C34878D82A}">
                    <a16:rowId xmlns:a16="http://schemas.microsoft.com/office/drawing/2014/main" val="1053238346"/>
                  </a:ext>
                </a:extLst>
              </a:tr>
              <a:tr h="4660174">
                <a:tc>
                  <a:txBody>
                    <a:bodyPr/>
                    <a:lstStyle/>
                    <a:p>
                      <a:pPr algn="ctr" fontAlgn="t"/>
                      <a:r>
                        <a:rPr lang="es-ES" sz="1000" u="none" strike="noStrike">
                          <a:effectLst/>
                        </a:rPr>
                        <a:t>Nueva en el mercado: Pizzatato puede enfrentar desafíos como una marca nueva en el mercado, especialmente en la construcción de reconocimiento y lealtad de marca frente a competidores establecidos en la industria de la comida rápida y la pizza.</a:t>
                      </a:r>
                      <a:br>
                        <a:rPr lang="es-ES" sz="1000" u="none" strike="noStrike">
                          <a:effectLst/>
                        </a:rPr>
                      </a:br>
                      <a:r>
                        <a:rPr lang="es-ES" sz="1000" u="none" strike="noStrike">
                          <a:effectLst/>
                        </a:rPr>
                        <a:t>Falta de recursos económicos: La falta de capital inicial puede limitar la capacidad de Pizzatato para invertir en marketing, expansión de locales o desarrollo de nuevos productos, lo que podría dificultar su crecimiento y competitividad en el mercado.</a:t>
                      </a:r>
                      <a:br>
                        <a:rPr lang="es-ES" sz="1000" u="none" strike="noStrike">
                          <a:effectLst/>
                        </a:rPr>
                      </a:br>
                      <a:r>
                        <a:rPr lang="es-ES" sz="1000" u="none" strike="noStrike">
                          <a:effectLst/>
                        </a:rPr>
                        <a:t>Limitaciones en maquinaria: La falta de maquinaria especializada o tecnología adecuada para la producción de pizzas a base de papa puede afectar la eficiencia operativa y la calidad del producto, lo que podría generar costos adicionales o retrasos en la producción.</a:t>
                      </a:r>
                      <a:br>
                        <a:rPr lang="es-ES" sz="1000" u="none" strike="noStrike">
                          <a:effectLst/>
                        </a:rPr>
                      </a:br>
                      <a:r>
                        <a:rPr lang="es-ES" sz="1000" u="none" strike="noStrike">
                          <a:effectLst/>
                        </a:rPr>
                        <a:t>Falta de servicios: La falta de una infraestructura de entrega eficiente o servicios de atención al cliente puede afectar la experiencia del cliente y la capacidad de Pizzatato para competir con otras empresas de comida rápida que ofrecen servicios similares.</a:t>
                      </a:r>
                      <a:endParaRPr lang="es-ES" sz="1000" b="0" i="0" u="none" strike="noStrike">
                        <a:solidFill>
                          <a:srgbClr val="000000"/>
                        </a:solidFill>
                        <a:effectLst/>
                        <a:latin typeface="Helvetica Neue"/>
                      </a:endParaRPr>
                    </a:p>
                  </a:txBody>
                  <a:tcPr marL="6674" marR="6674" marT="6674" marB="0"/>
                </a:tc>
                <a:tc>
                  <a:txBody>
                    <a:bodyPr/>
                    <a:lstStyle/>
                    <a:p>
                      <a:pPr algn="ctr" fontAlgn="t"/>
                      <a:r>
                        <a:rPr lang="es-ES" sz="1000" u="none" strike="noStrike" dirty="0">
                          <a:effectLst/>
                        </a:rPr>
                        <a:t>Nueva en el mercado:</a:t>
                      </a:r>
                      <a:br>
                        <a:rPr lang="es-ES" sz="1000" u="none" strike="noStrike" dirty="0">
                          <a:effectLst/>
                        </a:rPr>
                      </a:br>
                      <a:r>
                        <a:rPr lang="es-ES" sz="1000" u="none" strike="noStrike" dirty="0">
                          <a:effectLst/>
                        </a:rPr>
                        <a:t>Enfocarnos en la diferenciación y la singularidad de nuestros producto. Destacar lo que hace que las pizzas de </a:t>
                      </a:r>
                      <a:r>
                        <a:rPr lang="es-ES" sz="1000" u="none" strike="noStrike" dirty="0" err="1">
                          <a:effectLst/>
                        </a:rPr>
                        <a:t>Pizzatato</a:t>
                      </a:r>
                      <a:r>
                        <a:rPr lang="es-ES" sz="1000" u="none" strike="noStrike" dirty="0">
                          <a:effectLst/>
                        </a:rPr>
                        <a:t> sean únicas y atractivas para los consumidores.</a:t>
                      </a:r>
                      <a:br>
                        <a:rPr lang="es-ES" sz="1000" u="none" strike="noStrike" dirty="0">
                          <a:effectLst/>
                        </a:rPr>
                      </a:br>
                      <a:r>
                        <a:rPr lang="es-ES" sz="1000" u="none" strike="noStrike" dirty="0">
                          <a:effectLst/>
                        </a:rPr>
                        <a:t>Implementar estrategias de marketing creativas y agresivas para aumentar la visibilidad de nuestra marca. Puedes aprovechar las redes sociales, colaboraciones con </a:t>
                      </a:r>
                      <a:r>
                        <a:rPr lang="es-ES" sz="1000" u="none" strike="noStrike" dirty="0" err="1">
                          <a:effectLst/>
                        </a:rPr>
                        <a:t>influencers</a:t>
                      </a:r>
                      <a:r>
                        <a:rPr lang="es-ES" sz="1000" u="none" strike="noStrike" dirty="0">
                          <a:effectLst/>
                        </a:rPr>
                        <a:t> locales o eventos de degustación para generar interés y construir reconocimiento de marca. </a:t>
                      </a:r>
                      <a:br>
                        <a:rPr lang="es-ES" sz="1000" u="none" strike="noStrike" dirty="0">
                          <a:effectLst/>
                        </a:rPr>
                      </a:br>
                      <a:r>
                        <a:rPr lang="es-ES" sz="1000" u="none" strike="noStrike" dirty="0">
                          <a:effectLst/>
                        </a:rPr>
                        <a:t>Buscar oportunidades de financiamiento externo, como inversores o préstamos comerciales, para obtener el capital necesario para invertir en áreas clave como marketing, expansión y desarrollo de productos.</a:t>
                      </a:r>
                      <a:br>
                        <a:rPr lang="es-ES" sz="1000" u="none" strike="noStrike" dirty="0">
                          <a:effectLst/>
                        </a:rPr>
                      </a:br>
                      <a:r>
                        <a:rPr lang="es-ES" sz="1000" u="none" strike="noStrike" dirty="0">
                          <a:effectLst/>
                        </a:rPr>
                        <a:t>Optimiza el uso de los recursos disponibles, priorizando las inversiones que generen un mayor retorno de inversión a corto y largo plazo. </a:t>
                      </a:r>
                      <a:br>
                        <a:rPr lang="es-ES" sz="1000" u="none" strike="noStrike" dirty="0">
                          <a:effectLst/>
                        </a:rPr>
                      </a:br>
                      <a:r>
                        <a:rPr lang="es-ES" sz="1000" u="none" strike="noStrike" dirty="0">
                          <a:effectLst/>
                        </a:rPr>
                        <a:t>Buscar soluciones alternativas o adaptar los procesos de producción para trabajar con la maquinaria disponible.</a:t>
                      </a:r>
                      <a:br>
                        <a:rPr lang="es-ES" sz="1000" u="none" strike="noStrike" dirty="0">
                          <a:effectLst/>
                        </a:rPr>
                      </a:br>
                      <a:r>
                        <a:rPr lang="es-ES" sz="1000" u="none" strike="noStrike" dirty="0">
                          <a:effectLst/>
                        </a:rPr>
                        <a:t>Prioriza la mejora de la experiencia del cliente mediante la implementación de servicios de entrega eficientes y sistemas de atención al cliente receptivos. </a:t>
                      </a:r>
                      <a:endParaRPr lang="es-ES" sz="1000" b="0" i="0" u="none" strike="noStrike" dirty="0">
                        <a:solidFill>
                          <a:srgbClr val="000000"/>
                        </a:solidFill>
                        <a:effectLst/>
                        <a:latin typeface="Helvetica Neue"/>
                      </a:endParaRPr>
                    </a:p>
                  </a:txBody>
                  <a:tcPr marL="6674" marR="6674" marT="6674" marB="0"/>
                </a:tc>
                <a:extLst>
                  <a:ext uri="{0D108BD9-81ED-4DB2-BD59-A6C34878D82A}">
                    <a16:rowId xmlns:a16="http://schemas.microsoft.com/office/drawing/2014/main" val="179012335"/>
                  </a:ext>
                </a:extLst>
              </a:tr>
            </a:tbl>
          </a:graphicData>
        </a:graphic>
      </p:graphicFrame>
    </p:spTree>
    <p:extLst>
      <p:ext uri="{BB962C8B-B14F-4D97-AF65-F5344CB8AC3E}">
        <p14:creationId xmlns:p14="http://schemas.microsoft.com/office/powerpoint/2010/main" val="41634073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3159760" y="744053"/>
            <a:ext cx="3886200" cy="1293028"/>
          </a:xfrm>
        </p:spPr>
        <p:txBody>
          <a:bodyPr/>
          <a:lstStyle/>
          <a:p>
            <a:r>
              <a:rPr lang="es-CR" dirty="0" err="1"/>
              <a:t>Foda</a:t>
            </a:r>
            <a:r>
              <a:rPr lang="es-CR" dirty="0"/>
              <a:t> - meca</a:t>
            </a:r>
            <a:endParaRPr lang="en-US" dirty="0"/>
          </a:p>
        </p:txBody>
      </p:sp>
      <p:graphicFrame>
        <p:nvGraphicFramePr>
          <p:cNvPr id="4" name="Marcador de contenido 3">
            <a:extLst>
              <a:ext uri="{FF2B5EF4-FFF2-40B4-BE49-F238E27FC236}">
                <a16:creationId xmlns:a16="http://schemas.microsoft.com/office/drawing/2014/main" id="{680C5888-DCBB-45AB-9F18-0E65001B05E4}"/>
              </a:ext>
            </a:extLst>
          </p:cNvPr>
          <p:cNvGraphicFramePr>
            <a:graphicFrameLocks noGrp="1"/>
          </p:cNvGraphicFramePr>
          <p:nvPr>
            <p:ph idx="1"/>
            <p:extLst>
              <p:ext uri="{D42A27DB-BD31-4B8C-83A1-F6EECF244321}">
                <p14:modId xmlns:p14="http://schemas.microsoft.com/office/powerpoint/2010/main" val="778967329"/>
              </p:ext>
            </p:extLst>
          </p:nvPr>
        </p:nvGraphicFramePr>
        <p:xfrm>
          <a:off x="1100970" y="1910081"/>
          <a:ext cx="8124310" cy="4373088"/>
        </p:xfrm>
        <a:graphic>
          <a:graphicData uri="http://schemas.openxmlformats.org/drawingml/2006/table">
            <a:tbl>
              <a:tblPr>
                <a:tableStyleId>{5C22544A-7EE6-4342-B048-85BDC9FD1C3A}</a:tableStyleId>
              </a:tblPr>
              <a:tblGrid>
                <a:gridCol w="4062155">
                  <a:extLst>
                    <a:ext uri="{9D8B030D-6E8A-4147-A177-3AD203B41FA5}">
                      <a16:colId xmlns:a16="http://schemas.microsoft.com/office/drawing/2014/main" val="3966315481"/>
                    </a:ext>
                  </a:extLst>
                </a:gridCol>
                <a:gridCol w="4062155">
                  <a:extLst>
                    <a:ext uri="{9D8B030D-6E8A-4147-A177-3AD203B41FA5}">
                      <a16:colId xmlns:a16="http://schemas.microsoft.com/office/drawing/2014/main" val="3158397882"/>
                    </a:ext>
                  </a:extLst>
                </a:gridCol>
              </a:tblGrid>
              <a:tr h="220754">
                <a:tc>
                  <a:txBody>
                    <a:bodyPr/>
                    <a:lstStyle/>
                    <a:p>
                      <a:pPr algn="ctr" fontAlgn="ctr"/>
                      <a:r>
                        <a:rPr lang="en-US" sz="1100" u="none" strike="noStrike">
                          <a:effectLst/>
                        </a:rPr>
                        <a:t>Amenazas</a:t>
                      </a:r>
                      <a:endParaRPr lang="en-US" sz="1100" b="0" i="0" u="none" strike="noStrike">
                        <a:solidFill>
                          <a:srgbClr val="000000"/>
                        </a:solidFill>
                        <a:effectLst/>
                        <a:latin typeface="Helvetica Neue"/>
                      </a:endParaRPr>
                    </a:p>
                  </a:txBody>
                  <a:tcPr marL="7199" marR="7199" marT="7199" marB="0" anchor="ctr"/>
                </a:tc>
                <a:tc>
                  <a:txBody>
                    <a:bodyPr/>
                    <a:lstStyle/>
                    <a:p>
                      <a:pPr algn="ctr" fontAlgn="ctr"/>
                      <a:r>
                        <a:rPr lang="en-US" sz="1100" u="none" strike="noStrike">
                          <a:effectLst/>
                        </a:rPr>
                        <a:t>Afrontar</a:t>
                      </a:r>
                      <a:endParaRPr lang="en-US" sz="1100" b="0" i="0" u="none" strike="noStrike">
                        <a:solidFill>
                          <a:srgbClr val="000000"/>
                        </a:solidFill>
                        <a:effectLst/>
                        <a:latin typeface="Helvetica Neue"/>
                      </a:endParaRPr>
                    </a:p>
                  </a:txBody>
                  <a:tcPr marL="7199" marR="7199" marT="7199" marB="0" anchor="ctr"/>
                </a:tc>
                <a:extLst>
                  <a:ext uri="{0D108BD9-81ED-4DB2-BD59-A6C34878D82A}">
                    <a16:rowId xmlns:a16="http://schemas.microsoft.com/office/drawing/2014/main" val="3530288972"/>
                  </a:ext>
                </a:extLst>
              </a:tr>
              <a:tr h="4152334">
                <a:tc>
                  <a:txBody>
                    <a:bodyPr/>
                    <a:lstStyle/>
                    <a:p>
                      <a:pPr algn="ctr" fontAlgn="t"/>
                      <a:r>
                        <a:rPr lang="es-ES" sz="1100" u="none" strike="noStrike" dirty="0">
                          <a:effectLst/>
                        </a:rPr>
                        <a:t>Competencia de otros lugares de comida: Otros restaurantes que venden pizza o comida rápida pueden quitar clientes a </a:t>
                      </a:r>
                      <a:r>
                        <a:rPr lang="es-ES" sz="1100" u="none" strike="noStrike" dirty="0" err="1">
                          <a:effectLst/>
                        </a:rPr>
                        <a:t>Pizzatato</a:t>
                      </a:r>
                      <a:r>
                        <a:rPr lang="es-ES" sz="1100" u="none" strike="noStrike" dirty="0">
                          <a:effectLst/>
                        </a:rPr>
                        <a:t>.</a:t>
                      </a:r>
                      <a:br>
                        <a:rPr lang="es-ES" sz="1100" u="none" strike="noStrike" dirty="0">
                          <a:effectLst/>
                        </a:rPr>
                      </a:br>
                      <a:r>
                        <a:rPr lang="es-ES" sz="1100" u="none" strike="noStrike" dirty="0">
                          <a:effectLst/>
                        </a:rPr>
                        <a:t>Cambios en los precios de los ingredientes: Si los precios de los ingredientes como la papa suben o bajan mucho, puede afectar los costos de hacer las pizzas y los precios que </a:t>
                      </a:r>
                      <a:r>
                        <a:rPr lang="es-ES" sz="1100" u="none" strike="noStrike" dirty="0" err="1">
                          <a:effectLst/>
                        </a:rPr>
                        <a:t>Pizzatato</a:t>
                      </a:r>
                      <a:r>
                        <a:rPr lang="es-ES" sz="1100" u="none" strike="noStrike" dirty="0">
                          <a:effectLst/>
                        </a:rPr>
                        <a:t> cobra.</a:t>
                      </a:r>
                      <a:br>
                        <a:rPr lang="es-ES" sz="1100" u="none" strike="noStrike" dirty="0">
                          <a:effectLst/>
                        </a:rPr>
                      </a:br>
                      <a:r>
                        <a:rPr lang="es-ES" sz="1100" u="none" strike="noStrike" dirty="0">
                          <a:effectLst/>
                        </a:rPr>
                        <a:t>Problemas en la cadena de suministro: Eventos como desastres naturales pueden hacer que sea difícil conseguir los ingredientes necesarios para hacer las pizzas.</a:t>
                      </a:r>
                      <a:br>
                        <a:rPr lang="es-ES" sz="1100" u="none" strike="noStrike" dirty="0">
                          <a:effectLst/>
                        </a:rPr>
                      </a:br>
                      <a:r>
                        <a:rPr lang="es-ES" sz="1100" u="none" strike="noStrike" dirty="0">
                          <a:effectLst/>
                        </a:rPr>
                        <a:t>Cambios económicos: Si la economía se pone peor, la gente puede gastar menos dinero en comer afuera, lo que afectaría nuestras ventas.</a:t>
                      </a:r>
                      <a:br>
                        <a:rPr lang="es-ES" sz="1100" u="none" strike="noStrike" dirty="0">
                          <a:effectLst/>
                        </a:rPr>
                      </a:br>
                      <a:endParaRPr lang="es-ES" sz="1100" b="0" i="0" u="none" strike="noStrike" dirty="0">
                        <a:solidFill>
                          <a:srgbClr val="000000"/>
                        </a:solidFill>
                        <a:effectLst/>
                        <a:latin typeface="Helvetica Neue"/>
                      </a:endParaRPr>
                    </a:p>
                  </a:txBody>
                  <a:tcPr marL="7199" marR="7199" marT="7199" marB="0"/>
                </a:tc>
                <a:tc>
                  <a:txBody>
                    <a:bodyPr/>
                    <a:lstStyle/>
                    <a:p>
                      <a:pPr algn="ctr" fontAlgn="t"/>
                      <a:r>
                        <a:rPr lang="es-ES" sz="1100" u="none" strike="noStrike" dirty="0">
                          <a:effectLst/>
                        </a:rPr>
                        <a:t>Competencia de otros lugares de comida:</a:t>
                      </a:r>
                      <a:br>
                        <a:rPr lang="es-ES" sz="1100" u="none" strike="noStrike" dirty="0">
                          <a:effectLst/>
                        </a:rPr>
                      </a:br>
                      <a:r>
                        <a:rPr lang="es-ES" sz="1100" u="none" strike="noStrike" dirty="0">
                          <a:effectLst/>
                        </a:rPr>
                        <a:t>Experiencia del cliente: Centrarse en brindar un servicio excepcional al cliente, con atención personalizada y rápida, así como ofrecer un ambiente agradable en el local o una experiencia de entrega a domicilio impecable.</a:t>
                      </a:r>
                      <a:br>
                        <a:rPr lang="es-ES" sz="1100" u="none" strike="noStrike" dirty="0">
                          <a:effectLst/>
                        </a:rPr>
                      </a:br>
                      <a:r>
                        <a:rPr lang="es-ES" sz="1100" u="none" strike="noStrike" dirty="0">
                          <a:effectLst/>
                        </a:rPr>
                        <a:t>Cambios en los precios de los ingredientes:</a:t>
                      </a:r>
                      <a:br>
                        <a:rPr lang="es-ES" sz="1100" u="none" strike="noStrike" dirty="0">
                          <a:effectLst/>
                        </a:rPr>
                      </a:br>
                      <a:r>
                        <a:rPr lang="es-ES" sz="1100" u="none" strike="noStrike" dirty="0">
                          <a:effectLst/>
                        </a:rPr>
                        <a:t>Diversificación de proveedores: Trabajar con múltiples proveedores de ingredientes para minimizar el impacto de las fluctuaciones de precios en un solo proveedor.</a:t>
                      </a:r>
                      <a:br>
                        <a:rPr lang="es-ES" sz="1100" u="none" strike="noStrike" dirty="0">
                          <a:effectLst/>
                        </a:rPr>
                      </a:br>
                      <a:r>
                        <a:rPr lang="es-ES" sz="1100" u="none" strike="noStrike" dirty="0">
                          <a:effectLst/>
                        </a:rPr>
                        <a:t>Estrategias de negociación: Negociar contratos a largo plazo con los proveedores para asegurar precios estables y prever posibles aumentos. </a:t>
                      </a:r>
                      <a:br>
                        <a:rPr lang="es-ES" sz="1100" u="none" strike="noStrike" dirty="0">
                          <a:effectLst/>
                        </a:rPr>
                      </a:br>
                      <a:r>
                        <a:rPr lang="es-ES" sz="1100" u="none" strike="noStrike" dirty="0">
                          <a:effectLst/>
                        </a:rPr>
                        <a:t>Problemas en la cadena de suministro:</a:t>
                      </a:r>
                      <a:br>
                        <a:rPr lang="es-ES" sz="1100" u="none" strike="noStrike" dirty="0">
                          <a:effectLst/>
                        </a:rPr>
                      </a:br>
                      <a:r>
                        <a:rPr lang="es-ES" sz="1100" u="none" strike="noStrike" dirty="0">
                          <a:effectLst/>
                        </a:rPr>
                        <a:t>Almacenamiento de reserva: Mantener un inventario de reserva de ingredientes clave para hacer frente a posibles interrupciones en la cadena de suministro debido a desastres naturales u otros eventos.</a:t>
                      </a:r>
                      <a:br>
                        <a:rPr lang="es-ES" sz="1100" u="none" strike="noStrike" dirty="0">
                          <a:effectLst/>
                        </a:rPr>
                      </a:br>
                      <a:r>
                        <a:rPr lang="es-ES" sz="1100" u="none" strike="noStrike" dirty="0">
                          <a:effectLst/>
                        </a:rPr>
                        <a:t>Diversifica.</a:t>
                      </a:r>
                      <a:br>
                        <a:rPr lang="es-ES" sz="1100" u="none" strike="noStrike" dirty="0">
                          <a:effectLst/>
                        </a:rPr>
                      </a:br>
                      <a:r>
                        <a:rPr lang="es-ES" sz="1100" u="none" strike="noStrike" dirty="0">
                          <a:effectLst/>
                        </a:rPr>
                        <a:t>Ofertas y promociones: Introducir ofertas especiales, paquetes de descuento y promociones para hacer que las pizzas de </a:t>
                      </a:r>
                      <a:r>
                        <a:rPr lang="es-ES" sz="1100" u="none" strike="noStrike" dirty="0" err="1">
                          <a:effectLst/>
                        </a:rPr>
                        <a:t>Pizzatato</a:t>
                      </a:r>
                      <a:r>
                        <a:rPr lang="es-ES" sz="1100" u="none" strike="noStrike" dirty="0">
                          <a:effectLst/>
                        </a:rPr>
                        <a:t> sean más accesibles durante períodos económicos difíciles.</a:t>
                      </a:r>
                      <a:endParaRPr lang="es-ES" sz="1100" b="0" i="0" u="none" strike="noStrike" dirty="0">
                        <a:solidFill>
                          <a:srgbClr val="000000"/>
                        </a:solidFill>
                        <a:effectLst/>
                        <a:latin typeface="Helvetica Neue"/>
                      </a:endParaRPr>
                    </a:p>
                  </a:txBody>
                  <a:tcPr marL="7199" marR="7199" marT="7199" marB="0"/>
                </a:tc>
                <a:extLst>
                  <a:ext uri="{0D108BD9-81ED-4DB2-BD59-A6C34878D82A}">
                    <a16:rowId xmlns:a16="http://schemas.microsoft.com/office/drawing/2014/main" val="3354057104"/>
                  </a:ext>
                </a:extLst>
              </a:tr>
            </a:tbl>
          </a:graphicData>
        </a:graphic>
      </p:graphicFrame>
    </p:spTree>
    <p:extLst>
      <p:ext uri="{BB962C8B-B14F-4D97-AF65-F5344CB8AC3E}">
        <p14:creationId xmlns:p14="http://schemas.microsoft.com/office/powerpoint/2010/main" val="42375062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CB56D70-6D62-47AA-9BED-9C559F8C24D3}"/>
              </a:ext>
            </a:extLst>
          </p:cNvPr>
          <p:cNvSpPr>
            <a:spLocks noGrp="1"/>
          </p:cNvSpPr>
          <p:nvPr>
            <p:ph type="title"/>
          </p:nvPr>
        </p:nvSpPr>
        <p:spPr>
          <a:xfrm>
            <a:off x="2065054" y="541262"/>
            <a:ext cx="7529705" cy="196105"/>
          </a:xfrm>
        </p:spPr>
        <p:txBody>
          <a:bodyPr>
            <a:normAutofit fontScale="90000"/>
          </a:bodyPr>
          <a:lstStyle/>
          <a:p>
            <a:r>
              <a:rPr lang="es-CR" sz="4000" dirty="0">
                <a:solidFill>
                  <a:schemeClr val="tx1"/>
                </a:solidFill>
                <a:latin typeface="Arial" panose="020B0604020202020204" pitchFamily="34" charset="0"/>
                <a:cs typeface="Arial" panose="020B0604020202020204" pitchFamily="34" charset="0"/>
              </a:rPr>
              <a:t>Análisis de la competencia.</a:t>
            </a:r>
            <a:br>
              <a:rPr lang="es-CR" sz="4000" dirty="0">
                <a:solidFill>
                  <a:schemeClr val="tx1"/>
                </a:solidFill>
                <a:latin typeface="Arial" panose="020B0604020202020204" pitchFamily="34" charset="0"/>
                <a:cs typeface="Arial" panose="020B0604020202020204" pitchFamily="34" charset="0"/>
              </a:rPr>
            </a:br>
            <a:endParaRPr lang="en-US" dirty="0"/>
          </a:p>
        </p:txBody>
      </p:sp>
      <p:sp>
        <p:nvSpPr>
          <p:cNvPr id="5" name="Marcador de contenido 4">
            <a:extLst>
              <a:ext uri="{FF2B5EF4-FFF2-40B4-BE49-F238E27FC236}">
                <a16:creationId xmlns:a16="http://schemas.microsoft.com/office/drawing/2014/main" id="{F71C3714-345A-04C7-4785-29D556B11DEE}"/>
              </a:ext>
            </a:extLst>
          </p:cNvPr>
          <p:cNvSpPr>
            <a:spLocks noGrp="1"/>
          </p:cNvSpPr>
          <p:nvPr>
            <p:ph idx="1"/>
          </p:nvPr>
        </p:nvSpPr>
        <p:spPr>
          <a:xfrm>
            <a:off x="685800" y="737368"/>
            <a:ext cx="10820400" cy="5481318"/>
          </a:xfrm>
        </p:spPr>
        <p:txBody>
          <a:bodyPr>
            <a:normAutofit fontScale="55000" lnSpcReduction="20000"/>
          </a:bodyPr>
          <a:lstStyle/>
          <a:p>
            <a:r>
              <a:rPr lang="es-MX" dirty="0"/>
              <a:t>1.	Competencia directa son otras pizzerías en la misma área o cercanas que ofrecen productos similares. </a:t>
            </a:r>
          </a:p>
          <a:p>
            <a:r>
              <a:rPr lang="es-MX" dirty="0"/>
              <a:t>Pizzerías en Pacayas y alrededores inmediatos (Cervantes, Pacayas, </a:t>
            </a:r>
            <a:r>
              <a:rPr lang="es-MX" dirty="0" err="1"/>
              <a:t>Capellades</a:t>
            </a:r>
            <a:r>
              <a:rPr lang="es-MX" dirty="0"/>
              <a:t>) que ofrecen menús de estas similares a </a:t>
            </a:r>
            <a:r>
              <a:rPr lang="es-MX" dirty="0" err="1"/>
              <a:t>Pizzatato</a:t>
            </a:r>
            <a:r>
              <a:rPr lang="es-MX" dirty="0"/>
              <a:t>.</a:t>
            </a:r>
          </a:p>
          <a:p>
            <a:r>
              <a:rPr lang="es-MX" dirty="0"/>
              <a:t>Por ejemplo:</a:t>
            </a:r>
          </a:p>
          <a:p>
            <a:r>
              <a:rPr lang="es-MX" dirty="0"/>
              <a:t>Pizzería Río de Janeiro (ubicada en Cervantes)</a:t>
            </a:r>
          </a:p>
          <a:p>
            <a:r>
              <a:rPr lang="es-MX" dirty="0"/>
              <a:t>Productos: Pizzas artesanales, calzones, lasañas, comidas rápidas.</a:t>
            </a:r>
          </a:p>
          <a:p>
            <a:r>
              <a:rPr lang="es-MX" dirty="0"/>
              <a:t>Pizzería Liberiana (Pacayas)</a:t>
            </a:r>
          </a:p>
          <a:p>
            <a:r>
              <a:rPr lang="es-MX" dirty="0"/>
              <a:t>Productos: Pizzas tradicionales, pastas, ensaladas.</a:t>
            </a:r>
          </a:p>
          <a:p>
            <a:endParaRPr lang="es-MX" dirty="0"/>
          </a:p>
          <a:p>
            <a:r>
              <a:rPr lang="es-MX" dirty="0"/>
              <a:t>2.	Competencia Indirecta:</a:t>
            </a:r>
          </a:p>
          <a:p>
            <a:r>
              <a:rPr lang="es-MX" dirty="0"/>
              <a:t>Definición: Competencia indirecta incluye restaurantes que no son pizzerías pero que podrían atraer a los clientes potenciales debido a la variedad de productos que ofrecen o por su conveniencia.</a:t>
            </a:r>
          </a:p>
          <a:p>
            <a:r>
              <a:rPr lang="es-MX" dirty="0"/>
              <a:t>Restaurante Los Pizotes</a:t>
            </a:r>
          </a:p>
          <a:p>
            <a:r>
              <a:rPr lang="es-MX" dirty="0"/>
              <a:t>Restaurante Coyotes</a:t>
            </a:r>
          </a:p>
          <a:p>
            <a:r>
              <a:rPr lang="es-MX" dirty="0"/>
              <a:t>Restaurante Los Pizotes</a:t>
            </a:r>
          </a:p>
          <a:p>
            <a:r>
              <a:rPr lang="es-MX" dirty="0" err="1"/>
              <a:t>Kikirimas</a:t>
            </a:r>
            <a:endParaRPr lang="es-MX" dirty="0"/>
          </a:p>
          <a:p>
            <a:r>
              <a:rPr lang="es-MX" dirty="0"/>
              <a:t>Soda la mordida</a:t>
            </a:r>
          </a:p>
          <a:p>
            <a:r>
              <a:rPr lang="es-MX" dirty="0" err="1"/>
              <a:t>Cevicheria</a:t>
            </a:r>
            <a:r>
              <a:rPr lang="es-MX" dirty="0"/>
              <a:t> los Pescadores</a:t>
            </a:r>
          </a:p>
          <a:p>
            <a:r>
              <a:rPr lang="es-MX" dirty="0"/>
              <a:t>La Pacaya Soda</a:t>
            </a:r>
          </a:p>
          <a:p>
            <a:r>
              <a:rPr lang="es-MX" dirty="0"/>
              <a:t>Restaurante La Posada de la Luna</a:t>
            </a:r>
          </a:p>
          <a:p>
            <a:r>
              <a:rPr lang="es-MX" dirty="0"/>
              <a:t>Restaurante El Sapito</a:t>
            </a:r>
          </a:p>
          <a:p>
            <a:r>
              <a:rPr lang="es-MX" dirty="0"/>
              <a:t>Restaurante Los Molinos de Viento</a:t>
            </a:r>
          </a:p>
          <a:p>
            <a:r>
              <a:rPr lang="es-MX" dirty="0"/>
              <a:t>La Cocina de mi Pueblo</a:t>
            </a:r>
          </a:p>
          <a:p>
            <a:endParaRPr lang="es-CR" dirty="0"/>
          </a:p>
        </p:txBody>
      </p:sp>
    </p:spTree>
    <p:extLst>
      <p:ext uri="{BB962C8B-B14F-4D97-AF65-F5344CB8AC3E}">
        <p14:creationId xmlns:p14="http://schemas.microsoft.com/office/powerpoint/2010/main" val="1901039520"/>
      </p:ext>
    </p:extLst>
  </p:cSld>
  <p:clrMapOvr>
    <a:masterClrMapping/>
  </p:clrMapOvr>
</p:sld>
</file>

<file path=ppt/theme/theme1.xml><?xml version="1.0" encoding="utf-8"?>
<a:theme xmlns:a="http://schemas.openxmlformats.org/drawingml/2006/main" name="Estela de condensación">
  <a:themeElements>
    <a:clrScheme name="Estela de condensación">
      <a:dk1>
        <a:sysClr val="windowText" lastClr="000000"/>
      </a:dk1>
      <a:lt1>
        <a:sysClr val="window" lastClr="FFFFFF"/>
      </a:lt1>
      <a:dk2>
        <a:srgbClr val="454545"/>
      </a:dk2>
      <a:lt2>
        <a:srgbClr val="DADADA"/>
      </a:lt2>
      <a:accent1>
        <a:srgbClr val="DF2E28"/>
      </a:accent1>
      <a:accent2>
        <a:srgbClr val="FE801A"/>
      </a:accent2>
      <a:accent3>
        <a:srgbClr val="E9BF35"/>
      </a:accent3>
      <a:accent4>
        <a:srgbClr val="81BB42"/>
      </a:accent4>
      <a:accent5>
        <a:srgbClr val="32C7A9"/>
      </a:accent5>
      <a:accent6>
        <a:srgbClr val="4A9BDC"/>
      </a:accent6>
      <a:hlink>
        <a:srgbClr val="F0532B"/>
      </a:hlink>
      <a:folHlink>
        <a:srgbClr val="F38B53"/>
      </a:folHlink>
    </a:clrScheme>
    <a:fontScheme name="Estela de condensación">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tela de condensación">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8F31A783-2159-4870-BC29-2BA7D038EA44}"/>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o" ma:contentTypeID="0x01010022B8DDF6137D654DB1670403BA241E1A" ma:contentTypeVersion="4" ma:contentTypeDescription="Crear nuevo documento." ma:contentTypeScope="" ma:versionID="cd0c1e8413d89c48dc853ac8a866118f">
  <xsd:schema xmlns:xsd="http://www.w3.org/2001/XMLSchema" xmlns:xs="http://www.w3.org/2001/XMLSchema" xmlns:p="http://schemas.microsoft.com/office/2006/metadata/properties" xmlns:ns2="bbaf5359-9b18-4419-af1e-a674d21d362f" targetNamespace="http://schemas.microsoft.com/office/2006/metadata/properties" ma:root="true" ma:fieldsID="d3a46eb9d9bf55e11f3384475251c4fd" ns2:_="">
    <xsd:import namespace="bbaf5359-9b18-4419-af1e-a674d21d362f"/>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baf5359-9b18-4419-af1e-a674d21d362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DA74E4-D211-4A5C-8520-E4C76A9688F9}">
  <ds:schemaRefs>
    <ds:schemaRef ds:uri="http://schemas.microsoft.com/sharepoint/v3/contenttype/forms"/>
  </ds:schemaRefs>
</ds:datastoreItem>
</file>

<file path=customXml/itemProps2.xml><?xml version="1.0" encoding="utf-8"?>
<ds:datastoreItem xmlns:ds="http://schemas.openxmlformats.org/officeDocument/2006/customXml" ds:itemID="{5A13002B-3082-4693-A558-2E08A38125E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baf5359-9b18-4419-af1e-a674d21d362f"/>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TM04033937[[fn=Estela de condensación]]</Template>
  <TotalTime>86</TotalTime>
  <Words>2507</Words>
  <Application>Microsoft Office PowerPoint</Application>
  <PresentationFormat>Panorámica</PresentationFormat>
  <Paragraphs>102</Paragraphs>
  <Slides>14</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14</vt:i4>
      </vt:variant>
    </vt:vector>
  </HeadingPairs>
  <TitlesOfParts>
    <vt:vector size="18" baseType="lpstr">
      <vt:lpstr>Arial</vt:lpstr>
      <vt:lpstr>Century Gothic</vt:lpstr>
      <vt:lpstr>Helvetica Neue</vt:lpstr>
      <vt:lpstr>Estela de condensación</vt:lpstr>
      <vt:lpstr>Pizzatato</vt:lpstr>
      <vt:lpstr>Misión:</vt:lpstr>
      <vt:lpstr>Idea de negocio:</vt:lpstr>
      <vt:lpstr>Nuestro logo</vt:lpstr>
      <vt:lpstr>Foda - meca</vt:lpstr>
      <vt:lpstr>Foda - meca</vt:lpstr>
      <vt:lpstr>Foda - meca</vt:lpstr>
      <vt:lpstr>Foda - meca</vt:lpstr>
      <vt:lpstr>Análisis de la competencia. </vt:lpstr>
      <vt:lpstr>Estrategia competitiva.  </vt:lpstr>
      <vt:lpstr>Ventaja competitiva.   </vt:lpstr>
      <vt:lpstr>Mezcla de marketing. .   </vt:lpstr>
      <vt:lpstr>Mezcla de marketing. .   </vt:lpstr>
      <vt:lpstr>Mezcla de marketing. .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Pizzatato</dc:title>
  <dc:creator>Labora 04</dc:creator>
  <cp:lastModifiedBy>Alvaro Asdrubal Jimenez Herrera</cp:lastModifiedBy>
  <cp:revision>7</cp:revision>
  <dcterms:created xsi:type="dcterms:W3CDTF">2024-06-26T00:36:30Z</dcterms:created>
  <dcterms:modified xsi:type="dcterms:W3CDTF">2024-08-19T14:57:57Z</dcterms:modified>
</cp:coreProperties>
</file>