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4"/>
  </p:sldMasterIdLst>
  <p:sldIdLst>
    <p:sldId id="257" r:id="rId5"/>
    <p:sldId id="258" r:id="rId6"/>
    <p:sldId id="259" r:id="rId7"/>
    <p:sldId id="260" r:id="rId8"/>
    <p:sldId id="261" r:id="rId9"/>
    <p:sldId id="262" r:id="rId10"/>
    <p:sldId id="263" r:id="rId11"/>
    <p:sldId id="264" r:id="rId12"/>
    <p:sldId id="265" r:id="rId13"/>
    <p:sldId id="266" r:id="rId14"/>
    <p:sldId id="267" r:id="rId15"/>
    <p:sldId id="268" r:id="rId16"/>
  </p:sldIdLst>
  <p:sldSz cx="9144000" cy="6858000" type="screen4x3"/>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A4F324-F8CD-4C49-BDF8-4D0068764CFF}" v="6" dt="2024-01-26T19:33:01.823"/>
    <p1510:client id="{E1954F70-6383-44F4-A281-9DC3CFDB6F04}" v="2" dt="2024-01-26T20:23:30.0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ia Chinchilla" userId="d80d14b5-e9f5-4be1-8561-aaab699fbfed" providerId="ADAL" clId="{E1954F70-6383-44F4-A281-9DC3CFDB6F04}"/>
    <pc:docChg chg="custSel modSld">
      <pc:chgData name="Hannia Chinchilla" userId="d80d14b5-e9f5-4be1-8561-aaab699fbfed" providerId="ADAL" clId="{E1954F70-6383-44F4-A281-9DC3CFDB6F04}" dt="2024-01-26T20:23:55.889" v="8" actId="14100"/>
      <pc:docMkLst>
        <pc:docMk/>
      </pc:docMkLst>
      <pc:sldChg chg="addSp delSp modSp mod">
        <pc:chgData name="Hannia Chinchilla" userId="d80d14b5-e9f5-4be1-8561-aaab699fbfed" providerId="ADAL" clId="{E1954F70-6383-44F4-A281-9DC3CFDB6F04}" dt="2024-01-26T20:23:55.889" v="8" actId="14100"/>
        <pc:sldMkLst>
          <pc:docMk/>
          <pc:sldMk cId="2772863355" sldId="256"/>
        </pc:sldMkLst>
        <pc:spChg chg="mod">
          <ac:chgData name="Hannia Chinchilla" userId="d80d14b5-e9f5-4be1-8561-aaab699fbfed" providerId="ADAL" clId="{E1954F70-6383-44F4-A281-9DC3CFDB6F04}" dt="2024-01-26T20:23:10.226" v="1" actId="122"/>
          <ac:spMkLst>
            <pc:docMk/>
            <pc:sldMk cId="2772863355" sldId="256"/>
            <ac:spMk id="2" creationId="{00000000-0000-0000-0000-000000000000}"/>
          </ac:spMkLst>
        </pc:spChg>
        <pc:spChg chg="mod">
          <ac:chgData name="Hannia Chinchilla" userId="d80d14b5-e9f5-4be1-8561-aaab699fbfed" providerId="ADAL" clId="{E1954F70-6383-44F4-A281-9DC3CFDB6F04}" dt="2024-01-26T20:22:44.658" v="0" actId="20578"/>
          <ac:spMkLst>
            <pc:docMk/>
            <pc:sldMk cId="2772863355" sldId="256"/>
            <ac:spMk id="3" creationId="{00000000-0000-0000-0000-000000000000}"/>
          </ac:spMkLst>
        </pc:spChg>
        <pc:picChg chg="add del mod">
          <ac:chgData name="Hannia Chinchilla" userId="d80d14b5-e9f5-4be1-8561-aaab699fbfed" providerId="ADAL" clId="{E1954F70-6383-44F4-A281-9DC3CFDB6F04}" dt="2024-01-26T20:23:42.185" v="6" actId="478"/>
          <ac:picMkLst>
            <pc:docMk/>
            <pc:sldMk cId="2772863355" sldId="256"/>
            <ac:picMk id="7" creationId="{5DA155DF-9A80-F11B-07C7-75F7B4400E3C}"/>
          </ac:picMkLst>
        </pc:picChg>
        <pc:picChg chg="add del mod">
          <ac:chgData name="Hannia Chinchilla" userId="d80d14b5-e9f5-4be1-8561-aaab699fbfed" providerId="ADAL" clId="{E1954F70-6383-44F4-A281-9DC3CFDB6F04}" dt="2024-01-26T20:23:40.770" v="5" actId="478"/>
          <ac:picMkLst>
            <pc:docMk/>
            <pc:sldMk cId="2772863355" sldId="256"/>
            <ac:picMk id="8" creationId="{99AFA961-3BD8-FE34-C45E-1E75C7F763AF}"/>
          </ac:picMkLst>
        </pc:picChg>
        <pc:picChg chg="add mod">
          <ac:chgData name="Hannia Chinchilla" userId="d80d14b5-e9f5-4be1-8561-aaab699fbfed" providerId="ADAL" clId="{E1954F70-6383-44F4-A281-9DC3CFDB6F04}" dt="2024-01-26T20:23:55.889" v="8" actId="14100"/>
          <ac:picMkLst>
            <pc:docMk/>
            <pc:sldMk cId="2772863355" sldId="256"/>
            <ac:picMk id="9" creationId="{BAF3012E-3326-4ACE-96A6-911712F734F8}"/>
          </ac:picMkLst>
        </pc:picChg>
        <pc:picChg chg="add del mod">
          <ac:chgData name="Hannia Chinchilla" userId="d80d14b5-e9f5-4be1-8561-aaab699fbfed" providerId="ADAL" clId="{E1954F70-6383-44F4-A281-9DC3CFDB6F04}" dt="2024-01-26T20:23:39.204" v="4" actId="478"/>
          <ac:picMkLst>
            <pc:docMk/>
            <pc:sldMk cId="2772863355" sldId="256"/>
            <ac:picMk id="10" creationId="{D0FE9BC0-D6CE-185D-DA88-A1CF54FD027E}"/>
          </ac:picMkLst>
        </pc:picChg>
      </pc:sldChg>
    </pc:docChg>
  </pc:docChgLst>
  <pc:docChgLst>
    <pc:chgData name="Cristal Villalobos Gómez" userId="b88b43ad-742b-427e-ac24-4d545f61126a" providerId="ADAL" clId="{80A4F324-F8CD-4C49-BDF8-4D0068764CFF}"/>
    <pc:docChg chg="custSel modSld">
      <pc:chgData name="Cristal Villalobos Gómez" userId="b88b43ad-742b-427e-ac24-4d545f61126a" providerId="ADAL" clId="{80A4F324-F8CD-4C49-BDF8-4D0068764CFF}" dt="2024-01-26T19:33:15.243" v="60" actId="1076"/>
      <pc:docMkLst>
        <pc:docMk/>
      </pc:docMkLst>
      <pc:sldChg chg="addSp modSp mod">
        <pc:chgData name="Cristal Villalobos Gómez" userId="b88b43ad-742b-427e-ac24-4d545f61126a" providerId="ADAL" clId="{80A4F324-F8CD-4C49-BDF8-4D0068764CFF}" dt="2024-01-26T19:33:15.243" v="60" actId="1076"/>
        <pc:sldMkLst>
          <pc:docMk/>
          <pc:sldMk cId="2772863355" sldId="256"/>
        </pc:sldMkLst>
        <pc:spChg chg="mod">
          <ac:chgData name="Cristal Villalobos Gómez" userId="b88b43ad-742b-427e-ac24-4d545f61126a" providerId="ADAL" clId="{80A4F324-F8CD-4C49-BDF8-4D0068764CFF}" dt="2024-01-26T19:33:15.243" v="60" actId="1076"/>
          <ac:spMkLst>
            <pc:docMk/>
            <pc:sldMk cId="2772863355" sldId="256"/>
            <ac:spMk id="2" creationId="{00000000-0000-0000-0000-000000000000}"/>
          </ac:spMkLst>
        </pc:spChg>
        <pc:spChg chg="mod">
          <ac:chgData name="Cristal Villalobos Gómez" userId="b88b43ad-742b-427e-ac24-4d545f61126a" providerId="ADAL" clId="{80A4F324-F8CD-4C49-BDF8-4D0068764CFF}" dt="2024-01-26T19:33:12.034" v="59" actId="255"/>
          <ac:spMkLst>
            <pc:docMk/>
            <pc:sldMk cId="2772863355" sldId="256"/>
            <ac:spMk id="3" creationId="{00000000-0000-0000-0000-000000000000}"/>
          </ac:spMkLst>
        </pc:spChg>
        <pc:picChg chg="add mod">
          <ac:chgData name="Cristal Villalobos Gómez" userId="b88b43ad-742b-427e-ac24-4d545f61126a" providerId="ADAL" clId="{80A4F324-F8CD-4C49-BDF8-4D0068764CFF}" dt="2024-01-26T19:29:30.029" v="7" actId="1076"/>
          <ac:picMkLst>
            <pc:docMk/>
            <pc:sldMk cId="2772863355" sldId="256"/>
            <ac:picMk id="4" creationId="{41BE756E-E8E6-4D17-BCC7-CD65DACA3B52}"/>
          </ac:picMkLst>
        </pc:picChg>
        <pc:picChg chg="mod">
          <ac:chgData name="Cristal Villalobos Gómez" userId="b88b43ad-742b-427e-ac24-4d545f61126a" providerId="ADAL" clId="{80A4F324-F8CD-4C49-BDF8-4D0068764CFF}" dt="2024-01-26T19:29:40.863" v="10" actId="1076"/>
          <ac:picMkLst>
            <pc:docMk/>
            <pc:sldMk cId="2772863355" sldId="256"/>
            <ac:picMk id="5" creationId="{00000000-0000-0000-0000-000000000000}"/>
          </ac:picMkLst>
        </pc:picChg>
        <pc:picChg chg="mod">
          <ac:chgData name="Cristal Villalobos Gómez" userId="b88b43ad-742b-427e-ac24-4d545f61126a" providerId="ADAL" clId="{80A4F324-F8CD-4C49-BDF8-4D0068764CFF}" dt="2024-01-26T19:29:31.797" v="8" actId="1076"/>
          <ac:picMkLst>
            <pc:docMk/>
            <pc:sldMk cId="2772863355" sldId="256"/>
            <ac:picMk id="6" creationId="{00000000-0008-0000-0000-000003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AAB1A3-373B-7029-09D6-FC2CDEB4F74A}"/>
              </a:ext>
            </a:extLst>
          </p:cNvPr>
          <p:cNvSpPr>
            <a:spLocks noGrp="1"/>
          </p:cNvSpPr>
          <p:nvPr>
            <p:ph type="ctrTitle"/>
          </p:nvPr>
        </p:nvSpPr>
        <p:spPr>
          <a:xfrm>
            <a:off x="1143000" y="1122363"/>
            <a:ext cx="6858000" cy="2387600"/>
          </a:xfrm>
        </p:spPr>
        <p:txBody>
          <a:bodyPr anchor="b"/>
          <a:lstStyle>
            <a:lvl1pPr algn="ctr">
              <a:defRPr sz="4500"/>
            </a:lvl1pPr>
          </a:lstStyle>
          <a:p>
            <a:r>
              <a:rPr lang="es-ES"/>
              <a:t>Haga clic para modificar el estilo de título del patrón</a:t>
            </a:r>
            <a:endParaRPr lang="es-CR"/>
          </a:p>
        </p:txBody>
      </p:sp>
      <p:sp>
        <p:nvSpPr>
          <p:cNvPr id="3" name="Subtítulo 2">
            <a:extLst>
              <a:ext uri="{FF2B5EF4-FFF2-40B4-BE49-F238E27FC236}">
                <a16:creationId xmlns:a16="http://schemas.microsoft.com/office/drawing/2014/main" id="{8878CB4D-3D6F-9170-7069-CFDA9C4F450F}"/>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a:t>Haga clic para modificar el estilo de subtítulo del patrón</a:t>
            </a:r>
            <a:endParaRPr lang="es-CR"/>
          </a:p>
        </p:txBody>
      </p:sp>
      <p:sp>
        <p:nvSpPr>
          <p:cNvPr id="4" name="Marcador de fecha 3">
            <a:extLst>
              <a:ext uri="{FF2B5EF4-FFF2-40B4-BE49-F238E27FC236}">
                <a16:creationId xmlns:a16="http://schemas.microsoft.com/office/drawing/2014/main" id="{BE0CE6C8-CC51-2C68-D6B7-EA2AF436F70A}"/>
              </a:ext>
            </a:extLst>
          </p:cNvPr>
          <p:cNvSpPr>
            <a:spLocks noGrp="1"/>
          </p:cNvSpPr>
          <p:nvPr>
            <p:ph type="dt" sz="half" idx="10"/>
          </p:nvPr>
        </p:nvSpPr>
        <p:spPr/>
        <p:txBody>
          <a:bodyPr/>
          <a:lstStyle/>
          <a:p>
            <a:fld id="{7A847CFC-816F-41D0-AAC0-9BF4FEBC753E}" type="datetimeFigureOut">
              <a:rPr lang="es-ES" smtClean="0"/>
              <a:t>24/06/2024</a:t>
            </a:fld>
            <a:endParaRPr lang="es-ES"/>
          </a:p>
        </p:txBody>
      </p:sp>
      <p:sp>
        <p:nvSpPr>
          <p:cNvPr id="5" name="Marcador de pie de página 4">
            <a:extLst>
              <a:ext uri="{FF2B5EF4-FFF2-40B4-BE49-F238E27FC236}">
                <a16:creationId xmlns:a16="http://schemas.microsoft.com/office/drawing/2014/main" id="{91B3C335-D888-C405-91F2-486CC8B0C2F5}"/>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6AE4DA63-AD35-04BC-998C-5F287164B71A}"/>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7606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763ABE-F35C-4937-1545-B0B23A7C104F}"/>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texto vertical 2">
            <a:extLst>
              <a:ext uri="{FF2B5EF4-FFF2-40B4-BE49-F238E27FC236}">
                <a16:creationId xmlns:a16="http://schemas.microsoft.com/office/drawing/2014/main" id="{D5EA54BD-B78D-DB0C-2D33-A5BC4625123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8F46F2DB-5DDA-42C9-F0E8-E8F2B7681430}"/>
              </a:ext>
            </a:extLst>
          </p:cNvPr>
          <p:cNvSpPr>
            <a:spLocks noGrp="1"/>
          </p:cNvSpPr>
          <p:nvPr>
            <p:ph type="dt" sz="half" idx="10"/>
          </p:nvPr>
        </p:nvSpPr>
        <p:spPr/>
        <p:txBody>
          <a:bodyPr/>
          <a:lstStyle/>
          <a:p>
            <a:fld id="{7A847CFC-816F-41D0-AAC0-9BF4FEBC753E}" type="datetimeFigureOut">
              <a:rPr lang="es-ES" smtClean="0"/>
              <a:t>24/06/2024</a:t>
            </a:fld>
            <a:endParaRPr lang="es-ES"/>
          </a:p>
        </p:txBody>
      </p:sp>
      <p:sp>
        <p:nvSpPr>
          <p:cNvPr id="5" name="Marcador de pie de página 4">
            <a:extLst>
              <a:ext uri="{FF2B5EF4-FFF2-40B4-BE49-F238E27FC236}">
                <a16:creationId xmlns:a16="http://schemas.microsoft.com/office/drawing/2014/main" id="{E935CC18-520B-9FF2-A06D-621D6B2830EE}"/>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63DEB39F-3207-2702-4DFA-6713AF12E688}"/>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1029284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A527B98-505C-24C8-62B1-5CD372FA17B2}"/>
              </a:ext>
            </a:extLst>
          </p:cNvPr>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s-CR"/>
          </a:p>
        </p:txBody>
      </p:sp>
      <p:sp>
        <p:nvSpPr>
          <p:cNvPr id="3" name="Marcador de texto vertical 2">
            <a:extLst>
              <a:ext uri="{FF2B5EF4-FFF2-40B4-BE49-F238E27FC236}">
                <a16:creationId xmlns:a16="http://schemas.microsoft.com/office/drawing/2014/main" id="{DE46769E-AAE6-F9A1-B44F-125241DF3FDA}"/>
              </a:ext>
            </a:extLst>
          </p:cNvPr>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A0882C26-C6D8-042F-408A-385240A0CCE1}"/>
              </a:ext>
            </a:extLst>
          </p:cNvPr>
          <p:cNvSpPr>
            <a:spLocks noGrp="1"/>
          </p:cNvSpPr>
          <p:nvPr>
            <p:ph type="dt" sz="half" idx="10"/>
          </p:nvPr>
        </p:nvSpPr>
        <p:spPr/>
        <p:txBody>
          <a:bodyPr/>
          <a:lstStyle/>
          <a:p>
            <a:fld id="{7A847CFC-816F-41D0-AAC0-9BF4FEBC753E}" type="datetimeFigureOut">
              <a:rPr lang="es-ES" smtClean="0"/>
              <a:t>24/06/2024</a:t>
            </a:fld>
            <a:endParaRPr lang="es-ES"/>
          </a:p>
        </p:txBody>
      </p:sp>
      <p:sp>
        <p:nvSpPr>
          <p:cNvPr id="5" name="Marcador de pie de página 4">
            <a:extLst>
              <a:ext uri="{FF2B5EF4-FFF2-40B4-BE49-F238E27FC236}">
                <a16:creationId xmlns:a16="http://schemas.microsoft.com/office/drawing/2014/main" id="{EDA7EF9D-1071-1929-E5B0-36BF3FDE4AB4}"/>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7F1CD2D6-4B42-F36B-9CED-67D42AA8A82E}"/>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2371654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E7212B-EAFB-8E01-24DC-133D379CE0AD}"/>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D6F28C88-A624-A87A-D4FD-092026104EC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2CF26E66-5D16-097C-0C77-B63587F965AD}"/>
              </a:ext>
            </a:extLst>
          </p:cNvPr>
          <p:cNvSpPr>
            <a:spLocks noGrp="1"/>
          </p:cNvSpPr>
          <p:nvPr>
            <p:ph type="dt" sz="half" idx="10"/>
          </p:nvPr>
        </p:nvSpPr>
        <p:spPr/>
        <p:txBody>
          <a:bodyPr/>
          <a:lstStyle/>
          <a:p>
            <a:fld id="{7A847CFC-816F-41D0-AAC0-9BF4FEBC753E}" type="datetimeFigureOut">
              <a:rPr lang="es-ES" smtClean="0"/>
              <a:t>24/06/2024</a:t>
            </a:fld>
            <a:endParaRPr lang="es-ES"/>
          </a:p>
        </p:txBody>
      </p:sp>
      <p:sp>
        <p:nvSpPr>
          <p:cNvPr id="5" name="Marcador de pie de página 4">
            <a:extLst>
              <a:ext uri="{FF2B5EF4-FFF2-40B4-BE49-F238E27FC236}">
                <a16:creationId xmlns:a16="http://schemas.microsoft.com/office/drawing/2014/main" id="{4354D0FD-0C6A-359A-41F1-5DDFF9EF5E1D}"/>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B00425EB-7E3B-52D8-A54F-C8D63E8C9D0C}"/>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875837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F3EC8D-2749-4FEA-0315-CA4A16739F60}"/>
              </a:ext>
            </a:extLst>
          </p:cNvPr>
          <p:cNvSpPr>
            <a:spLocks noGrp="1"/>
          </p:cNvSpPr>
          <p:nvPr>
            <p:ph type="title"/>
          </p:nvPr>
        </p:nvSpPr>
        <p:spPr>
          <a:xfrm>
            <a:off x="623888" y="1709739"/>
            <a:ext cx="7886700" cy="2852737"/>
          </a:xfrm>
        </p:spPr>
        <p:txBody>
          <a:bodyPr anchor="b"/>
          <a:lstStyle>
            <a:lvl1pPr>
              <a:defRPr sz="4500"/>
            </a:lvl1p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1FFC62BF-AE4E-580E-A703-181D1600F6D2}"/>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7EA59F62-2616-6AA0-F9E2-086F19A03772}"/>
              </a:ext>
            </a:extLst>
          </p:cNvPr>
          <p:cNvSpPr>
            <a:spLocks noGrp="1"/>
          </p:cNvSpPr>
          <p:nvPr>
            <p:ph type="dt" sz="half" idx="10"/>
          </p:nvPr>
        </p:nvSpPr>
        <p:spPr/>
        <p:txBody>
          <a:bodyPr/>
          <a:lstStyle/>
          <a:p>
            <a:fld id="{7A847CFC-816F-41D0-AAC0-9BF4FEBC753E}" type="datetimeFigureOut">
              <a:rPr lang="es-ES" smtClean="0"/>
              <a:t>24/06/2024</a:t>
            </a:fld>
            <a:endParaRPr lang="es-ES"/>
          </a:p>
        </p:txBody>
      </p:sp>
      <p:sp>
        <p:nvSpPr>
          <p:cNvPr id="5" name="Marcador de pie de página 4">
            <a:extLst>
              <a:ext uri="{FF2B5EF4-FFF2-40B4-BE49-F238E27FC236}">
                <a16:creationId xmlns:a16="http://schemas.microsoft.com/office/drawing/2014/main" id="{D91816AF-7836-A3F1-AC35-2B8C2E2749D0}"/>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8154EB34-5FB3-5445-265D-363485CBADCD}"/>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2534243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8C2EEE-6925-AB8C-E5D3-1A0BDB6CB93A}"/>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F2208544-13E9-BB93-2223-E6B8F05AAE80}"/>
              </a:ext>
            </a:extLst>
          </p:cNvPr>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contenido 3">
            <a:extLst>
              <a:ext uri="{FF2B5EF4-FFF2-40B4-BE49-F238E27FC236}">
                <a16:creationId xmlns:a16="http://schemas.microsoft.com/office/drawing/2014/main" id="{773C1D0C-9B40-D7B4-A05A-DC70CD3F12EE}"/>
              </a:ext>
            </a:extLst>
          </p:cNvPr>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5" name="Marcador de fecha 4">
            <a:extLst>
              <a:ext uri="{FF2B5EF4-FFF2-40B4-BE49-F238E27FC236}">
                <a16:creationId xmlns:a16="http://schemas.microsoft.com/office/drawing/2014/main" id="{11B2C6B2-707D-A1C6-60FE-78AD74B98EAE}"/>
              </a:ext>
            </a:extLst>
          </p:cNvPr>
          <p:cNvSpPr>
            <a:spLocks noGrp="1"/>
          </p:cNvSpPr>
          <p:nvPr>
            <p:ph type="dt" sz="half" idx="10"/>
          </p:nvPr>
        </p:nvSpPr>
        <p:spPr/>
        <p:txBody>
          <a:bodyPr/>
          <a:lstStyle/>
          <a:p>
            <a:fld id="{7A847CFC-816F-41D0-AAC0-9BF4FEBC753E}" type="datetimeFigureOut">
              <a:rPr lang="es-ES" smtClean="0"/>
              <a:t>24/06/2024</a:t>
            </a:fld>
            <a:endParaRPr lang="es-ES"/>
          </a:p>
        </p:txBody>
      </p:sp>
      <p:sp>
        <p:nvSpPr>
          <p:cNvPr id="6" name="Marcador de pie de página 5">
            <a:extLst>
              <a:ext uri="{FF2B5EF4-FFF2-40B4-BE49-F238E27FC236}">
                <a16:creationId xmlns:a16="http://schemas.microsoft.com/office/drawing/2014/main" id="{CDED23F3-7106-0158-2B6C-8392DE8F9A20}"/>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07FF418C-14A7-032F-13A9-2AFE6EA83F88}"/>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587915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166807-8515-011F-2D5C-B02959D37C2F}"/>
              </a:ext>
            </a:extLst>
          </p:cNvPr>
          <p:cNvSpPr>
            <a:spLocks noGrp="1"/>
          </p:cNvSpPr>
          <p:nvPr>
            <p:ph type="title"/>
          </p:nvPr>
        </p:nvSpPr>
        <p:spPr>
          <a:xfrm>
            <a:off x="629841" y="365126"/>
            <a:ext cx="7886700" cy="1325563"/>
          </a:xfrm>
        </p:spPr>
        <p:txBody>
          <a:body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F513CD2D-A815-8320-11E9-55017AF73C87}"/>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E4FC5271-D734-5BE9-F583-FB0EEB79CE7C}"/>
              </a:ext>
            </a:extLst>
          </p:cNvPr>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5" name="Marcador de texto 4">
            <a:extLst>
              <a:ext uri="{FF2B5EF4-FFF2-40B4-BE49-F238E27FC236}">
                <a16:creationId xmlns:a16="http://schemas.microsoft.com/office/drawing/2014/main" id="{8CA52883-FAD1-3BCB-ADF4-0BF6DB549992}"/>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0C9485C-0FC2-4A78-5962-251382FE0F94}"/>
              </a:ext>
            </a:extLst>
          </p:cNvPr>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7" name="Marcador de fecha 6">
            <a:extLst>
              <a:ext uri="{FF2B5EF4-FFF2-40B4-BE49-F238E27FC236}">
                <a16:creationId xmlns:a16="http://schemas.microsoft.com/office/drawing/2014/main" id="{9F5BDB74-9975-F709-9C63-9FAC554D71C5}"/>
              </a:ext>
            </a:extLst>
          </p:cNvPr>
          <p:cNvSpPr>
            <a:spLocks noGrp="1"/>
          </p:cNvSpPr>
          <p:nvPr>
            <p:ph type="dt" sz="half" idx="10"/>
          </p:nvPr>
        </p:nvSpPr>
        <p:spPr/>
        <p:txBody>
          <a:bodyPr/>
          <a:lstStyle/>
          <a:p>
            <a:fld id="{7A847CFC-816F-41D0-AAC0-9BF4FEBC753E}" type="datetimeFigureOut">
              <a:rPr lang="es-ES" smtClean="0"/>
              <a:t>24/06/2024</a:t>
            </a:fld>
            <a:endParaRPr lang="es-ES"/>
          </a:p>
        </p:txBody>
      </p:sp>
      <p:sp>
        <p:nvSpPr>
          <p:cNvPr id="8" name="Marcador de pie de página 7">
            <a:extLst>
              <a:ext uri="{FF2B5EF4-FFF2-40B4-BE49-F238E27FC236}">
                <a16:creationId xmlns:a16="http://schemas.microsoft.com/office/drawing/2014/main" id="{63EA827A-BB57-B9C3-7ABC-434069F72937}"/>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2A2CD8AA-AB42-92A8-3121-44AD74AA0807}"/>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2342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6A44D8-D9DD-F089-CAA8-EB75C3EC78FD}"/>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fecha 2">
            <a:extLst>
              <a:ext uri="{FF2B5EF4-FFF2-40B4-BE49-F238E27FC236}">
                <a16:creationId xmlns:a16="http://schemas.microsoft.com/office/drawing/2014/main" id="{D0698046-203C-E28A-174D-78101329A8EA}"/>
              </a:ext>
            </a:extLst>
          </p:cNvPr>
          <p:cNvSpPr>
            <a:spLocks noGrp="1"/>
          </p:cNvSpPr>
          <p:nvPr>
            <p:ph type="dt" sz="half" idx="10"/>
          </p:nvPr>
        </p:nvSpPr>
        <p:spPr/>
        <p:txBody>
          <a:bodyPr/>
          <a:lstStyle/>
          <a:p>
            <a:fld id="{7A847CFC-816F-41D0-AAC0-9BF4FEBC753E}" type="datetimeFigureOut">
              <a:rPr lang="es-ES" smtClean="0"/>
              <a:t>24/06/2024</a:t>
            </a:fld>
            <a:endParaRPr lang="es-ES"/>
          </a:p>
        </p:txBody>
      </p:sp>
      <p:sp>
        <p:nvSpPr>
          <p:cNvPr id="4" name="Marcador de pie de página 3">
            <a:extLst>
              <a:ext uri="{FF2B5EF4-FFF2-40B4-BE49-F238E27FC236}">
                <a16:creationId xmlns:a16="http://schemas.microsoft.com/office/drawing/2014/main" id="{68D292A0-8CAD-EE88-0AB7-090359F86D32}"/>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5BE38397-307D-A39F-D909-1FB890AF2C30}"/>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652533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61101D9-D2BB-E133-2ADF-4CB759E3C491}"/>
              </a:ext>
            </a:extLst>
          </p:cNvPr>
          <p:cNvSpPr>
            <a:spLocks noGrp="1"/>
          </p:cNvSpPr>
          <p:nvPr>
            <p:ph type="dt" sz="half" idx="10"/>
          </p:nvPr>
        </p:nvSpPr>
        <p:spPr/>
        <p:txBody>
          <a:bodyPr/>
          <a:lstStyle/>
          <a:p>
            <a:fld id="{7A847CFC-816F-41D0-AAC0-9BF4FEBC753E}" type="datetimeFigureOut">
              <a:rPr lang="es-ES" smtClean="0"/>
              <a:t>24/06/2024</a:t>
            </a:fld>
            <a:endParaRPr lang="es-ES"/>
          </a:p>
        </p:txBody>
      </p:sp>
      <p:sp>
        <p:nvSpPr>
          <p:cNvPr id="3" name="Marcador de pie de página 2">
            <a:extLst>
              <a:ext uri="{FF2B5EF4-FFF2-40B4-BE49-F238E27FC236}">
                <a16:creationId xmlns:a16="http://schemas.microsoft.com/office/drawing/2014/main" id="{700104A6-8A0E-083E-62DA-DC82E55DC8B0}"/>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BED6D199-75FB-2BFA-0A89-F8B5F3D1449F}"/>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2674918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0E117B-8FE0-CCA9-F647-FD37E46BFAE1}"/>
              </a:ext>
            </a:extLst>
          </p:cNvPr>
          <p:cNvSpPr>
            <a:spLocks noGrp="1"/>
          </p:cNvSpPr>
          <p:nvPr>
            <p:ph type="title"/>
          </p:nvPr>
        </p:nvSpPr>
        <p:spPr>
          <a:xfrm>
            <a:off x="629841" y="457200"/>
            <a:ext cx="2949178" cy="1600200"/>
          </a:xfrm>
        </p:spPr>
        <p:txBody>
          <a:bodyPr anchor="b"/>
          <a:lstStyle>
            <a:lvl1pPr>
              <a:defRPr sz="2400"/>
            </a:lvl1p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2077BBE0-20B1-977D-A0F4-5617BB5E099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texto 3">
            <a:extLst>
              <a:ext uri="{FF2B5EF4-FFF2-40B4-BE49-F238E27FC236}">
                <a16:creationId xmlns:a16="http://schemas.microsoft.com/office/drawing/2014/main" id="{8B9B5240-AEAF-67DA-3182-87185B8F66C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5974DD3-24C3-0E1C-D5AF-6E17B8530BF9}"/>
              </a:ext>
            </a:extLst>
          </p:cNvPr>
          <p:cNvSpPr>
            <a:spLocks noGrp="1"/>
          </p:cNvSpPr>
          <p:nvPr>
            <p:ph type="dt" sz="half" idx="10"/>
          </p:nvPr>
        </p:nvSpPr>
        <p:spPr/>
        <p:txBody>
          <a:bodyPr/>
          <a:lstStyle/>
          <a:p>
            <a:fld id="{7A847CFC-816F-41D0-AAC0-9BF4FEBC753E}" type="datetimeFigureOut">
              <a:rPr lang="es-ES" smtClean="0"/>
              <a:t>24/06/2024</a:t>
            </a:fld>
            <a:endParaRPr lang="es-ES"/>
          </a:p>
        </p:txBody>
      </p:sp>
      <p:sp>
        <p:nvSpPr>
          <p:cNvPr id="6" name="Marcador de pie de página 5">
            <a:extLst>
              <a:ext uri="{FF2B5EF4-FFF2-40B4-BE49-F238E27FC236}">
                <a16:creationId xmlns:a16="http://schemas.microsoft.com/office/drawing/2014/main" id="{EF5F384E-6DA3-652B-7958-A257A70ED9AF}"/>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B3FA4EFA-8994-3FB8-D5BC-E0AC76B4209B}"/>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923261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CC379E-12F6-D9E1-32ED-58A59CCBF9E1}"/>
              </a:ext>
            </a:extLst>
          </p:cNvPr>
          <p:cNvSpPr>
            <a:spLocks noGrp="1"/>
          </p:cNvSpPr>
          <p:nvPr>
            <p:ph type="title"/>
          </p:nvPr>
        </p:nvSpPr>
        <p:spPr>
          <a:xfrm>
            <a:off x="629841" y="457200"/>
            <a:ext cx="2949178" cy="1600200"/>
          </a:xfrm>
        </p:spPr>
        <p:txBody>
          <a:bodyPr anchor="b"/>
          <a:lstStyle>
            <a:lvl1pPr>
              <a:defRPr sz="2400"/>
            </a:lvl1pPr>
          </a:lstStyle>
          <a:p>
            <a:r>
              <a:rPr lang="es-ES"/>
              <a:t>Haga clic para modificar el estilo de título del patrón</a:t>
            </a:r>
            <a:endParaRPr lang="es-CR"/>
          </a:p>
        </p:txBody>
      </p:sp>
      <p:sp>
        <p:nvSpPr>
          <p:cNvPr id="3" name="Marcador de posición de imagen 2">
            <a:extLst>
              <a:ext uri="{FF2B5EF4-FFF2-40B4-BE49-F238E27FC236}">
                <a16:creationId xmlns:a16="http://schemas.microsoft.com/office/drawing/2014/main" id="{FB15F234-1EED-010F-1893-D988AAAB5399}"/>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s-CR"/>
          </a:p>
        </p:txBody>
      </p:sp>
      <p:sp>
        <p:nvSpPr>
          <p:cNvPr id="4" name="Marcador de texto 3">
            <a:extLst>
              <a:ext uri="{FF2B5EF4-FFF2-40B4-BE49-F238E27FC236}">
                <a16:creationId xmlns:a16="http://schemas.microsoft.com/office/drawing/2014/main" id="{1EA2929B-8686-79F0-6598-E5A4762AB07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C59A9DE-20F7-9ACB-E4B0-3A4AB20F146F}"/>
              </a:ext>
            </a:extLst>
          </p:cNvPr>
          <p:cNvSpPr>
            <a:spLocks noGrp="1"/>
          </p:cNvSpPr>
          <p:nvPr>
            <p:ph type="dt" sz="half" idx="10"/>
          </p:nvPr>
        </p:nvSpPr>
        <p:spPr/>
        <p:txBody>
          <a:bodyPr/>
          <a:lstStyle/>
          <a:p>
            <a:fld id="{7A847CFC-816F-41D0-AAC0-9BF4FEBC753E}" type="datetimeFigureOut">
              <a:rPr lang="es-ES" smtClean="0"/>
              <a:t>24/06/2024</a:t>
            </a:fld>
            <a:endParaRPr lang="es-ES"/>
          </a:p>
        </p:txBody>
      </p:sp>
      <p:sp>
        <p:nvSpPr>
          <p:cNvPr id="6" name="Marcador de pie de página 5">
            <a:extLst>
              <a:ext uri="{FF2B5EF4-FFF2-40B4-BE49-F238E27FC236}">
                <a16:creationId xmlns:a16="http://schemas.microsoft.com/office/drawing/2014/main" id="{608E3344-F2CA-0EF6-9243-B959E96D071F}"/>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151E5748-AF7A-9B50-54CC-C5D7A7C99540}"/>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495250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6863A46-F65B-823E-0040-C04A16477BE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7A164FA1-1501-B66D-5270-0A02018A1FE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E09D158F-FAF7-12BF-59ED-10D968F84A6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7A847CFC-816F-41D0-AAC0-9BF4FEBC753E}" type="datetimeFigureOut">
              <a:rPr lang="es-ES" smtClean="0"/>
              <a:t>24/06/2024</a:t>
            </a:fld>
            <a:endParaRPr lang="es-ES"/>
          </a:p>
        </p:txBody>
      </p:sp>
      <p:sp>
        <p:nvSpPr>
          <p:cNvPr id="5" name="Marcador de pie de página 4">
            <a:extLst>
              <a:ext uri="{FF2B5EF4-FFF2-40B4-BE49-F238E27FC236}">
                <a16:creationId xmlns:a16="http://schemas.microsoft.com/office/drawing/2014/main" id="{71CB81D1-85CB-B6F2-B3BD-B7F30E301CE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s-ES"/>
          </a:p>
        </p:txBody>
      </p:sp>
      <p:sp>
        <p:nvSpPr>
          <p:cNvPr id="6" name="Marcador de número de diapositiva 5">
            <a:extLst>
              <a:ext uri="{FF2B5EF4-FFF2-40B4-BE49-F238E27FC236}">
                <a16:creationId xmlns:a16="http://schemas.microsoft.com/office/drawing/2014/main" id="{91B997DA-E830-A269-BEDE-978EC6FFB5FE}"/>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132FADFE-3B8F-471C-ABF0-DBC7717ECBBC}" type="slidenum">
              <a:rPr lang="es-ES" smtClean="0"/>
              <a:t>‹Nº›</a:t>
            </a:fld>
            <a:endParaRPr lang="es-ES"/>
          </a:p>
        </p:txBody>
      </p:sp>
    </p:spTree>
    <p:extLst>
      <p:ext uri="{BB962C8B-B14F-4D97-AF65-F5344CB8AC3E}">
        <p14:creationId xmlns:p14="http://schemas.microsoft.com/office/powerpoint/2010/main" val="346428260"/>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s-C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65692" y="2274811"/>
            <a:ext cx="7772400" cy="346205"/>
          </a:xfrm>
        </p:spPr>
        <p:txBody>
          <a:bodyPr>
            <a:normAutofit fontScale="90000"/>
          </a:bodyPr>
          <a:lstStyle/>
          <a:p>
            <a:r>
              <a:rPr lang="es-CR" sz="3000" b="1" dirty="0" smtClean="0">
                <a:latin typeface="Arial" panose="020B0604020202020204" pitchFamily="34" charset="0"/>
                <a:cs typeface="Arial" panose="020B0604020202020204" pitchFamily="34" charset="0"/>
              </a:rPr>
              <a:t>Natural </a:t>
            </a:r>
            <a:r>
              <a:rPr lang="es-CR" sz="3000" b="1" dirty="0" err="1" smtClean="0">
                <a:latin typeface="Arial" panose="020B0604020202020204" pitchFamily="34" charset="0"/>
                <a:cs typeface="Arial" panose="020B0604020202020204" pitchFamily="34" charset="0"/>
              </a:rPr>
              <a:t>Lip</a:t>
            </a:r>
            <a:r>
              <a:rPr lang="es-CR" sz="3000" b="1" dirty="0" smtClean="0">
                <a:latin typeface="Arial" panose="020B0604020202020204" pitchFamily="34" charset="0"/>
                <a:cs typeface="Arial" panose="020B0604020202020204" pitchFamily="34" charset="0"/>
              </a:rPr>
              <a:t> Pop</a:t>
            </a:r>
            <a:endParaRPr lang="es-CR" sz="3000" b="1" dirty="0"/>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7" name="Subtítulo 6"/>
          <p:cNvSpPr>
            <a:spLocks noGrp="1"/>
          </p:cNvSpPr>
          <p:nvPr>
            <p:ph type="subTitle" idx="1"/>
          </p:nvPr>
        </p:nvSpPr>
        <p:spPr>
          <a:xfrm>
            <a:off x="733570" y="2933430"/>
            <a:ext cx="6858000" cy="1655762"/>
          </a:xfrm>
        </p:spPr>
        <p:txBody>
          <a:bodyPr/>
          <a:lstStyle/>
          <a:p>
            <a:r>
              <a:rPr lang="es-CR" dirty="0" smtClean="0"/>
              <a:t>Bálsamo para labios</a:t>
            </a:r>
            <a:endParaRPr lang="es-CR" dirty="0"/>
          </a:p>
        </p:txBody>
      </p:sp>
      <p:pic>
        <p:nvPicPr>
          <p:cNvPr id="10" name="Imagen 9"/>
          <p:cNvPicPr>
            <a:picLocks noChangeAspect="1"/>
          </p:cNvPicPr>
          <p:nvPr/>
        </p:nvPicPr>
        <p:blipFill>
          <a:blip r:embed="rId6"/>
          <a:stretch>
            <a:fillRect/>
          </a:stretch>
        </p:blipFill>
        <p:spPr>
          <a:xfrm>
            <a:off x="2815209" y="3573016"/>
            <a:ext cx="2886075" cy="2834538"/>
          </a:xfrm>
          <a:prstGeom prst="rect">
            <a:avLst/>
          </a:prstGeom>
        </p:spPr>
      </p:pic>
    </p:spTree>
    <p:extLst>
      <p:ext uri="{BB962C8B-B14F-4D97-AF65-F5344CB8AC3E}">
        <p14:creationId xmlns:p14="http://schemas.microsoft.com/office/powerpoint/2010/main" val="3365309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96329" y="1962322"/>
            <a:ext cx="8751339" cy="346205"/>
          </a:xfrm>
        </p:spPr>
        <p:txBody>
          <a:bodyPr>
            <a:normAutofit fontScale="90000"/>
          </a:bodyPr>
          <a:lstStyle/>
          <a:p>
            <a:r>
              <a:rPr lang="es-CR" sz="3000" b="1" dirty="0" smtClean="0">
                <a:latin typeface="Arial" panose="020B0604020202020204" pitchFamily="34" charset="0"/>
                <a:cs typeface="Arial" panose="020B0604020202020204" pitchFamily="34" charset="0"/>
              </a:rPr>
              <a:t>Mezcla de Marketing</a:t>
            </a:r>
            <a:endParaRPr lang="es-CR" sz="3000" b="1" dirty="0"/>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2" name="Subtítulo 6"/>
          <p:cNvSpPr txBox="1">
            <a:spLocks/>
          </p:cNvSpPr>
          <p:nvPr/>
        </p:nvSpPr>
        <p:spPr>
          <a:xfrm>
            <a:off x="733570" y="3068960"/>
            <a:ext cx="7267429" cy="2603681"/>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2" algn="l"/>
            <a:r>
              <a:rPr lang="es-ES" sz="1400" u="sng" dirty="0" smtClean="0"/>
              <a:t>Descripción</a:t>
            </a:r>
            <a:r>
              <a:rPr lang="es-ES" sz="1400" u="sng" dirty="0"/>
              <a:t>:</a:t>
            </a:r>
            <a:r>
              <a:rPr lang="es-ES" sz="1400" dirty="0"/>
              <a:t> bálsamo con ingredientes 100% naturales que aporta volumen, hidratación, color y protección solar a los labios, empaque amigable con el ambiente y reutilizable.</a:t>
            </a:r>
            <a:endParaRPr lang="es-CR" sz="1400" dirty="0"/>
          </a:p>
          <a:p>
            <a:pPr lvl="2" algn="l"/>
            <a:endParaRPr lang="es-ES" sz="1400" dirty="0" smtClean="0"/>
          </a:p>
          <a:p>
            <a:pPr lvl="2" algn="l"/>
            <a:r>
              <a:rPr lang="es-ES" sz="1400" u="sng" dirty="0" smtClean="0"/>
              <a:t>Atributos</a:t>
            </a:r>
            <a:r>
              <a:rPr lang="es-ES" sz="1400" u="sng" dirty="0"/>
              <a:t>:</a:t>
            </a:r>
            <a:r>
              <a:rPr lang="es-ES" sz="1400" dirty="0"/>
              <a:t> Producto 100% natural, amigable con el ambiente y reutilizable. </a:t>
            </a:r>
            <a:endParaRPr lang="es-CR" sz="1400" dirty="0"/>
          </a:p>
          <a:p>
            <a:pPr lvl="2" algn="l"/>
            <a:endParaRPr lang="es-ES" sz="1400" dirty="0" smtClean="0"/>
          </a:p>
          <a:p>
            <a:pPr lvl="2" algn="l"/>
            <a:r>
              <a:rPr lang="es-ES" sz="1400" u="sng" dirty="0" smtClean="0"/>
              <a:t>Empaque</a:t>
            </a:r>
            <a:r>
              <a:rPr lang="es-ES" sz="1400" u="sng" dirty="0"/>
              <a:t>:</a:t>
            </a:r>
            <a:r>
              <a:rPr lang="es-ES" sz="1400" dirty="0"/>
              <a:t> El bálsamo se coloca en un envase reciclable y bolsita para empaque y traslado. </a:t>
            </a:r>
            <a:endParaRPr lang="es-CR" sz="1400" dirty="0"/>
          </a:p>
          <a:p>
            <a:pPr lvl="2" algn="l"/>
            <a:r>
              <a:rPr lang="es-ES" sz="1400" dirty="0"/>
              <a:t>Presentaciones a la venta: Se venderá en presentación de 10g </a:t>
            </a:r>
            <a:endParaRPr lang="es-CR" sz="1400" dirty="0"/>
          </a:p>
        </p:txBody>
      </p:sp>
      <p:sp>
        <p:nvSpPr>
          <p:cNvPr id="8" name="1 Título"/>
          <p:cNvSpPr txBox="1">
            <a:spLocks/>
          </p:cNvSpPr>
          <p:nvPr/>
        </p:nvSpPr>
        <p:spPr>
          <a:xfrm>
            <a:off x="88624" y="2549780"/>
            <a:ext cx="4051328" cy="346205"/>
          </a:xfrm>
          <a:prstGeom prst="rect">
            <a:avLst/>
          </a:prstGeom>
        </p:spPr>
        <p:txBody>
          <a:bodyPr vert="horz" lIns="91440" tIns="45720" rIns="91440" bIns="45720" rtlCol="0" anchor="b">
            <a:normAutofit fontScale="75000" lnSpcReduction="200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s-CR" sz="3000" b="1" dirty="0" smtClean="0">
                <a:latin typeface="Arial" panose="020B0604020202020204" pitchFamily="34" charset="0"/>
                <a:cs typeface="Arial" panose="020B0604020202020204" pitchFamily="34" charset="0"/>
              </a:rPr>
              <a:t>Producto:</a:t>
            </a:r>
            <a:endParaRPr lang="es-CR" sz="3000" b="1" dirty="0"/>
          </a:p>
        </p:txBody>
      </p:sp>
    </p:spTree>
    <p:extLst>
      <p:ext uri="{BB962C8B-B14F-4D97-AF65-F5344CB8AC3E}">
        <p14:creationId xmlns:p14="http://schemas.microsoft.com/office/powerpoint/2010/main" val="66920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96329" y="1962322"/>
            <a:ext cx="8751339" cy="346205"/>
          </a:xfrm>
        </p:spPr>
        <p:txBody>
          <a:bodyPr>
            <a:normAutofit fontScale="90000"/>
          </a:bodyPr>
          <a:lstStyle/>
          <a:p>
            <a:r>
              <a:rPr lang="es-CR" sz="3000" b="1" dirty="0" smtClean="0">
                <a:latin typeface="Arial" panose="020B0604020202020204" pitchFamily="34" charset="0"/>
                <a:cs typeface="Arial" panose="020B0604020202020204" pitchFamily="34" charset="0"/>
              </a:rPr>
              <a:t>Mezcla de Marketing</a:t>
            </a:r>
            <a:endParaRPr lang="es-CR" sz="3000" b="1" dirty="0"/>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2" name="Subtítulo 6"/>
          <p:cNvSpPr txBox="1">
            <a:spLocks/>
          </p:cNvSpPr>
          <p:nvPr/>
        </p:nvSpPr>
        <p:spPr>
          <a:xfrm>
            <a:off x="733570" y="3068960"/>
            <a:ext cx="7726862" cy="3052771"/>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2" algn="l"/>
            <a:r>
              <a:rPr lang="es-ES" u="sng" dirty="0"/>
              <a:t>Análisis del precio de competidores del mercado: </a:t>
            </a:r>
            <a:r>
              <a:rPr lang="es-ES" dirty="0"/>
              <a:t>El precio de mercado esta menor que el de la competencia, precio establecido ₡3,000.</a:t>
            </a:r>
            <a:endParaRPr lang="es-CR" dirty="0"/>
          </a:p>
          <a:p>
            <a:pPr lvl="2" algn="l"/>
            <a:endParaRPr lang="es-ES" dirty="0" smtClean="0"/>
          </a:p>
          <a:p>
            <a:pPr lvl="2" algn="l"/>
            <a:r>
              <a:rPr lang="es-ES" u="sng" dirty="0" smtClean="0"/>
              <a:t>Estrategia </a:t>
            </a:r>
            <a:r>
              <a:rPr lang="es-ES" u="sng" dirty="0"/>
              <a:t>de precio: </a:t>
            </a:r>
            <a:r>
              <a:rPr lang="es-ES" dirty="0"/>
              <a:t>Se analizan los costos fijos y variables para la elaboración del producto y se establecen un margen de ganancia.</a:t>
            </a:r>
            <a:endParaRPr lang="es-CR" dirty="0"/>
          </a:p>
          <a:p>
            <a:pPr lvl="2" algn="l"/>
            <a:endParaRPr lang="es-ES" u="sng" dirty="0" smtClean="0"/>
          </a:p>
          <a:p>
            <a:pPr lvl="2" algn="l"/>
            <a:r>
              <a:rPr lang="es-ES" u="sng" dirty="0" smtClean="0"/>
              <a:t>A </a:t>
            </a:r>
            <a:r>
              <a:rPr lang="es-ES" u="sng" dirty="0"/>
              <a:t>quienes va dirigido:</a:t>
            </a:r>
            <a:r>
              <a:rPr lang="es-ES" dirty="0"/>
              <a:t> El mercado principal son las mujeres ya que aporta color a los labios, sin embargo, lo puede utilizar cualquier persona que desee hidratación, color, volumen y protección solar.</a:t>
            </a:r>
            <a:endParaRPr lang="es-CR" dirty="0"/>
          </a:p>
        </p:txBody>
      </p:sp>
      <p:sp>
        <p:nvSpPr>
          <p:cNvPr id="8" name="1 Título"/>
          <p:cNvSpPr txBox="1">
            <a:spLocks/>
          </p:cNvSpPr>
          <p:nvPr/>
        </p:nvSpPr>
        <p:spPr>
          <a:xfrm>
            <a:off x="611560" y="2549780"/>
            <a:ext cx="2736304" cy="346205"/>
          </a:xfrm>
          <a:prstGeom prst="rect">
            <a:avLst/>
          </a:prstGeom>
        </p:spPr>
        <p:txBody>
          <a:bodyPr vert="horz" lIns="91440" tIns="45720" rIns="91440" bIns="45720" rtlCol="0" anchor="b">
            <a:normAutofit fontScale="75000" lnSpcReduction="200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s-CR" sz="3000" b="1" dirty="0" smtClean="0">
                <a:latin typeface="Arial" panose="020B0604020202020204" pitchFamily="34" charset="0"/>
                <a:cs typeface="Arial" panose="020B0604020202020204" pitchFamily="34" charset="0"/>
              </a:rPr>
              <a:t>Precio:</a:t>
            </a:r>
            <a:endParaRPr lang="es-CR" sz="3000" b="1" dirty="0"/>
          </a:p>
        </p:txBody>
      </p:sp>
    </p:spTree>
    <p:extLst>
      <p:ext uri="{BB962C8B-B14F-4D97-AF65-F5344CB8AC3E}">
        <p14:creationId xmlns:p14="http://schemas.microsoft.com/office/powerpoint/2010/main" val="3416424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96329" y="1962322"/>
            <a:ext cx="8751339" cy="346205"/>
          </a:xfrm>
        </p:spPr>
        <p:txBody>
          <a:bodyPr>
            <a:normAutofit fontScale="90000"/>
          </a:bodyPr>
          <a:lstStyle/>
          <a:p>
            <a:r>
              <a:rPr lang="es-CR" sz="3000" b="1" dirty="0" smtClean="0">
                <a:latin typeface="Arial" panose="020B0604020202020204" pitchFamily="34" charset="0"/>
                <a:cs typeface="Arial" panose="020B0604020202020204" pitchFamily="34" charset="0"/>
              </a:rPr>
              <a:t>Mezcla de Marketing</a:t>
            </a:r>
            <a:endParaRPr lang="es-CR" sz="3000" b="1" dirty="0"/>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2" name="Subtítulo 6"/>
          <p:cNvSpPr txBox="1">
            <a:spLocks/>
          </p:cNvSpPr>
          <p:nvPr/>
        </p:nvSpPr>
        <p:spPr>
          <a:xfrm>
            <a:off x="733570" y="3068961"/>
            <a:ext cx="7726862" cy="1008112"/>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2" algn="l"/>
            <a:r>
              <a:rPr lang="es-ES" u="sng" dirty="0"/>
              <a:t>Puntos de venta:</a:t>
            </a:r>
            <a:r>
              <a:rPr lang="es-ES" dirty="0"/>
              <a:t> Los principales centros de distribución son las macrobióticas y farmacias.</a:t>
            </a:r>
            <a:endParaRPr lang="es-CR" dirty="0"/>
          </a:p>
          <a:p>
            <a:pPr lvl="2" algn="l"/>
            <a:endParaRPr lang="es-ES" dirty="0" smtClean="0"/>
          </a:p>
          <a:p>
            <a:pPr lvl="2" algn="l"/>
            <a:r>
              <a:rPr lang="es-ES" u="sng" dirty="0" smtClean="0"/>
              <a:t>Logística</a:t>
            </a:r>
            <a:r>
              <a:rPr lang="es-ES" u="sng" dirty="0"/>
              <a:t>:</a:t>
            </a:r>
            <a:r>
              <a:rPr lang="es-ES" dirty="0"/>
              <a:t> Se trabaja contra pedido por venta directa</a:t>
            </a:r>
            <a:r>
              <a:rPr lang="es-ES" dirty="0" smtClean="0"/>
              <a:t>.</a:t>
            </a:r>
          </a:p>
        </p:txBody>
      </p:sp>
      <p:sp>
        <p:nvSpPr>
          <p:cNvPr id="8" name="1 Título"/>
          <p:cNvSpPr txBox="1">
            <a:spLocks/>
          </p:cNvSpPr>
          <p:nvPr/>
        </p:nvSpPr>
        <p:spPr>
          <a:xfrm>
            <a:off x="467544" y="2549780"/>
            <a:ext cx="2880320" cy="346205"/>
          </a:xfrm>
          <a:prstGeom prst="rect">
            <a:avLst/>
          </a:prstGeom>
        </p:spPr>
        <p:txBody>
          <a:bodyPr vert="horz" lIns="91440" tIns="45720" rIns="91440" bIns="45720" rtlCol="0" anchor="b">
            <a:normAutofit fontScale="75000" lnSpcReduction="200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s-CR" sz="3000" b="1" dirty="0" smtClean="0">
                <a:latin typeface="Arial" panose="020B0604020202020204" pitchFamily="34" charset="0"/>
                <a:cs typeface="Arial" panose="020B0604020202020204" pitchFamily="34" charset="0"/>
              </a:rPr>
              <a:t>Plaza:</a:t>
            </a:r>
            <a:endParaRPr lang="es-CR" sz="3000" b="1" dirty="0"/>
          </a:p>
        </p:txBody>
      </p:sp>
      <p:sp>
        <p:nvSpPr>
          <p:cNvPr id="10" name="Subtítulo 6"/>
          <p:cNvSpPr txBox="1">
            <a:spLocks/>
          </p:cNvSpPr>
          <p:nvPr/>
        </p:nvSpPr>
        <p:spPr>
          <a:xfrm>
            <a:off x="730575" y="4643828"/>
            <a:ext cx="7729857" cy="1768546"/>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2" algn="l"/>
            <a:r>
              <a:rPr lang="es-ES" u="sng" dirty="0"/>
              <a:t>Creación de páginas web o redes sociales:</a:t>
            </a:r>
            <a:r>
              <a:rPr lang="es-ES" dirty="0"/>
              <a:t> Se trabaja por medio de redes sociales, la empresa no cuenta con página web.</a:t>
            </a:r>
            <a:endParaRPr lang="es-CR" dirty="0"/>
          </a:p>
          <a:p>
            <a:pPr lvl="2" algn="l"/>
            <a:endParaRPr lang="es-ES" u="sng" dirty="0" smtClean="0"/>
          </a:p>
          <a:p>
            <a:pPr lvl="2" algn="l"/>
            <a:r>
              <a:rPr lang="es-ES" u="sng" dirty="0" smtClean="0"/>
              <a:t>Tipo </a:t>
            </a:r>
            <a:r>
              <a:rPr lang="es-ES" u="sng" dirty="0"/>
              <a:t>de promociones que van a dar con el </a:t>
            </a:r>
            <a:r>
              <a:rPr lang="es-ES" u="sng" dirty="0" smtClean="0"/>
              <a:t>producto:</a:t>
            </a:r>
            <a:r>
              <a:rPr lang="es-CR" dirty="0"/>
              <a:t> </a:t>
            </a:r>
            <a:r>
              <a:rPr lang="es-ES" dirty="0"/>
              <a:t>Las </a:t>
            </a:r>
            <a:r>
              <a:rPr lang="es-ES" dirty="0"/>
              <a:t>personas que depositen 2 envases en el buzón de reciclaje y suban 2 publicaciones en redes sociales reciben la regalía de un </a:t>
            </a:r>
            <a:r>
              <a:rPr lang="es-ES" dirty="0" smtClean="0"/>
              <a:t>bálsamo.</a:t>
            </a:r>
            <a:r>
              <a:rPr lang="es-CR" dirty="0"/>
              <a:t> </a:t>
            </a:r>
            <a:r>
              <a:rPr lang="es-ES" dirty="0" smtClean="0"/>
              <a:t>Descuentos </a:t>
            </a:r>
            <a:r>
              <a:rPr lang="es-ES" dirty="0"/>
              <a:t>en fechas festivas como el día San Valentín, día de las Madres, navidad, entre otros.</a:t>
            </a:r>
            <a:endParaRPr lang="es-CR" dirty="0"/>
          </a:p>
        </p:txBody>
      </p:sp>
      <p:sp>
        <p:nvSpPr>
          <p:cNvPr id="13" name="1 Título"/>
          <p:cNvSpPr txBox="1">
            <a:spLocks/>
          </p:cNvSpPr>
          <p:nvPr/>
        </p:nvSpPr>
        <p:spPr>
          <a:xfrm>
            <a:off x="899592" y="4268407"/>
            <a:ext cx="4680520" cy="346205"/>
          </a:xfrm>
          <a:prstGeom prst="rect">
            <a:avLst/>
          </a:prstGeom>
        </p:spPr>
        <p:txBody>
          <a:bodyPr vert="horz" lIns="91440" tIns="45720" rIns="91440" bIns="45720" rtlCol="0" anchor="b">
            <a:normAutofit fontScale="75000" lnSpcReduction="200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s-CR" sz="3000" b="1" dirty="0" smtClean="0">
                <a:latin typeface="Arial" panose="020B0604020202020204" pitchFamily="34" charset="0"/>
                <a:cs typeface="Arial" panose="020B0604020202020204" pitchFamily="34" charset="0"/>
              </a:rPr>
              <a:t>Publicidad y promoción:</a:t>
            </a:r>
            <a:endParaRPr lang="es-CR" sz="3000" b="1" dirty="0"/>
          </a:p>
        </p:txBody>
      </p:sp>
    </p:spTree>
    <p:extLst>
      <p:ext uri="{BB962C8B-B14F-4D97-AF65-F5344CB8AC3E}">
        <p14:creationId xmlns:p14="http://schemas.microsoft.com/office/powerpoint/2010/main" val="281789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799" y="1957529"/>
            <a:ext cx="7772400" cy="346205"/>
          </a:xfrm>
        </p:spPr>
        <p:txBody>
          <a:bodyPr>
            <a:normAutofit fontScale="90000"/>
          </a:bodyPr>
          <a:lstStyle/>
          <a:p>
            <a:r>
              <a:rPr lang="es-CR" sz="3000" b="1" dirty="0" smtClean="0">
                <a:latin typeface="Arial" panose="020B0604020202020204" pitchFamily="34" charset="0"/>
                <a:cs typeface="Arial" panose="020B0604020202020204" pitchFamily="34" charset="0"/>
              </a:rPr>
              <a:t>Misión</a:t>
            </a:r>
            <a:endParaRPr lang="es-CR" sz="3000" b="1" dirty="0"/>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7" name="Subtítulo 6"/>
          <p:cNvSpPr>
            <a:spLocks noGrp="1"/>
          </p:cNvSpPr>
          <p:nvPr>
            <p:ph type="subTitle" idx="1"/>
          </p:nvPr>
        </p:nvSpPr>
        <p:spPr>
          <a:xfrm>
            <a:off x="1259632" y="2368626"/>
            <a:ext cx="6858000" cy="988367"/>
          </a:xfrm>
        </p:spPr>
        <p:txBody>
          <a:bodyPr/>
          <a:lstStyle/>
          <a:p>
            <a:r>
              <a:rPr lang="es-CR" dirty="0"/>
              <a:t>Ser una empresa que brinda salud y belleza a las personas por medio del bálsamo para labios que aporta volumen, color e hidratación. </a:t>
            </a:r>
          </a:p>
        </p:txBody>
      </p:sp>
      <p:sp>
        <p:nvSpPr>
          <p:cNvPr id="11" name="1 Título"/>
          <p:cNvSpPr txBox="1">
            <a:spLocks/>
          </p:cNvSpPr>
          <p:nvPr/>
        </p:nvSpPr>
        <p:spPr>
          <a:xfrm>
            <a:off x="633565" y="3875614"/>
            <a:ext cx="7824634" cy="529980"/>
          </a:xfrm>
          <a:prstGeom prst="rect">
            <a:avLst/>
          </a:prstGeom>
        </p:spPr>
        <p:txBody>
          <a:bodyPr vert="horz" lIns="91440" tIns="45720" rIns="91440" bIns="45720" rtlCol="0" anchor="b">
            <a:normAutofit fontScale="975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s-CR" sz="2800" b="1" dirty="0" smtClean="0">
                <a:latin typeface="Arial" panose="020B0604020202020204" pitchFamily="34" charset="0"/>
                <a:cs typeface="Arial" panose="020B0604020202020204" pitchFamily="34" charset="0"/>
              </a:rPr>
              <a:t>Visión </a:t>
            </a:r>
            <a:endParaRPr lang="es-CR" sz="2800" b="1" dirty="0"/>
          </a:p>
        </p:txBody>
      </p:sp>
      <p:sp>
        <p:nvSpPr>
          <p:cNvPr id="12" name="Subtítulo 6"/>
          <p:cNvSpPr txBox="1">
            <a:spLocks/>
          </p:cNvSpPr>
          <p:nvPr/>
        </p:nvSpPr>
        <p:spPr>
          <a:xfrm>
            <a:off x="1331640" y="4481844"/>
            <a:ext cx="6858000" cy="988367"/>
          </a:xfrm>
          <a:prstGeom prst="rect">
            <a:avLst/>
          </a:prstGeom>
        </p:spPr>
        <p:txBody>
          <a:bodyPr vert="horz" lIns="91440" tIns="45720" rIns="91440" bIns="45720" rtlCol="0">
            <a:normAutofit lnSpcReduction="100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s-CR" dirty="0"/>
              <a:t>Ser una empresa líder en el ámbito de salud y belleza que ofrece varias líneas de productos para el cuidado de la piel, con expansión a nivel global. </a:t>
            </a:r>
          </a:p>
        </p:txBody>
      </p:sp>
    </p:spTree>
    <p:extLst>
      <p:ext uri="{BB962C8B-B14F-4D97-AF65-F5344CB8AC3E}">
        <p14:creationId xmlns:p14="http://schemas.microsoft.com/office/powerpoint/2010/main" val="198168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799" y="2132856"/>
            <a:ext cx="7772400" cy="346205"/>
          </a:xfrm>
        </p:spPr>
        <p:txBody>
          <a:bodyPr>
            <a:normAutofit fontScale="90000"/>
          </a:bodyPr>
          <a:lstStyle/>
          <a:p>
            <a:r>
              <a:rPr lang="es-CR" sz="3000" b="1" dirty="0" smtClean="0">
                <a:latin typeface="Arial" panose="020B0604020202020204" pitchFamily="34" charset="0"/>
                <a:cs typeface="Arial" panose="020B0604020202020204" pitchFamily="34" charset="0"/>
              </a:rPr>
              <a:t>Modelo de negocios</a:t>
            </a:r>
            <a:endParaRPr lang="es-CR" sz="3000" b="1" dirty="0"/>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pic>
        <p:nvPicPr>
          <p:cNvPr id="8" name="Imagen 7"/>
          <p:cNvPicPr>
            <a:picLocks noChangeAspect="1"/>
          </p:cNvPicPr>
          <p:nvPr/>
        </p:nvPicPr>
        <p:blipFill>
          <a:blip r:embed="rId6"/>
          <a:stretch>
            <a:fillRect/>
          </a:stretch>
        </p:blipFill>
        <p:spPr>
          <a:xfrm>
            <a:off x="378006" y="2564905"/>
            <a:ext cx="8444763" cy="3629898"/>
          </a:xfrm>
          <a:prstGeom prst="rect">
            <a:avLst/>
          </a:prstGeom>
        </p:spPr>
      </p:pic>
    </p:spTree>
    <p:extLst>
      <p:ext uri="{BB962C8B-B14F-4D97-AF65-F5344CB8AC3E}">
        <p14:creationId xmlns:p14="http://schemas.microsoft.com/office/powerpoint/2010/main" val="22293055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3149" y="2419589"/>
            <a:ext cx="3229566" cy="346205"/>
          </a:xfrm>
        </p:spPr>
        <p:txBody>
          <a:bodyPr>
            <a:normAutofit fontScale="90000"/>
          </a:bodyPr>
          <a:lstStyle/>
          <a:p>
            <a:r>
              <a:rPr lang="es-CR" sz="3000" b="1" dirty="0" smtClean="0">
                <a:latin typeface="Arial" panose="020B0604020202020204" pitchFamily="34" charset="0"/>
                <a:cs typeface="Arial" panose="020B0604020202020204" pitchFamily="34" charset="0"/>
              </a:rPr>
              <a:t>Logo</a:t>
            </a:r>
            <a:endParaRPr lang="es-CR" sz="3000" b="1" dirty="0"/>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1" name="1 Título"/>
          <p:cNvSpPr txBox="1">
            <a:spLocks/>
          </p:cNvSpPr>
          <p:nvPr/>
        </p:nvSpPr>
        <p:spPr>
          <a:xfrm>
            <a:off x="-116648" y="4609410"/>
            <a:ext cx="4296242" cy="529980"/>
          </a:xfrm>
          <a:prstGeom prst="rect">
            <a:avLst/>
          </a:prstGeom>
        </p:spPr>
        <p:txBody>
          <a:bodyPr vert="horz" lIns="91440" tIns="45720" rIns="91440" bIns="45720" rtlCol="0" anchor="b">
            <a:normAutofit fontScale="975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s-CR" sz="2800" b="1" dirty="0" smtClean="0">
                <a:latin typeface="Arial" panose="020B0604020202020204" pitchFamily="34" charset="0"/>
                <a:cs typeface="Arial" panose="020B0604020202020204" pitchFamily="34" charset="0"/>
              </a:rPr>
              <a:t>Producto</a:t>
            </a:r>
            <a:endParaRPr lang="es-CR" sz="2800" b="1" dirty="0"/>
          </a:p>
        </p:txBody>
      </p:sp>
      <p:sp>
        <p:nvSpPr>
          <p:cNvPr id="12" name="Subtítulo 6"/>
          <p:cNvSpPr txBox="1">
            <a:spLocks/>
          </p:cNvSpPr>
          <p:nvPr/>
        </p:nvSpPr>
        <p:spPr>
          <a:xfrm>
            <a:off x="1142999" y="5293535"/>
            <a:ext cx="6858000" cy="988367"/>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s-ES" dirty="0"/>
              <a:t>La idea de negocio es elaborar un </a:t>
            </a:r>
            <a:r>
              <a:rPr lang="es-ES" dirty="0" smtClean="0"/>
              <a:t>bálsamo para labios que aporte volumen, hidratación, color y protección solar, con ingredientes 100%. </a:t>
            </a:r>
            <a:endParaRPr lang="es-CR" dirty="0"/>
          </a:p>
        </p:txBody>
      </p:sp>
      <p:pic>
        <p:nvPicPr>
          <p:cNvPr id="13" name="Imagen 12"/>
          <p:cNvPicPr>
            <a:picLocks noChangeAspect="1"/>
          </p:cNvPicPr>
          <p:nvPr/>
        </p:nvPicPr>
        <p:blipFill>
          <a:blip r:embed="rId6"/>
          <a:stretch>
            <a:fillRect/>
          </a:stretch>
        </p:blipFill>
        <p:spPr>
          <a:xfrm>
            <a:off x="3779912" y="2010133"/>
            <a:ext cx="2096392" cy="2058956"/>
          </a:xfrm>
          <a:prstGeom prst="rect">
            <a:avLst/>
          </a:prstGeom>
        </p:spPr>
      </p:pic>
    </p:spTree>
    <p:extLst>
      <p:ext uri="{BB962C8B-B14F-4D97-AF65-F5344CB8AC3E}">
        <p14:creationId xmlns:p14="http://schemas.microsoft.com/office/powerpoint/2010/main" val="2899695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pic>
        <p:nvPicPr>
          <p:cNvPr id="8" name="Imagen 7"/>
          <p:cNvPicPr>
            <a:picLocks noChangeAspect="1"/>
          </p:cNvPicPr>
          <p:nvPr/>
        </p:nvPicPr>
        <p:blipFill>
          <a:blip r:embed="rId6"/>
          <a:stretch>
            <a:fillRect/>
          </a:stretch>
        </p:blipFill>
        <p:spPr>
          <a:xfrm>
            <a:off x="733570" y="2060848"/>
            <a:ext cx="7582846" cy="3787158"/>
          </a:xfrm>
          <a:prstGeom prst="rect">
            <a:avLst/>
          </a:prstGeom>
        </p:spPr>
      </p:pic>
    </p:spTree>
    <p:extLst>
      <p:ext uri="{BB962C8B-B14F-4D97-AF65-F5344CB8AC3E}">
        <p14:creationId xmlns:p14="http://schemas.microsoft.com/office/powerpoint/2010/main" val="3465086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pic>
        <p:nvPicPr>
          <p:cNvPr id="2" name="Imagen 1"/>
          <p:cNvPicPr>
            <a:picLocks noChangeAspect="1"/>
          </p:cNvPicPr>
          <p:nvPr/>
        </p:nvPicPr>
        <p:blipFill>
          <a:blip r:embed="rId6"/>
          <a:stretch>
            <a:fillRect/>
          </a:stretch>
        </p:blipFill>
        <p:spPr>
          <a:xfrm>
            <a:off x="-20283" y="2308527"/>
            <a:ext cx="8924321" cy="3280713"/>
          </a:xfrm>
          <a:prstGeom prst="rect">
            <a:avLst/>
          </a:prstGeom>
        </p:spPr>
      </p:pic>
    </p:spTree>
    <p:extLst>
      <p:ext uri="{BB962C8B-B14F-4D97-AF65-F5344CB8AC3E}">
        <p14:creationId xmlns:p14="http://schemas.microsoft.com/office/powerpoint/2010/main" val="615386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96329" y="1962322"/>
            <a:ext cx="8751339" cy="346205"/>
          </a:xfrm>
        </p:spPr>
        <p:txBody>
          <a:bodyPr>
            <a:normAutofit fontScale="90000"/>
          </a:bodyPr>
          <a:lstStyle/>
          <a:p>
            <a:r>
              <a:rPr lang="es-CR" sz="3000" b="1" dirty="0" smtClean="0">
                <a:latin typeface="Arial" panose="020B0604020202020204" pitchFamily="34" charset="0"/>
                <a:cs typeface="Arial" panose="020B0604020202020204" pitchFamily="34" charset="0"/>
              </a:rPr>
              <a:t>Análisis de la competencia</a:t>
            </a:r>
            <a:endParaRPr lang="es-CR" sz="3000" b="1" dirty="0"/>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2" name="Subtítulo 6"/>
          <p:cNvSpPr txBox="1">
            <a:spLocks/>
          </p:cNvSpPr>
          <p:nvPr/>
        </p:nvSpPr>
        <p:spPr>
          <a:xfrm>
            <a:off x="733570" y="2481502"/>
            <a:ext cx="7267429" cy="4115849"/>
          </a:xfrm>
          <a:prstGeom prst="rect">
            <a:avLst/>
          </a:prstGeom>
        </p:spPr>
        <p:txBody>
          <a:bodyPr vert="horz" lIns="91440" tIns="45720" rIns="91440" bIns="45720" rtlCol="0">
            <a:normAutofit fontScale="92500" lnSpcReduction="100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s-ES" u="sng" dirty="0" smtClean="0"/>
              <a:t>Competencia directa</a:t>
            </a:r>
            <a:r>
              <a:rPr lang="es-ES" dirty="0" smtClean="0"/>
              <a:t> las </a:t>
            </a:r>
            <a:r>
              <a:rPr lang="es-ES" dirty="0"/>
              <a:t>diversas compañías que distribuyen bálsamos con ingredientes naturales, sin embargo, el producto que esta esta empresa ofrece al mercado tiene una mezcla de ingredientes que actualmente no se encuentra disponible, además que el precio establecido es menor que el que ofrece la competencia por productos similares al bálsamo de Natural </a:t>
            </a:r>
            <a:r>
              <a:rPr lang="es-ES" dirty="0" err="1"/>
              <a:t>Lip</a:t>
            </a:r>
            <a:r>
              <a:rPr lang="es-ES" dirty="0"/>
              <a:t> Pop.</a:t>
            </a:r>
            <a:endParaRPr lang="es-CR" dirty="0"/>
          </a:p>
          <a:p>
            <a:pPr algn="l"/>
            <a:endParaRPr lang="es-ES" dirty="0" smtClean="0"/>
          </a:p>
          <a:p>
            <a:pPr algn="l"/>
            <a:r>
              <a:rPr lang="es-ES" u="sng" dirty="0" smtClean="0"/>
              <a:t>Competencia </a:t>
            </a:r>
            <a:r>
              <a:rPr lang="es-ES" u="sng" dirty="0"/>
              <a:t>indirecta</a:t>
            </a:r>
            <a:r>
              <a:rPr lang="es-ES" dirty="0"/>
              <a:t> son empresas que ofrecen al mercado productos del cuidado para labios como labiales o exfoliantes, ya que estas satisfacen una necesidad similar, sin embargo, Natural </a:t>
            </a:r>
            <a:r>
              <a:rPr lang="es-ES" dirty="0" err="1"/>
              <a:t>Lip</a:t>
            </a:r>
            <a:r>
              <a:rPr lang="es-ES" dirty="0"/>
              <a:t> Pop lanza al mercado un bálsamo con muchos beneficios para los labios como hidratación, volumen, color y protección solar, lo que permite ser una gran opción e influir en la percepción y elección de los consumidores.</a:t>
            </a:r>
            <a:endParaRPr lang="es-CR" dirty="0"/>
          </a:p>
        </p:txBody>
      </p:sp>
    </p:spTree>
    <p:extLst>
      <p:ext uri="{BB962C8B-B14F-4D97-AF65-F5344CB8AC3E}">
        <p14:creationId xmlns:p14="http://schemas.microsoft.com/office/powerpoint/2010/main" val="4140086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96329" y="1962322"/>
            <a:ext cx="8751339" cy="346205"/>
          </a:xfrm>
        </p:spPr>
        <p:txBody>
          <a:bodyPr>
            <a:normAutofit fontScale="90000"/>
          </a:bodyPr>
          <a:lstStyle/>
          <a:p>
            <a:r>
              <a:rPr lang="es-CR" sz="3000" b="1" dirty="0" smtClean="0">
                <a:latin typeface="Arial" panose="020B0604020202020204" pitchFamily="34" charset="0"/>
                <a:cs typeface="Arial" panose="020B0604020202020204" pitchFamily="34" charset="0"/>
              </a:rPr>
              <a:t>Estrategia competitiva</a:t>
            </a:r>
            <a:endParaRPr lang="es-CR" sz="3000" b="1" dirty="0"/>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2" name="Subtítulo 6"/>
          <p:cNvSpPr txBox="1">
            <a:spLocks/>
          </p:cNvSpPr>
          <p:nvPr/>
        </p:nvSpPr>
        <p:spPr>
          <a:xfrm>
            <a:off x="733570" y="2481503"/>
            <a:ext cx="7267429" cy="2603681"/>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s-ES" dirty="0"/>
              <a:t>La estrategia competitiva principal se basa en la diferenciación ya que el producto que Natural </a:t>
            </a:r>
            <a:r>
              <a:rPr lang="es-ES" dirty="0" err="1"/>
              <a:t>Lip</a:t>
            </a:r>
            <a:r>
              <a:rPr lang="es-ES" dirty="0"/>
              <a:t> Pop ofrece al mercado es 100% elaborado con una mezcla de ingredientes naturales que aportan grandes beneficios a los labios, además que la presentación del producto es amigable con el ambiente y reutilizable, también cabe resaltar que el costo del mismo es menor que los productos similares que se encuentran en el mercado. </a:t>
            </a:r>
            <a:endParaRPr lang="es-CR" dirty="0"/>
          </a:p>
        </p:txBody>
      </p:sp>
    </p:spTree>
    <p:extLst>
      <p:ext uri="{BB962C8B-B14F-4D97-AF65-F5344CB8AC3E}">
        <p14:creationId xmlns:p14="http://schemas.microsoft.com/office/powerpoint/2010/main" val="2237348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96329" y="1962322"/>
            <a:ext cx="8751339" cy="346205"/>
          </a:xfrm>
        </p:spPr>
        <p:txBody>
          <a:bodyPr>
            <a:normAutofit fontScale="90000"/>
          </a:bodyPr>
          <a:lstStyle/>
          <a:p>
            <a:r>
              <a:rPr lang="es-CR" sz="3000" b="1" dirty="0" smtClean="0">
                <a:latin typeface="Arial" panose="020B0604020202020204" pitchFamily="34" charset="0"/>
                <a:cs typeface="Arial" panose="020B0604020202020204" pitchFamily="34" charset="0"/>
              </a:rPr>
              <a:t>Ventaja competitiva</a:t>
            </a:r>
            <a:endParaRPr lang="es-CR" sz="3000" b="1" dirty="0"/>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2" name="Subtítulo 6"/>
          <p:cNvSpPr txBox="1">
            <a:spLocks/>
          </p:cNvSpPr>
          <p:nvPr/>
        </p:nvSpPr>
        <p:spPr>
          <a:xfrm>
            <a:off x="733570" y="2481503"/>
            <a:ext cx="7267429" cy="2603681"/>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s-ES" dirty="0"/>
              <a:t>El producto cuenta con una mezcla de ingredientes que se aportan en las cantidades exactas (receta) para que la combinación sea única y exclusiva donde el cliente experimente una sensación de hidratación, volumen, color y protección solar en sus labios.</a:t>
            </a:r>
            <a:endParaRPr lang="es-CR" dirty="0"/>
          </a:p>
        </p:txBody>
      </p:sp>
    </p:spTree>
    <p:extLst>
      <p:ext uri="{BB962C8B-B14F-4D97-AF65-F5344CB8AC3E}">
        <p14:creationId xmlns:p14="http://schemas.microsoft.com/office/powerpoint/2010/main" val="142126815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e7ef9d6-5cfa-4bac-be03-d673effde297" xsi:nil="true"/>
    <lcf76f155ced4ddcb4097134ff3c332f xmlns="bf092b8a-d247-46ad-b0eb-ddc102dee59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9FE5358302B326439FEFE8222C7F0F1E" ma:contentTypeVersion="18" ma:contentTypeDescription="Crear nuevo documento." ma:contentTypeScope="" ma:versionID="f93733116f91c60e98b42024d5715c14">
  <xsd:schema xmlns:xsd="http://www.w3.org/2001/XMLSchema" xmlns:xs="http://www.w3.org/2001/XMLSchema" xmlns:p="http://schemas.microsoft.com/office/2006/metadata/properties" xmlns:ns2="bf092b8a-d247-46ad-b0eb-ddc102dee59b" xmlns:ns3="5e7ef9d6-5cfa-4bac-be03-d673effde297" targetNamespace="http://schemas.microsoft.com/office/2006/metadata/properties" ma:root="true" ma:fieldsID="4c953e79e03915176d11d4a8fb598c69" ns2:_="" ns3:_="">
    <xsd:import namespace="bf092b8a-d247-46ad-b0eb-ddc102dee59b"/>
    <xsd:import namespace="5e7ef9d6-5cfa-4bac-be03-d673effde29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092b8a-d247-46ad-b0eb-ddc102dee5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Etiquetas de imagen" ma:readOnly="false" ma:fieldId="{5cf76f15-5ced-4ddc-b409-7134ff3c332f}" ma:taxonomyMulti="true" ma:sspId="e5c6ed57-a4e6-412b-98b5-af82797fc0f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e7ef9d6-5cfa-4bac-be03-d673effde297" elementFormDefault="qualified">
    <xsd:import namespace="http://schemas.microsoft.com/office/2006/documentManagement/types"/>
    <xsd:import namespace="http://schemas.microsoft.com/office/infopath/2007/PartnerControls"/>
    <xsd:element name="SharedWithUsers" ma:index="1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talles de uso compartido" ma:internalName="SharedWithDetails" ma:readOnly="true">
      <xsd:simpleType>
        <xsd:restriction base="dms:Note">
          <xsd:maxLength value="255"/>
        </xsd:restriction>
      </xsd:simpleType>
    </xsd:element>
    <xsd:element name="TaxCatchAll" ma:index="23" nillable="true" ma:displayName="Taxonomy Catch All Column" ma:hidden="true" ma:list="{5164f9d8-2474-49a4-8716-fc71aa948c86}" ma:internalName="TaxCatchAll" ma:showField="CatchAllData" ma:web="5e7ef9d6-5cfa-4bac-be03-d673effde29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104C19B-04B8-4009-800F-5F558BC95DA5}">
  <ds:schemaRefs>
    <ds:schemaRef ds:uri="http://schemas.microsoft.com/office/2006/metadata/properties"/>
    <ds:schemaRef ds:uri="http://schemas.microsoft.com/office/infopath/2007/PartnerControls"/>
    <ds:schemaRef ds:uri="5e7ef9d6-5cfa-4bac-be03-d673effde297"/>
    <ds:schemaRef ds:uri="bf092b8a-d247-46ad-b0eb-ddc102dee59b"/>
  </ds:schemaRefs>
</ds:datastoreItem>
</file>

<file path=customXml/itemProps2.xml><?xml version="1.0" encoding="utf-8"?>
<ds:datastoreItem xmlns:ds="http://schemas.openxmlformats.org/officeDocument/2006/customXml" ds:itemID="{43C08640-A2B3-4B2C-A030-0894B643D158}">
  <ds:schemaRefs>
    <ds:schemaRef ds:uri="http://schemas.microsoft.com/sharepoint/v3/contenttype/forms"/>
  </ds:schemaRefs>
</ds:datastoreItem>
</file>

<file path=customXml/itemProps3.xml><?xml version="1.0" encoding="utf-8"?>
<ds:datastoreItem xmlns:ds="http://schemas.openxmlformats.org/officeDocument/2006/customXml" ds:itemID="{F5066593-ED76-4F30-98FD-FF868C7E22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092b8a-d247-46ad-b0eb-ddc102dee59b"/>
    <ds:schemaRef ds:uri="5e7ef9d6-5cfa-4bac-be03-d673effde2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133</TotalTime>
  <Words>632</Words>
  <Application>Microsoft Office PowerPoint</Application>
  <PresentationFormat>Presentación en pantalla (4:3)</PresentationFormat>
  <Paragraphs>42</Paragraphs>
  <Slides>12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12</vt:i4>
      </vt:variant>
    </vt:vector>
  </HeadingPairs>
  <TitlesOfParts>
    <vt:vector size="16" baseType="lpstr">
      <vt:lpstr>Aptos</vt:lpstr>
      <vt:lpstr>Aptos Display</vt:lpstr>
      <vt:lpstr>Arial</vt:lpstr>
      <vt:lpstr>Tema de Office</vt:lpstr>
      <vt:lpstr>Natural Lip Pop</vt:lpstr>
      <vt:lpstr>Misión</vt:lpstr>
      <vt:lpstr>Modelo de negocios</vt:lpstr>
      <vt:lpstr>Logo</vt:lpstr>
      <vt:lpstr>Presentación de PowerPoint</vt:lpstr>
      <vt:lpstr>Presentación de PowerPoint</vt:lpstr>
      <vt:lpstr>Análisis de la competencia</vt:lpstr>
      <vt:lpstr>Estrategia competitiva</vt:lpstr>
      <vt:lpstr>Ventaja competitiva</vt:lpstr>
      <vt:lpstr>Mezcla de Marketing</vt:lpstr>
      <vt:lpstr>Mezcla de Marketing</vt:lpstr>
      <vt:lpstr>Mezcla de Marketing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Índice</dc:title>
  <dc:creator>Marvin Gómez</dc:creator>
  <cp:lastModifiedBy>Lidibeth Ugalde Jiménez</cp:lastModifiedBy>
  <cp:revision>9</cp:revision>
  <dcterms:created xsi:type="dcterms:W3CDTF">2014-01-09T20:21:12Z</dcterms:created>
  <dcterms:modified xsi:type="dcterms:W3CDTF">2024-06-25T03:10:14Z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0x0101009FE5358302B326439FEFE8222C7F0F1E</vt:lpwstr>
  </property>
  <property fmtid="{D5CDD505-2E9C-101B-9397-08002B2CF9AE}" pid="3" name="MediaServiceImageTags">
    <vt:lpwstr/>
  </property>
</Properties>
</file>