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sldIdLst>
    <p:sldId id="259" r:id="rId5"/>
    <p:sldId id="260" r:id="rId6"/>
    <p:sldId id="263" r:id="rId7"/>
    <p:sldId id="256" r:id="rId8"/>
    <p:sldId id="261" r:id="rId9"/>
    <p:sldId id="262" r:id="rId10"/>
    <p:sldId id="264" r:id="rId11"/>
    <p:sldId id="265" r:id="rId12"/>
    <p:sldId id="266" r:id="rId13"/>
  </p:sldIdLst>
  <p:sldSz cx="9144000" cy="6858000" type="screen4x3"/>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E5FFA6-EC43-4AC6-9051-5FB5C0A101B3}" v="7" dt="2024-06-20T21:12:20.21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y Hellen Rodríguez Rojas" userId="245e29fa12b400c3" providerId="LiveId" clId="{BAE5FFA6-EC43-4AC6-9051-5FB5C0A101B3}"/>
    <pc:docChg chg="undo custSel modSld">
      <pc:chgData name="Mery Hellen Rodríguez Rojas" userId="245e29fa12b400c3" providerId="LiveId" clId="{BAE5FFA6-EC43-4AC6-9051-5FB5C0A101B3}" dt="2024-06-20T21:12:32.161" v="364" actId="1076"/>
      <pc:docMkLst>
        <pc:docMk/>
      </pc:docMkLst>
      <pc:sldChg chg="modSp mod">
        <pc:chgData name="Mery Hellen Rodríguez Rojas" userId="245e29fa12b400c3" providerId="LiveId" clId="{BAE5FFA6-EC43-4AC6-9051-5FB5C0A101B3}" dt="2024-06-20T21:03:08.416" v="17" actId="27636"/>
        <pc:sldMkLst>
          <pc:docMk/>
          <pc:sldMk cId="2275298297" sldId="260"/>
        </pc:sldMkLst>
        <pc:spChg chg="mod">
          <ac:chgData name="Mery Hellen Rodríguez Rojas" userId="245e29fa12b400c3" providerId="LiveId" clId="{BAE5FFA6-EC43-4AC6-9051-5FB5C0A101B3}" dt="2024-06-20T21:03:08.416" v="17" actId="27636"/>
          <ac:spMkLst>
            <pc:docMk/>
            <pc:sldMk cId="2275298297" sldId="260"/>
            <ac:spMk id="8" creationId="{5B126060-680D-433D-89B3-581FE9CA272F}"/>
          </ac:spMkLst>
        </pc:spChg>
      </pc:sldChg>
      <pc:sldChg chg="modSp mod">
        <pc:chgData name="Mery Hellen Rodríguez Rojas" userId="245e29fa12b400c3" providerId="LiveId" clId="{BAE5FFA6-EC43-4AC6-9051-5FB5C0A101B3}" dt="2024-06-20T21:04:26.651" v="24" actId="20577"/>
        <pc:sldMkLst>
          <pc:docMk/>
          <pc:sldMk cId="1748136207" sldId="261"/>
        </pc:sldMkLst>
        <pc:spChg chg="mod">
          <ac:chgData name="Mery Hellen Rodríguez Rojas" userId="245e29fa12b400c3" providerId="LiveId" clId="{BAE5FFA6-EC43-4AC6-9051-5FB5C0A101B3}" dt="2024-06-20T21:04:26.651" v="24" actId="20577"/>
          <ac:spMkLst>
            <pc:docMk/>
            <pc:sldMk cId="1748136207" sldId="261"/>
            <ac:spMk id="10" creationId="{7419F4CB-3767-48C8-B1F8-32269F2368B8}"/>
          </ac:spMkLst>
        </pc:spChg>
      </pc:sldChg>
      <pc:sldChg chg="modSp mod">
        <pc:chgData name="Mery Hellen Rodríguez Rojas" userId="245e29fa12b400c3" providerId="LiveId" clId="{BAE5FFA6-EC43-4AC6-9051-5FB5C0A101B3}" dt="2024-06-20T21:04:52.154" v="27" actId="122"/>
        <pc:sldMkLst>
          <pc:docMk/>
          <pc:sldMk cId="2082665884" sldId="262"/>
        </pc:sldMkLst>
        <pc:spChg chg="mod">
          <ac:chgData name="Mery Hellen Rodríguez Rojas" userId="245e29fa12b400c3" providerId="LiveId" clId="{BAE5FFA6-EC43-4AC6-9051-5FB5C0A101B3}" dt="2024-06-20T21:04:52.154" v="27" actId="122"/>
          <ac:spMkLst>
            <pc:docMk/>
            <pc:sldMk cId="2082665884" sldId="262"/>
            <ac:spMk id="10" creationId="{BB0920FD-17E8-4376-8429-0BD89E1F776D}"/>
          </ac:spMkLst>
        </pc:spChg>
      </pc:sldChg>
      <pc:sldChg chg="addSp delSp modSp mod">
        <pc:chgData name="Mery Hellen Rodríguez Rojas" userId="245e29fa12b400c3" providerId="LiveId" clId="{BAE5FFA6-EC43-4AC6-9051-5FB5C0A101B3}" dt="2024-06-20T21:03:21.531" v="18" actId="14100"/>
        <pc:sldMkLst>
          <pc:docMk/>
          <pc:sldMk cId="547151407" sldId="263"/>
        </pc:sldMkLst>
        <pc:graphicFrameChg chg="add mod">
          <ac:chgData name="Mery Hellen Rodríguez Rojas" userId="245e29fa12b400c3" providerId="LiveId" clId="{BAE5FFA6-EC43-4AC6-9051-5FB5C0A101B3}" dt="2024-06-20T20:56:58.501" v="8"/>
          <ac:graphicFrameMkLst>
            <pc:docMk/>
            <pc:sldMk cId="547151407" sldId="263"/>
            <ac:graphicFrameMk id="2" creationId="{CCBCCF37-2FDE-FE05-F676-C24BB6D204EB}"/>
          </ac:graphicFrameMkLst>
        </pc:graphicFrameChg>
        <pc:graphicFrameChg chg="add mod modGraphic">
          <ac:chgData name="Mery Hellen Rodríguez Rojas" userId="245e29fa12b400c3" providerId="LiveId" clId="{BAE5FFA6-EC43-4AC6-9051-5FB5C0A101B3}" dt="2024-06-20T21:03:21.531" v="18" actId="14100"/>
          <ac:graphicFrameMkLst>
            <pc:docMk/>
            <pc:sldMk cId="547151407" sldId="263"/>
            <ac:graphicFrameMk id="11" creationId="{373F6CBF-37B2-3FD7-2542-80FAFAB7DD14}"/>
          </ac:graphicFrameMkLst>
        </pc:graphicFrameChg>
        <pc:graphicFrameChg chg="del modGraphic">
          <ac:chgData name="Mery Hellen Rodríguez Rojas" userId="245e29fa12b400c3" providerId="LiveId" clId="{BAE5FFA6-EC43-4AC6-9051-5FB5C0A101B3}" dt="2024-06-20T20:52:19.965" v="6" actId="478"/>
          <ac:graphicFrameMkLst>
            <pc:docMk/>
            <pc:sldMk cId="547151407" sldId="263"/>
            <ac:graphicFrameMk id="13" creationId="{25782FC2-4A54-4595-903A-F79E0FCCD699}"/>
          </ac:graphicFrameMkLst>
        </pc:graphicFrameChg>
        <pc:picChg chg="add mod">
          <ac:chgData name="Mery Hellen Rodríguez Rojas" userId="245e29fa12b400c3" providerId="LiveId" clId="{BAE5FFA6-EC43-4AC6-9051-5FB5C0A101B3}" dt="2024-06-20T20:57:14.005" v="11"/>
          <ac:picMkLst>
            <pc:docMk/>
            <pc:sldMk cId="547151407" sldId="263"/>
            <ac:picMk id="3" creationId="{D92C1D37-A6F6-46FF-9057-58BE9EA6CD1A}"/>
          </ac:picMkLst>
        </pc:picChg>
        <pc:picChg chg="add mod">
          <ac:chgData name="Mery Hellen Rodríguez Rojas" userId="245e29fa12b400c3" providerId="LiveId" clId="{BAE5FFA6-EC43-4AC6-9051-5FB5C0A101B3}" dt="2024-06-20T20:57:14.005" v="11"/>
          <ac:picMkLst>
            <pc:docMk/>
            <pc:sldMk cId="547151407" sldId="263"/>
            <ac:picMk id="7" creationId="{90CA1976-FFED-4328-915A-2D59A797BD9C}"/>
          </ac:picMkLst>
        </pc:picChg>
        <pc:picChg chg="add del mod">
          <ac:chgData name="Mery Hellen Rodríguez Rojas" userId="245e29fa12b400c3" providerId="LiveId" clId="{BAE5FFA6-EC43-4AC6-9051-5FB5C0A101B3}" dt="2024-06-20T20:57:14.005" v="11"/>
          <ac:picMkLst>
            <pc:docMk/>
            <pc:sldMk cId="547151407" sldId="263"/>
            <ac:picMk id="8" creationId="{B246E2D8-D2AE-42B5-AE3C-56F8D0198B1D}"/>
          </ac:picMkLst>
        </pc:picChg>
        <pc:picChg chg="add mod">
          <ac:chgData name="Mery Hellen Rodríguez Rojas" userId="245e29fa12b400c3" providerId="LiveId" clId="{BAE5FFA6-EC43-4AC6-9051-5FB5C0A101B3}" dt="2024-06-20T20:57:14.005" v="11"/>
          <ac:picMkLst>
            <pc:docMk/>
            <pc:sldMk cId="547151407" sldId="263"/>
            <ac:picMk id="10" creationId="{63C7DDB3-8CB6-447C-B921-073BEBE056AE}"/>
          </ac:picMkLst>
        </pc:picChg>
        <pc:picChg chg="del">
          <ac:chgData name="Mery Hellen Rodríguez Rojas" userId="245e29fa12b400c3" providerId="LiveId" clId="{BAE5FFA6-EC43-4AC6-9051-5FB5C0A101B3}" dt="2024-06-20T20:52:23.347" v="7" actId="478"/>
          <ac:picMkLst>
            <pc:docMk/>
            <pc:sldMk cId="547151407" sldId="263"/>
            <ac:picMk id="14" creationId="{92D2E06B-820D-46D1-A1BB-D3F17DDF6417}"/>
          </ac:picMkLst>
        </pc:picChg>
      </pc:sldChg>
      <pc:sldChg chg="modSp mod">
        <pc:chgData name="Mery Hellen Rodríguez Rojas" userId="245e29fa12b400c3" providerId="LiveId" clId="{BAE5FFA6-EC43-4AC6-9051-5FB5C0A101B3}" dt="2024-06-20T21:05:09.250" v="29" actId="33524"/>
        <pc:sldMkLst>
          <pc:docMk/>
          <pc:sldMk cId="3410243838" sldId="264"/>
        </pc:sldMkLst>
        <pc:spChg chg="mod">
          <ac:chgData name="Mery Hellen Rodríguez Rojas" userId="245e29fa12b400c3" providerId="LiveId" clId="{BAE5FFA6-EC43-4AC6-9051-5FB5C0A101B3}" dt="2024-06-20T21:05:09.250" v="29" actId="33524"/>
          <ac:spMkLst>
            <pc:docMk/>
            <pc:sldMk cId="3410243838" sldId="264"/>
            <ac:spMk id="8" creationId="{B93482FE-5819-42DD-9C2F-E0747F234301}"/>
          </ac:spMkLst>
        </pc:spChg>
      </pc:sldChg>
      <pc:sldChg chg="addSp delSp modSp mod">
        <pc:chgData name="Mery Hellen Rodríguez Rojas" userId="245e29fa12b400c3" providerId="LiveId" clId="{BAE5FFA6-EC43-4AC6-9051-5FB5C0A101B3}" dt="2024-06-20T21:10:35.182" v="349" actId="948"/>
        <pc:sldMkLst>
          <pc:docMk/>
          <pc:sldMk cId="2839978765" sldId="265"/>
        </pc:sldMkLst>
        <pc:spChg chg="mod">
          <ac:chgData name="Mery Hellen Rodríguez Rojas" userId="245e29fa12b400c3" providerId="LiveId" clId="{BAE5FFA6-EC43-4AC6-9051-5FB5C0A101B3}" dt="2024-06-20T21:10:35.182" v="349" actId="948"/>
          <ac:spMkLst>
            <pc:docMk/>
            <pc:sldMk cId="2839978765" sldId="265"/>
            <ac:spMk id="3" creationId="{00000000-0000-0000-0000-000000000000}"/>
          </ac:spMkLst>
        </pc:spChg>
        <pc:spChg chg="del">
          <ac:chgData name="Mery Hellen Rodríguez Rojas" userId="245e29fa12b400c3" providerId="LiveId" clId="{BAE5FFA6-EC43-4AC6-9051-5FB5C0A101B3}" dt="2024-06-20T21:06:28.627" v="122" actId="478"/>
          <ac:spMkLst>
            <pc:docMk/>
            <pc:sldMk cId="2839978765" sldId="265"/>
            <ac:spMk id="13" creationId="{A6BDEF66-4564-4422-8521-910227DB71A3}"/>
          </ac:spMkLst>
        </pc:spChg>
        <pc:spChg chg="mod">
          <ac:chgData name="Mery Hellen Rodríguez Rojas" userId="245e29fa12b400c3" providerId="LiveId" clId="{BAE5FFA6-EC43-4AC6-9051-5FB5C0A101B3}" dt="2024-06-20T21:08:37.329" v="239" actId="1076"/>
          <ac:spMkLst>
            <pc:docMk/>
            <pc:sldMk cId="2839978765" sldId="265"/>
            <ac:spMk id="14" creationId="{2A51D929-20C7-4EC4-B102-92EBBAE547FA}"/>
          </ac:spMkLst>
        </pc:spChg>
        <pc:spChg chg="mod">
          <ac:chgData name="Mery Hellen Rodríguez Rojas" userId="245e29fa12b400c3" providerId="LiveId" clId="{BAE5FFA6-EC43-4AC6-9051-5FB5C0A101B3}" dt="2024-06-20T21:08:29.785" v="237" actId="1076"/>
          <ac:spMkLst>
            <pc:docMk/>
            <pc:sldMk cId="2839978765" sldId="265"/>
            <ac:spMk id="15" creationId="{97B9BE5F-B024-4C62-87A0-BBB3EB5B8E21}"/>
          </ac:spMkLst>
        </pc:spChg>
        <pc:spChg chg="mod">
          <ac:chgData name="Mery Hellen Rodríguez Rojas" userId="245e29fa12b400c3" providerId="LiveId" clId="{BAE5FFA6-EC43-4AC6-9051-5FB5C0A101B3}" dt="2024-06-20T21:08:18.502" v="236" actId="1076"/>
          <ac:spMkLst>
            <pc:docMk/>
            <pc:sldMk cId="2839978765" sldId="265"/>
            <ac:spMk id="16" creationId="{B132E793-B195-46C5-ABF0-451F0075B949}"/>
          </ac:spMkLst>
        </pc:spChg>
        <pc:spChg chg="del mod">
          <ac:chgData name="Mery Hellen Rodríguez Rojas" userId="245e29fa12b400c3" providerId="LiveId" clId="{BAE5FFA6-EC43-4AC6-9051-5FB5C0A101B3}" dt="2024-06-20T21:08:43.165" v="242"/>
          <ac:spMkLst>
            <pc:docMk/>
            <pc:sldMk cId="2839978765" sldId="265"/>
            <ac:spMk id="17" creationId="{AA55C611-FE80-47C1-8F88-A420401DC960}"/>
          </ac:spMkLst>
        </pc:spChg>
        <pc:spChg chg="mod">
          <ac:chgData name="Mery Hellen Rodríguez Rojas" userId="245e29fa12b400c3" providerId="LiveId" clId="{BAE5FFA6-EC43-4AC6-9051-5FB5C0A101B3}" dt="2024-06-20T21:10:16.339" v="348" actId="122"/>
          <ac:spMkLst>
            <pc:docMk/>
            <pc:sldMk cId="2839978765" sldId="265"/>
            <ac:spMk id="18" creationId="{1834467F-73C7-487D-95E3-1A8403674F81}"/>
          </ac:spMkLst>
        </pc:spChg>
        <pc:picChg chg="add mod">
          <ac:chgData name="Mery Hellen Rodríguez Rojas" userId="245e29fa12b400c3" providerId="LiveId" clId="{BAE5FFA6-EC43-4AC6-9051-5FB5C0A101B3}" dt="2024-06-20T21:09:09.896" v="245" actId="1076"/>
          <ac:picMkLst>
            <pc:docMk/>
            <pc:sldMk cId="2839978765" sldId="265"/>
            <ac:picMk id="2" creationId="{4F3299F5-4F35-94D1-065B-DF9409898E6A}"/>
          </ac:picMkLst>
        </pc:picChg>
      </pc:sldChg>
      <pc:sldChg chg="addSp delSp modSp mod">
        <pc:chgData name="Mery Hellen Rodríguez Rojas" userId="245e29fa12b400c3" providerId="LiveId" clId="{BAE5FFA6-EC43-4AC6-9051-5FB5C0A101B3}" dt="2024-06-20T21:12:32.161" v="364" actId="1076"/>
        <pc:sldMkLst>
          <pc:docMk/>
          <pc:sldMk cId="4067001040" sldId="266"/>
        </pc:sldMkLst>
        <pc:spChg chg="mod">
          <ac:chgData name="Mery Hellen Rodríguez Rojas" userId="245e29fa12b400c3" providerId="LiveId" clId="{BAE5FFA6-EC43-4AC6-9051-5FB5C0A101B3}" dt="2024-06-20T21:11:10.408" v="354" actId="20577"/>
          <ac:spMkLst>
            <pc:docMk/>
            <pc:sldMk cId="4067001040" sldId="266"/>
            <ac:spMk id="12" creationId="{A084F133-BC46-4D18-ABD3-CDE1D7350C52}"/>
          </ac:spMkLst>
        </pc:spChg>
        <pc:spChg chg="del mod">
          <ac:chgData name="Mery Hellen Rodríguez Rojas" userId="245e29fa12b400c3" providerId="LiveId" clId="{BAE5FFA6-EC43-4AC6-9051-5FB5C0A101B3}" dt="2024-06-20T21:11:04.640" v="352" actId="478"/>
          <ac:spMkLst>
            <pc:docMk/>
            <pc:sldMk cId="4067001040" sldId="266"/>
            <ac:spMk id="24" creationId="{287B17EF-77EC-4DAF-A277-581CC90CA61E}"/>
          </ac:spMkLst>
        </pc:spChg>
        <pc:spChg chg="del">
          <ac:chgData name="Mery Hellen Rodríguez Rojas" userId="245e29fa12b400c3" providerId="LiveId" clId="{BAE5FFA6-EC43-4AC6-9051-5FB5C0A101B3}" dt="2024-06-20T21:11:13.627" v="355" actId="478"/>
          <ac:spMkLst>
            <pc:docMk/>
            <pc:sldMk cId="4067001040" sldId="266"/>
            <ac:spMk id="25" creationId="{03983DEA-3249-4A08-A7BC-446B54039CB1}"/>
          </ac:spMkLst>
        </pc:spChg>
        <pc:spChg chg="del">
          <ac:chgData name="Mery Hellen Rodríguez Rojas" userId="245e29fa12b400c3" providerId="LiveId" clId="{BAE5FFA6-EC43-4AC6-9051-5FB5C0A101B3}" dt="2024-06-20T21:11:00.266" v="350" actId="478"/>
          <ac:spMkLst>
            <pc:docMk/>
            <pc:sldMk cId="4067001040" sldId="266"/>
            <ac:spMk id="26" creationId="{0086C544-B5B8-49C4-AA97-DF905390661A}"/>
          </ac:spMkLst>
        </pc:spChg>
        <pc:picChg chg="add mod">
          <ac:chgData name="Mery Hellen Rodríguez Rojas" userId="245e29fa12b400c3" providerId="LiveId" clId="{BAE5FFA6-EC43-4AC6-9051-5FB5C0A101B3}" dt="2024-06-20T21:12:30.354" v="363" actId="1076"/>
          <ac:picMkLst>
            <pc:docMk/>
            <pc:sldMk cId="4067001040" sldId="266"/>
            <ac:picMk id="2" creationId="{985F5FD2-0DB5-2806-3DE8-97ADF7132919}"/>
          </ac:picMkLst>
        </pc:picChg>
        <pc:picChg chg="add mod">
          <ac:chgData name="Mery Hellen Rodríguez Rojas" userId="245e29fa12b400c3" providerId="LiveId" clId="{BAE5FFA6-EC43-4AC6-9051-5FB5C0A101B3}" dt="2024-06-20T21:12:32.161" v="364" actId="1076"/>
          <ac:picMkLst>
            <pc:docMk/>
            <pc:sldMk cId="4067001040" sldId="266"/>
            <ac:picMk id="3" creationId="{0F262D92-6961-4E76-E89F-5F51468FB05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AAB1A3-373B-7029-09D6-FC2CDEB4F74A}"/>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8878CB4D-3D6F-9170-7069-CFDA9C4F450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BE0CE6C8-CC51-2C68-D6B7-EA2AF436F70A}"/>
              </a:ext>
            </a:extLst>
          </p:cNvPr>
          <p:cNvSpPr>
            <a:spLocks noGrp="1"/>
          </p:cNvSpPr>
          <p:nvPr>
            <p:ph type="dt" sz="half" idx="10"/>
          </p:nvPr>
        </p:nvSpPr>
        <p:spPr/>
        <p:txBody>
          <a:bodyPr/>
          <a:lstStyle/>
          <a:p>
            <a:fld id="{7A847CFC-816F-41D0-AAC0-9BF4FEBC753E}" type="datetimeFigureOut">
              <a:rPr lang="es-ES" smtClean="0"/>
              <a:t>20/06/2024</a:t>
            </a:fld>
            <a:endParaRPr lang="es-ES"/>
          </a:p>
        </p:txBody>
      </p:sp>
      <p:sp>
        <p:nvSpPr>
          <p:cNvPr id="5" name="Marcador de pie de página 4">
            <a:extLst>
              <a:ext uri="{FF2B5EF4-FFF2-40B4-BE49-F238E27FC236}">
                <a16:creationId xmlns:a16="http://schemas.microsoft.com/office/drawing/2014/main" id="{91B3C335-D888-C405-91F2-486CC8B0C2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E4DA63-AD35-04BC-998C-5F287164B71A}"/>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7606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763ABE-F35C-4937-1545-B0B23A7C104F}"/>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D5EA54BD-B78D-DB0C-2D33-A5BC4625123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8F46F2DB-5DDA-42C9-F0E8-E8F2B7681430}"/>
              </a:ext>
            </a:extLst>
          </p:cNvPr>
          <p:cNvSpPr>
            <a:spLocks noGrp="1"/>
          </p:cNvSpPr>
          <p:nvPr>
            <p:ph type="dt" sz="half" idx="10"/>
          </p:nvPr>
        </p:nvSpPr>
        <p:spPr/>
        <p:txBody>
          <a:bodyPr/>
          <a:lstStyle/>
          <a:p>
            <a:fld id="{7A847CFC-816F-41D0-AAC0-9BF4FEBC753E}" type="datetimeFigureOut">
              <a:rPr lang="es-ES" smtClean="0"/>
              <a:t>20/06/2024</a:t>
            </a:fld>
            <a:endParaRPr lang="es-ES"/>
          </a:p>
        </p:txBody>
      </p:sp>
      <p:sp>
        <p:nvSpPr>
          <p:cNvPr id="5" name="Marcador de pie de página 4">
            <a:extLst>
              <a:ext uri="{FF2B5EF4-FFF2-40B4-BE49-F238E27FC236}">
                <a16:creationId xmlns:a16="http://schemas.microsoft.com/office/drawing/2014/main" id="{E935CC18-520B-9FF2-A06D-621D6B2830E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DEB39F-3207-2702-4DFA-6713AF12E688}"/>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102928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A527B98-505C-24C8-62B1-5CD372FA17B2}"/>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DE46769E-AAE6-F9A1-B44F-125241DF3FDA}"/>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A0882C26-C6D8-042F-408A-385240A0CCE1}"/>
              </a:ext>
            </a:extLst>
          </p:cNvPr>
          <p:cNvSpPr>
            <a:spLocks noGrp="1"/>
          </p:cNvSpPr>
          <p:nvPr>
            <p:ph type="dt" sz="half" idx="10"/>
          </p:nvPr>
        </p:nvSpPr>
        <p:spPr/>
        <p:txBody>
          <a:bodyPr/>
          <a:lstStyle/>
          <a:p>
            <a:fld id="{7A847CFC-816F-41D0-AAC0-9BF4FEBC753E}" type="datetimeFigureOut">
              <a:rPr lang="es-ES" smtClean="0"/>
              <a:t>20/06/2024</a:t>
            </a:fld>
            <a:endParaRPr lang="es-ES"/>
          </a:p>
        </p:txBody>
      </p:sp>
      <p:sp>
        <p:nvSpPr>
          <p:cNvPr id="5" name="Marcador de pie de página 4">
            <a:extLst>
              <a:ext uri="{FF2B5EF4-FFF2-40B4-BE49-F238E27FC236}">
                <a16:creationId xmlns:a16="http://schemas.microsoft.com/office/drawing/2014/main" id="{EDA7EF9D-1071-1929-E5B0-36BF3FDE4A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1CD2D6-4B42-F36B-9CED-67D42AA8A82E}"/>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371654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E7212B-EAFB-8E01-24DC-133D379CE0AD}"/>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D6F28C88-A624-A87A-D4FD-092026104EC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2CF26E66-5D16-097C-0C77-B63587F965AD}"/>
              </a:ext>
            </a:extLst>
          </p:cNvPr>
          <p:cNvSpPr>
            <a:spLocks noGrp="1"/>
          </p:cNvSpPr>
          <p:nvPr>
            <p:ph type="dt" sz="half" idx="10"/>
          </p:nvPr>
        </p:nvSpPr>
        <p:spPr/>
        <p:txBody>
          <a:bodyPr/>
          <a:lstStyle/>
          <a:p>
            <a:fld id="{7A847CFC-816F-41D0-AAC0-9BF4FEBC753E}" type="datetimeFigureOut">
              <a:rPr lang="es-ES" smtClean="0"/>
              <a:t>20/06/2024</a:t>
            </a:fld>
            <a:endParaRPr lang="es-ES"/>
          </a:p>
        </p:txBody>
      </p:sp>
      <p:sp>
        <p:nvSpPr>
          <p:cNvPr id="5" name="Marcador de pie de página 4">
            <a:extLst>
              <a:ext uri="{FF2B5EF4-FFF2-40B4-BE49-F238E27FC236}">
                <a16:creationId xmlns:a16="http://schemas.microsoft.com/office/drawing/2014/main" id="{4354D0FD-0C6A-359A-41F1-5DDFF9EF5E1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0425EB-7E3B-52D8-A54F-C8D63E8C9D0C}"/>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875837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F3EC8D-2749-4FEA-0315-CA4A16739F60}"/>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1FFC62BF-AE4E-580E-A703-181D1600F6D2}"/>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EA59F62-2616-6AA0-F9E2-086F19A03772}"/>
              </a:ext>
            </a:extLst>
          </p:cNvPr>
          <p:cNvSpPr>
            <a:spLocks noGrp="1"/>
          </p:cNvSpPr>
          <p:nvPr>
            <p:ph type="dt" sz="half" idx="10"/>
          </p:nvPr>
        </p:nvSpPr>
        <p:spPr/>
        <p:txBody>
          <a:bodyPr/>
          <a:lstStyle/>
          <a:p>
            <a:fld id="{7A847CFC-816F-41D0-AAC0-9BF4FEBC753E}" type="datetimeFigureOut">
              <a:rPr lang="es-ES" smtClean="0"/>
              <a:t>20/06/2024</a:t>
            </a:fld>
            <a:endParaRPr lang="es-ES"/>
          </a:p>
        </p:txBody>
      </p:sp>
      <p:sp>
        <p:nvSpPr>
          <p:cNvPr id="5" name="Marcador de pie de página 4">
            <a:extLst>
              <a:ext uri="{FF2B5EF4-FFF2-40B4-BE49-F238E27FC236}">
                <a16:creationId xmlns:a16="http://schemas.microsoft.com/office/drawing/2014/main" id="{D91816AF-7836-A3F1-AC35-2B8C2E2749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54EB34-5FB3-5445-265D-363485CBADCD}"/>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534243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8C2EEE-6925-AB8C-E5D3-1A0BDB6CB93A}"/>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F2208544-13E9-BB93-2223-E6B8F05AAE80}"/>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773C1D0C-9B40-D7B4-A05A-DC70CD3F12EE}"/>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11B2C6B2-707D-A1C6-60FE-78AD74B98EAE}"/>
              </a:ext>
            </a:extLst>
          </p:cNvPr>
          <p:cNvSpPr>
            <a:spLocks noGrp="1"/>
          </p:cNvSpPr>
          <p:nvPr>
            <p:ph type="dt" sz="half" idx="10"/>
          </p:nvPr>
        </p:nvSpPr>
        <p:spPr/>
        <p:txBody>
          <a:bodyPr/>
          <a:lstStyle/>
          <a:p>
            <a:fld id="{7A847CFC-816F-41D0-AAC0-9BF4FEBC753E}" type="datetimeFigureOut">
              <a:rPr lang="es-ES" smtClean="0"/>
              <a:t>20/06/2024</a:t>
            </a:fld>
            <a:endParaRPr lang="es-ES"/>
          </a:p>
        </p:txBody>
      </p:sp>
      <p:sp>
        <p:nvSpPr>
          <p:cNvPr id="6" name="Marcador de pie de página 5">
            <a:extLst>
              <a:ext uri="{FF2B5EF4-FFF2-40B4-BE49-F238E27FC236}">
                <a16:creationId xmlns:a16="http://schemas.microsoft.com/office/drawing/2014/main" id="{CDED23F3-7106-0158-2B6C-8392DE8F9A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7FF418C-14A7-032F-13A9-2AFE6EA83F88}"/>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58791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166807-8515-011F-2D5C-B02959D37C2F}"/>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F513CD2D-A815-8320-11E9-55017AF73C8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4FC5271-D734-5BE9-F583-FB0EEB79CE7C}"/>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8CA52883-FAD1-3BCB-ADF4-0BF6DB54999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0C9485C-0FC2-4A78-5962-251382FE0F94}"/>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9F5BDB74-9975-F709-9C63-9FAC554D71C5}"/>
              </a:ext>
            </a:extLst>
          </p:cNvPr>
          <p:cNvSpPr>
            <a:spLocks noGrp="1"/>
          </p:cNvSpPr>
          <p:nvPr>
            <p:ph type="dt" sz="half" idx="10"/>
          </p:nvPr>
        </p:nvSpPr>
        <p:spPr/>
        <p:txBody>
          <a:bodyPr/>
          <a:lstStyle/>
          <a:p>
            <a:fld id="{7A847CFC-816F-41D0-AAC0-9BF4FEBC753E}" type="datetimeFigureOut">
              <a:rPr lang="es-ES" smtClean="0"/>
              <a:t>20/06/2024</a:t>
            </a:fld>
            <a:endParaRPr lang="es-ES"/>
          </a:p>
        </p:txBody>
      </p:sp>
      <p:sp>
        <p:nvSpPr>
          <p:cNvPr id="8" name="Marcador de pie de página 7">
            <a:extLst>
              <a:ext uri="{FF2B5EF4-FFF2-40B4-BE49-F238E27FC236}">
                <a16:creationId xmlns:a16="http://schemas.microsoft.com/office/drawing/2014/main" id="{63EA827A-BB57-B9C3-7ABC-434069F7293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A2CD8AA-AB42-92A8-3121-44AD74AA0807}"/>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23426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6A44D8-D9DD-F089-CAA8-EB75C3EC78FD}"/>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D0698046-203C-E28A-174D-78101329A8EA}"/>
              </a:ext>
            </a:extLst>
          </p:cNvPr>
          <p:cNvSpPr>
            <a:spLocks noGrp="1"/>
          </p:cNvSpPr>
          <p:nvPr>
            <p:ph type="dt" sz="half" idx="10"/>
          </p:nvPr>
        </p:nvSpPr>
        <p:spPr/>
        <p:txBody>
          <a:bodyPr/>
          <a:lstStyle/>
          <a:p>
            <a:fld id="{7A847CFC-816F-41D0-AAC0-9BF4FEBC753E}" type="datetimeFigureOut">
              <a:rPr lang="es-ES" smtClean="0"/>
              <a:t>20/06/2024</a:t>
            </a:fld>
            <a:endParaRPr lang="es-ES"/>
          </a:p>
        </p:txBody>
      </p:sp>
      <p:sp>
        <p:nvSpPr>
          <p:cNvPr id="4" name="Marcador de pie de página 3">
            <a:extLst>
              <a:ext uri="{FF2B5EF4-FFF2-40B4-BE49-F238E27FC236}">
                <a16:creationId xmlns:a16="http://schemas.microsoft.com/office/drawing/2014/main" id="{68D292A0-8CAD-EE88-0AB7-090359F86D3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BE38397-307D-A39F-D909-1FB890AF2C30}"/>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652533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61101D9-D2BB-E133-2ADF-4CB759E3C491}"/>
              </a:ext>
            </a:extLst>
          </p:cNvPr>
          <p:cNvSpPr>
            <a:spLocks noGrp="1"/>
          </p:cNvSpPr>
          <p:nvPr>
            <p:ph type="dt" sz="half" idx="10"/>
          </p:nvPr>
        </p:nvSpPr>
        <p:spPr/>
        <p:txBody>
          <a:bodyPr/>
          <a:lstStyle/>
          <a:p>
            <a:fld id="{7A847CFC-816F-41D0-AAC0-9BF4FEBC753E}" type="datetimeFigureOut">
              <a:rPr lang="es-ES" smtClean="0"/>
              <a:t>20/06/2024</a:t>
            </a:fld>
            <a:endParaRPr lang="es-ES"/>
          </a:p>
        </p:txBody>
      </p:sp>
      <p:sp>
        <p:nvSpPr>
          <p:cNvPr id="3" name="Marcador de pie de página 2">
            <a:extLst>
              <a:ext uri="{FF2B5EF4-FFF2-40B4-BE49-F238E27FC236}">
                <a16:creationId xmlns:a16="http://schemas.microsoft.com/office/drawing/2014/main" id="{700104A6-8A0E-083E-62DA-DC82E55DC8B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ED6D199-75FB-2BFA-0A89-F8B5F3D1449F}"/>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674918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0E117B-8FE0-CCA9-F647-FD37E46BFAE1}"/>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2077BBE0-20B1-977D-A0F4-5617BB5E099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8B9B5240-AEAF-67DA-3182-87185B8F66C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5974DD3-24C3-0E1C-D5AF-6E17B8530BF9}"/>
              </a:ext>
            </a:extLst>
          </p:cNvPr>
          <p:cNvSpPr>
            <a:spLocks noGrp="1"/>
          </p:cNvSpPr>
          <p:nvPr>
            <p:ph type="dt" sz="half" idx="10"/>
          </p:nvPr>
        </p:nvSpPr>
        <p:spPr/>
        <p:txBody>
          <a:bodyPr/>
          <a:lstStyle/>
          <a:p>
            <a:fld id="{7A847CFC-816F-41D0-AAC0-9BF4FEBC753E}" type="datetimeFigureOut">
              <a:rPr lang="es-ES" smtClean="0"/>
              <a:t>20/06/2024</a:t>
            </a:fld>
            <a:endParaRPr lang="es-ES"/>
          </a:p>
        </p:txBody>
      </p:sp>
      <p:sp>
        <p:nvSpPr>
          <p:cNvPr id="6" name="Marcador de pie de página 5">
            <a:extLst>
              <a:ext uri="{FF2B5EF4-FFF2-40B4-BE49-F238E27FC236}">
                <a16:creationId xmlns:a16="http://schemas.microsoft.com/office/drawing/2014/main" id="{EF5F384E-6DA3-652B-7958-A257A70ED9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3FA4EFA-8994-3FB8-D5BC-E0AC76B4209B}"/>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92326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CC379E-12F6-D9E1-32ED-58A59CCBF9E1}"/>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FB15F234-1EED-010F-1893-D988AAAB539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R"/>
          </a:p>
        </p:txBody>
      </p:sp>
      <p:sp>
        <p:nvSpPr>
          <p:cNvPr id="4" name="Marcador de texto 3">
            <a:extLst>
              <a:ext uri="{FF2B5EF4-FFF2-40B4-BE49-F238E27FC236}">
                <a16:creationId xmlns:a16="http://schemas.microsoft.com/office/drawing/2014/main" id="{1EA2929B-8686-79F0-6598-E5A4762AB07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59A9DE-20F7-9ACB-E4B0-3A4AB20F146F}"/>
              </a:ext>
            </a:extLst>
          </p:cNvPr>
          <p:cNvSpPr>
            <a:spLocks noGrp="1"/>
          </p:cNvSpPr>
          <p:nvPr>
            <p:ph type="dt" sz="half" idx="10"/>
          </p:nvPr>
        </p:nvSpPr>
        <p:spPr/>
        <p:txBody>
          <a:bodyPr/>
          <a:lstStyle/>
          <a:p>
            <a:fld id="{7A847CFC-816F-41D0-AAC0-9BF4FEBC753E}" type="datetimeFigureOut">
              <a:rPr lang="es-ES" smtClean="0"/>
              <a:t>20/06/2024</a:t>
            </a:fld>
            <a:endParaRPr lang="es-ES"/>
          </a:p>
        </p:txBody>
      </p:sp>
      <p:sp>
        <p:nvSpPr>
          <p:cNvPr id="6" name="Marcador de pie de página 5">
            <a:extLst>
              <a:ext uri="{FF2B5EF4-FFF2-40B4-BE49-F238E27FC236}">
                <a16:creationId xmlns:a16="http://schemas.microsoft.com/office/drawing/2014/main" id="{608E3344-F2CA-0EF6-9243-B959E96D071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51E5748-AF7A-9B50-54CC-C5D7A7C99540}"/>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495250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6863A46-F65B-823E-0040-C04A16477BE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7A164FA1-1501-B66D-5270-0A02018A1F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E09D158F-FAF7-12BF-59ED-10D968F84A6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7A847CFC-816F-41D0-AAC0-9BF4FEBC753E}" type="datetimeFigureOut">
              <a:rPr lang="es-ES" smtClean="0"/>
              <a:t>20/06/2024</a:t>
            </a:fld>
            <a:endParaRPr lang="es-ES"/>
          </a:p>
        </p:txBody>
      </p:sp>
      <p:sp>
        <p:nvSpPr>
          <p:cNvPr id="5" name="Marcador de pie de página 4">
            <a:extLst>
              <a:ext uri="{FF2B5EF4-FFF2-40B4-BE49-F238E27FC236}">
                <a16:creationId xmlns:a16="http://schemas.microsoft.com/office/drawing/2014/main" id="{71CB81D1-85CB-B6F2-B3BD-B7F30E301CE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1B997DA-E830-A269-BEDE-978EC6FFB5F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132FADFE-3B8F-471C-ABF0-DBC7717ECBBC}" type="slidenum">
              <a:rPr lang="es-ES" smtClean="0"/>
              <a:t>‹Nº›</a:t>
            </a:fld>
            <a:endParaRPr lang="es-ES"/>
          </a:p>
        </p:txBody>
      </p:sp>
    </p:spTree>
    <p:extLst>
      <p:ext uri="{BB962C8B-B14F-4D97-AF65-F5344CB8AC3E}">
        <p14:creationId xmlns:p14="http://schemas.microsoft.com/office/powerpoint/2010/main" val="34642826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65692" y="2102383"/>
            <a:ext cx="7772400" cy="518634"/>
          </a:xfrm>
        </p:spPr>
        <p:txBody>
          <a:bodyPr>
            <a:normAutofit/>
          </a:bodyPr>
          <a:lstStyle/>
          <a:p>
            <a:r>
              <a:rPr lang="es-CR" sz="3000" b="1" dirty="0"/>
              <a:t>Bio Wall Raindrop</a:t>
            </a:r>
          </a:p>
        </p:txBody>
      </p:sp>
      <p:sp>
        <p:nvSpPr>
          <p:cNvPr id="3" name="2 Subtítulo"/>
          <p:cNvSpPr>
            <a:spLocks noGrp="1"/>
          </p:cNvSpPr>
          <p:nvPr>
            <p:ph type="subTitle" idx="1"/>
          </p:nvPr>
        </p:nvSpPr>
        <p:spPr>
          <a:xfrm>
            <a:off x="1017592" y="2761001"/>
            <a:ext cx="7108813" cy="4088646"/>
          </a:xfrm>
        </p:spPr>
        <p:txBody>
          <a:bodyPr>
            <a:normAutofit/>
          </a:bodyPr>
          <a:lstStyle/>
          <a:p>
            <a:pPr algn="just"/>
            <a:endParaRPr lang="es-CR" sz="200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s-CR" sz="20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19730" t="32660" b="34681"/>
          <a:stretch/>
        </p:blipFill>
        <p:spPr>
          <a:xfrm>
            <a:off x="733570" y="287725"/>
            <a:ext cx="3744416" cy="843003"/>
          </a:xfrm>
          <a:prstGeom prst="rect">
            <a:avLst/>
          </a:prstGeom>
        </p:spPr>
      </p:pic>
      <p:pic>
        <p:nvPicPr>
          <p:cNvPr id="6" name="Imagen 5">
            <a:extLst>
              <a:ext uri="{FF2B5EF4-FFF2-40B4-BE49-F238E27FC236}">
                <a16:creationId xmlns:a16="http://schemas.microsoft.com/office/drawing/2014/main" id="{00000000-0008-0000-0000-000003000000}"/>
              </a:ext>
            </a:extLst>
          </p:cNvPr>
          <p:cNvPicPr/>
          <p:nvPr/>
        </p:nvPicPr>
        <p:blipFill rotWithShape="1">
          <a:blip r:embed="rId3" cstate="print">
            <a:extLst>
              <a:ext uri="{28A0092B-C50C-407E-A947-70E740481C1C}">
                <a14:useLocalDpi xmlns:a14="http://schemas.microsoft.com/office/drawing/2010/main" val="0"/>
              </a:ext>
            </a:extLst>
          </a:blip>
          <a:srcRect l="7001" t="20892" r="27225" b="49751"/>
          <a:stretch/>
        </p:blipFill>
        <p:spPr>
          <a:xfrm rot="21403256">
            <a:off x="3461408" y="1009230"/>
            <a:ext cx="2221183" cy="717179"/>
          </a:xfrm>
          <a:prstGeom prst="rect">
            <a:avLst/>
          </a:prstGeom>
        </p:spPr>
      </p:pic>
      <p:pic>
        <p:nvPicPr>
          <p:cNvPr id="4" name="Imagen 3">
            <a:extLst>
              <a:ext uri="{FF2B5EF4-FFF2-40B4-BE49-F238E27FC236}">
                <a16:creationId xmlns:a16="http://schemas.microsoft.com/office/drawing/2014/main" id="{41BE756E-E8E6-4D17-BCC7-CD65DACA3B52}"/>
              </a:ext>
            </a:extLst>
          </p:cNvPr>
          <p:cNvPicPr>
            <a:picLocks noChangeAspect="1"/>
          </p:cNvPicPr>
          <p:nvPr/>
        </p:nvPicPr>
        <p:blipFill rotWithShape="1">
          <a:blip r:embed="rId4">
            <a:extLst>
              <a:ext uri="{28A0092B-C50C-407E-A947-70E740481C1C}">
                <a14:useLocalDpi xmlns:a14="http://schemas.microsoft.com/office/drawing/2010/main" val="0"/>
              </a:ext>
            </a:extLst>
          </a:blip>
          <a:srcRect t="25443" b="38664"/>
          <a:stretch/>
        </p:blipFill>
        <p:spPr>
          <a:xfrm>
            <a:off x="5292080" y="427112"/>
            <a:ext cx="3434797" cy="637644"/>
          </a:xfrm>
          <a:prstGeom prst="rect">
            <a:avLst/>
          </a:prstGeom>
        </p:spPr>
      </p:pic>
      <p:pic>
        <p:nvPicPr>
          <p:cNvPr id="9" name="Picture 8">
            <a:extLst>
              <a:ext uri="{FF2B5EF4-FFF2-40B4-BE49-F238E27FC236}">
                <a16:creationId xmlns:a16="http://schemas.microsoft.com/office/drawing/2014/main" id="{BAF3012E-3326-4ACE-96A6-911712F734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709189"/>
            <a:ext cx="9144000" cy="140457"/>
          </a:xfrm>
          <a:prstGeom prst="rect">
            <a:avLst/>
          </a:prstGeom>
        </p:spPr>
      </p:pic>
      <p:pic>
        <p:nvPicPr>
          <p:cNvPr id="7" name="Imagen 6">
            <a:extLst>
              <a:ext uri="{FF2B5EF4-FFF2-40B4-BE49-F238E27FC236}">
                <a16:creationId xmlns:a16="http://schemas.microsoft.com/office/drawing/2014/main" id="{3CC69639-FF4E-4D8D-9757-CD8E3EBB5A94}"/>
              </a:ext>
            </a:extLst>
          </p:cNvPr>
          <p:cNvPicPr>
            <a:picLocks noChangeAspect="1"/>
          </p:cNvPicPr>
          <p:nvPr/>
        </p:nvPicPr>
        <p:blipFill>
          <a:blip r:embed="rId6"/>
          <a:stretch>
            <a:fillRect/>
          </a:stretch>
        </p:blipFill>
        <p:spPr>
          <a:xfrm>
            <a:off x="2597666" y="2784783"/>
            <a:ext cx="3760639" cy="3760639"/>
          </a:xfrm>
          <a:prstGeom prst="rect">
            <a:avLst/>
          </a:prstGeom>
        </p:spPr>
      </p:pic>
    </p:spTree>
    <p:extLst>
      <p:ext uri="{BB962C8B-B14F-4D97-AF65-F5344CB8AC3E}">
        <p14:creationId xmlns:p14="http://schemas.microsoft.com/office/powerpoint/2010/main" val="4068063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19730" t="32660" b="34681"/>
          <a:stretch/>
        </p:blipFill>
        <p:spPr>
          <a:xfrm>
            <a:off x="733570" y="287725"/>
            <a:ext cx="3744416" cy="843003"/>
          </a:xfrm>
          <a:prstGeom prst="rect">
            <a:avLst/>
          </a:prstGeom>
        </p:spPr>
      </p:pic>
      <p:pic>
        <p:nvPicPr>
          <p:cNvPr id="6" name="Imagen 5">
            <a:extLst>
              <a:ext uri="{FF2B5EF4-FFF2-40B4-BE49-F238E27FC236}">
                <a16:creationId xmlns:a16="http://schemas.microsoft.com/office/drawing/2014/main" id="{00000000-0008-0000-0000-000003000000}"/>
              </a:ext>
            </a:extLst>
          </p:cNvPr>
          <p:cNvPicPr/>
          <p:nvPr/>
        </p:nvPicPr>
        <p:blipFill rotWithShape="1">
          <a:blip r:embed="rId3" cstate="print">
            <a:extLst>
              <a:ext uri="{28A0092B-C50C-407E-A947-70E740481C1C}">
                <a14:useLocalDpi xmlns:a14="http://schemas.microsoft.com/office/drawing/2010/main" val="0"/>
              </a:ext>
            </a:extLst>
          </a:blip>
          <a:srcRect l="7001" t="20892" r="27225" b="49751"/>
          <a:stretch/>
        </p:blipFill>
        <p:spPr>
          <a:xfrm rot="21403256">
            <a:off x="3461408" y="1009230"/>
            <a:ext cx="2221183" cy="717179"/>
          </a:xfrm>
          <a:prstGeom prst="rect">
            <a:avLst/>
          </a:prstGeom>
        </p:spPr>
      </p:pic>
      <p:pic>
        <p:nvPicPr>
          <p:cNvPr id="4" name="Imagen 3">
            <a:extLst>
              <a:ext uri="{FF2B5EF4-FFF2-40B4-BE49-F238E27FC236}">
                <a16:creationId xmlns:a16="http://schemas.microsoft.com/office/drawing/2014/main" id="{41BE756E-E8E6-4D17-BCC7-CD65DACA3B52}"/>
              </a:ext>
            </a:extLst>
          </p:cNvPr>
          <p:cNvPicPr>
            <a:picLocks noChangeAspect="1"/>
          </p:cNvPicPr>
          <p:nvPr/>
        </p:nvPicPr>
        <p:blipFill rotWithShape="1">
          <a:blip r:embed="rId4">
            <a:extLst>
              <a:ext uri="{28A0092B-C50C-407E-A947-70E740481C1C}">
                <a14:useLocalDpi xmlns:a14="http://schemas.microsoft.com/office/drawing/2010/main" val="0"/>
              </a:ext>
            </a:extLst>
          </a:blip>
          <a:srcRect t="25443" b="38664"/>
          <a:stretch/>
        </p:blipFill>
        <p:spPr>
          <a:xfrm>
            <a:off x="5292080" y="427112"/>
            <a:ext cx="3434797" cy="637644"/>
          </a:xfrm>
          <a:prstGeom prst="rect">
            <a:avLst/>
          </a:prstGeom>
        </p:spPr>
      </p:pic>
      <p:pic>
        <p:nvPicPr>
          <p:cNvPr id="9" name="Picture 8">
            <a:extLst>
              <a:ext uri="{FF2B5EF4-FFF2-40B4-BE49-F238E27FC236}">
                <a16:creationId xmlns:a16="http://schemas.microsoft.com/office/drawing/2014/main" id="{BAF3012E-3326-4ACE-96A6-911712F734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709189"/>
            <a:ext cx="9144000" cy="140457"/>
          </a:xfrm>
          <a:prstGeom prst="rect">
            <a:avLst/>
          </a:prstGeom>
        </p:spPr>
      </p:pic>
      <p:sp>
        <p:nvSpPr>
          <p:cNvPr id="7" name="Título 6">
            <a:extLst>
              <a:ext uri="{FF2B5EF4-FFF2-40B4-BE49-F238E27FC236}">
                <a16:creationId xmlns:a16="http://schemas.microsoft.com/office/drawing/2014/main" id="{7F35B51E-77F7-4155-BF53-17BF2BD128E4}"/>
              </a:ext>
            </a:extLst>
          </p:cNvPr>
          <p:cNvSpPr>
            <a:spLocks noGrp="1"/>
          </p:cNvSpPr>
          <p:nvPr>
            <p:ph type="ctrTitle"/>
          </p:nvPr>
        </p:nvSpPr>
        <p:spPr>
          <a:xfrm>
            <a:off x="1143000" y="1484783"/>
            <a:ext cx="6858000" cy="2025179"/>
          </a:xfrm>
        </p:spPr>
        <p:txBody>
          <a:bodyPr/>
          <a:lstStyle/>
          <a:p>
            <a:r>
              <a:rPr lang="es-CR" dirty="0"/>
              <a:t> </a:t>
            </a:r>
          </a:p>
        </p:txBody>
      </p:sp>
      <p:sp>
        <p:nvSpPr>
          <p:cNvPr id="8" name="Subtítulo 7">
            <a:extLst>
              <a:ext uri="{FF2B5EF4-FFF2-40B4-BE49-F238E27FC236}">
                <a16:creationId xmlns:a16="http://schemas.microsoft.com/office/drawing/2014/main" id="{5B126060-680D-433D-89B3-581FE9CA272F}"/>
              </a:ext>
            </a:extLst>
          </p:cNvPr>
          <p:cNvSpPr>
            <a:spLocks noGrp="1"/>
          </p:cNvSpPr>
          <p:nvPr>
            <p:ph type="subTitle" idx="1"/>
          </p:nvPr>
        </p:nvSpPr>
        <p:spPr>
          <a:xfrm>
            <a:off x="971600" y="1916832"/>
            <a:ext cx="7128792" cy="4248472"/>
          </a:xfrm>
        </p:spPr>
        <p:txBody>
          <a:bodyPr>
            <a:normAutofit/>
          </a:bodyPr>
          <a:lstStyle/>
          <a:p>
            <a:endParaRPr lang="es-CR" dirty="0"/>
          </a:p>
          <a:p>
            <a:r>
              <a:rPr lang="es-CR" dirty="0">
                <a:cs typeface="Aharoni" panose="02010803020104030203" pitchFamily="2" charset="-79"/>
              </a:rPr>
              <a:t>Visión: Ser líder en el mercado de la innovación de productos naturales con propiedades curativas que promueven la salud y bienestar de las personas Posicionándose como la mejor alternativa del mercado nacional, en alternativas naturales </a:t>
            </a:r>
          </a:p>
          <a:p>
            <a:endParaRPr lang="es-CR" sz="1600" dirty="0">
              <a:cs typeface="Aharoni" panose="02010803020104030203" pitchFamily="2" charset="-79"/>
            </a:endParaRPr>
          </a:p>
          <a:p>
            <a:endParaRPr lang="es-CR" sz="1600" dirty="0">
              <a:cs typeface="Aharoni" panose="02010803020104030203" pitchFamily="2" charset="-79"/>
            </a:endParaRPr>
          </a:p>
          <a:p>
            <a:r>
              <a:rPr lang="es-CR" dirty="0">
                <a:cs typeface="Aharoni" panose="02010803020104030203" pitchFamily="2" charset="-79"/>
              </a:rPr>
              <a:t>Misión: Somos una empresa que se preocupa por el bienestar de las personas, proporcionando la creación de una medicina natural de buena calidad que es a base de una gota de agua y flor de guanilama con el fin de ayudar a las personas con distintas enfermedades como: Gastritis, colitis y ansiedad y así poder garantizar la venta de nuestro producto en todo el territorio nacional </a:t>
            </a:r>
          </a:p>
          <a:p>
            <a:endParaRPr lang="es-CR" dirty="0"/>
          </a:p>
        </p:txBody>
      </p:sp>
    </p:spTree>
    <p:extLst>
      <p:ext uri="{BB962C8B-B14F-4D97-AF65-F5344CB8AC3E}">
        <p14:creationId xmlns:p14="http://schemas.microsoft.com/office/powerpoint/2010/main" val="2275298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19730" t="32660" b="34681"/>
          <a:stretch/>
        </p:blipFill>
        <p:spPr>
          <a:xfrm>
            <a:off x="733570" y="287725"/>
            <a:ext cx="3744416" cy="843003"/>
          </a:xfrm>
          <a:prstGeom prst="rect">
            <a:avLst/>
          </a:prstGeom>
        </p:spPr>
      </p:pic>
      <p:pic>
        <p:nvPicPr>
          <p:cNvPr id="6" name="Imagen 5">
            <a:extLst>
              <a:ext uri="{FF2B5EF4-FFF2-40B4-BE49-F238E27FC236}">
                <a16:creationId xmlns:a16="http://schemas.microsoft.com/office/drawing/2014/main" id="{00000000-0008-0000-0000-000003000000}"/>
              </a:ext>
            </a:extLst>
          </p:cNvPr>
          <p:cNvPicPr/>
          <p:nvPr/>
        </p:nvPicPr>
        <p:blipFill rotWithShape="1">
          <a:blip r:embed="rId3" cstate="print">
            <a:extLst>
              <a:ext uri="{28A0092B-C50C-407E-A947-70E740481C1C}">
                <a14:useLocalDpi xmlns:a14="http://schemas.microsoft.com/office/drawing/2010/main" val="0"/>
              </a:ext>
            </a:extLst>
          </a:blip>
          <a:srcRect l="7001" t="20892" r="27225" b="49751"/>
          <a:stretch/>
        </p:blipFill>
        <p:spPr>
          <a:xfrm rot="21403256">
            <a:off x="3461408" y="1009230"/>
            <a:ext cx="2221183" cy="717179"/>
          </a:xfrm>
          <a:prstGeom prst="rect">
            <a:avLst/>
          </a:prstGeom>
        </p:spPr>
      </p:pic>
      <p:pic>
        <p:nvPicPr>
          <p:cNvPr id="4" name="Imagen 3">
            <a:extLst>
              <a:ext uri="{FF2B5EF4-FFF2-40B4-BE49-F238E27FC236}">
                <a16:creationId xmlns:a16="http://schemas.microsoft.com/office/drawing/2014/main" id="{41BE756E-E8E6-4D17-BCC7-CD65DACA3B52}"/>
              </a:ext>
            </a:extLst>
          </p:cNvPr>
          <p:cNvPicPr>
            <a:picLocks noChangeAspect="1"/>
          </p:cNvPicPr>
          <p:nvPr/>
        </p:nvPicPr>
        <p:blipFill rotWithShape="1">
          <a:blip r:embed="rId4">
            <a:extLst>
              <a:ext uri="{28A0092B-C50C-407E-A947-70E740481C1C}">
                <a14:useLocalDpi xmlns:a14="http://schemas.microsoft.com/office/drawing/2010/main" val="0"/>
              </a:ext>
            </a:extLst>
          </a:blip>
          <a:srcRect t="25443" b="38664"/>
          <a:stretch/>
        </p:blipFill>
        <p:spPr>
          <a:xfrm>
            <a:off x="5292080" y="427112"/>
            <a:ext cx="3434797" cy="637644"/>
          </a:xfrm>
          <a:prstGeom prst="rect">
            <a:avLst/>
          </a:prstGeom>
        </p:spPr>
      </p:pic>
      <p:pic>
        <p:nvPicPr>
          <p:cNvPr id="9" name="Picture 8">
            <a:extLst>
              <a:ext uri="{FF2B5EF4-FFF2-40B4-BE49-F238E27FC236}">
                <a16:creationId xmlns:a16="http://schemas.microsoft.com/office/drawing/2014/main" id="{BAF3012E-3326-4ACE-96A6-911712F734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709189"/>
            <a:ext cx="9144000" cy="140457"/>
          </a:xfrm>
          <a:prstGeom prst="rect">
            <a:avLst/>
          </a:prstGeom>
        </p:spPr>
      </p:pic>
      <p:graphicFrame>
        <p:nvGraphicFramePr>
          <p:cNvPr id="11" name="Tabla 10">
            <a:extLst>
              <a:ext uri="{FF2B5EF4-FFF2-40B4-BE49-F238E27FC236}">
                <a16:creationId xmlns:a16="http://schemas.microsoft.com/office/drawing/2014/main" id="{373F6CBF-37B2-3FD7-2542-80FAFAB7DD14}"/>
              </a:ext>
            </a:extLst>
          </p:cNvPr>
          <p:cNvGraphicFramePr>
            <a:graphicFrameLocks noGrp="1"/>
          </p:cNvGraphicFramePr>
          <p:nvPr>
            <p:extLst>
              <p:ext uri="{D42A27DB-BD31-4B8C-83A1-F6EECF244321}">
                <p14:modId xmlns:p14="http://schemas.microsoft.com/office/powerpoint/2010/main" val="1362326444"/>
              </p:ext>
            </p:extLst>
          </p:nvPr>
        </p:nvGraphicFramePr>
        <p:xfrm>
          <a:off x="1187624" y="1710148"/>
          <a:ext cx="7200794" cy="4759607"/>
        </p:xfrm>
        <a:graphic>
          <a:graphicData uri="http://schemas.openxmlformats.org/drawingml/2006/table">
            <a:tbl>
              <a:tblPr>
                <a:tableStyleId>{5C22544A-7EE6-4342-B048-85BDC9FD1C3A}</a:tableStyleId>
              </a:tblPr>
              <a:tblGrid>
                <a:gridCol w="571200">
                  <a:extLst>
                    <a:ext uri="{9D8B030D-6E8A-4147-A177-3AD203B41FA5}">
                      <a16:colId xmlns:a16="http://schemas.microsoft.com/office/drawing/2014/main" val="2685264587"/>
                    </a:ext>
                  </a:extLst>
                </a:gridCol>
                <a:gridCol w="737032">
                  <a:extLst>
                    <a:ext uri="{9D8B030D-6E8A-4147-A177-3AD203B41FA5}">
                      <a16:colId xmlns:a16="http://schemas.microsoft.com/office/drawing/2014/main" val="1789735238"/>
                    </a:ext>
                  </a:extLst>
                </a:gridCol>
                <a:gridCol w="453274">
                  <a:extLst>
                    <a:ext uri="{9D8B030D-6E8A-4147-A177-3AD203B41FA5}">
                      <a16:colId xmlns:a16="http://schemas.microsoft.com/office/drawing/2014/main" val="1745450764"/>
                    </a:ext>
                  </a:extLst>
                </a:gridCol>
                <a:gridCol w="453274">
                  <a:extLst>
                    <a:ext uri="{9D8B030D-6E8A-4147-A177-3AD203B41FA5}">
                      <a16:colId xmlns:a16="http://schemas.microsoft.com/office/drawing/2014/main" val="2522400796"/>
                    </a:ext>
                  </a:extLst>
                </a:gridCol>
                <a:gridCol w="453274">
                  <a:extLst>
                    <a:ext uri="{9D8B030D-6E8A-4147-A177-3AD203B41FA5}">
                      <a16:colId xmlns:a16="http://schemas.microsoft.com/office/drawing/2014/main" val="16546141"/>
                    </a:ext>
                  </a:extLst>
                </a:gridCol>
                <a:gridCol w="453274">
                  <a:extLst>
                    <a:ext uri="{9D8B030D-6E8A-4147-A177-3AD203B41FA5}">
                      <a16:colId xmlns:a16="http://schemas.microsoft.com/office/drawing/2014/main" val="1353764003"/>
                    </a:ext>
                  </a:extLst>
                </a:gridCol>
                <a:gridCol w="453274">
                  <a:extLst>
                    <a:ext uri="{9D8B030D-6E8A-4147-A177-3AD203B41FA5}">
                      <a16:colId xmlns:a16="http://schemas.microsoft.com/office/drawing/2014/main" val="525379684"/>
                    </a:ext>
                  </a:extLst>
                </a:gridCol>
                <a:gridCol w="453274">
                  <a:extLst>
                    <a:ext uri="{9D8B030D-6E8A-4147-A177-3AD203B41FA5}">
                      <a16:colId xmlns:a16="http://schemas.microsoft.com/office/drawing/2014/main" val="1944728416"/>
                    </a:ext>
                  </a:extLst>
                </a:gridCol>
                <a:gridCol w="453274">
                  <a:extLst>
                    <a:ext uri="{9D8B030D-6E8A-4147-A177-3AD203B41FA5}">
                      <a16:colId xmlns:a16="http://schemas.microsoft.com/office/drawing/2014/main" val="1670007161"/>
                    </a:ext>
                  </a:extLst>
                </a:gridCol>
                <a:gridCol w="453274">
                  <a:extLst>
                    <a:ext uri="{9D8B030D-6E8A-4147-A177-3AD203B41FA5}">
                      <a16:colId xmlns:a16="http://schemas.microsoft.com/office/drawing/2014/main" val="3946500204"/>
                    </a:ext>
                  </a:extLst>
                </a:gridCol>
                <a:gridCol w="453274">
                  <a:extLst>
                    <a:ext uri="{9D8B030D-6E8A-4147-A177-3AD203B41FA5}">
                      <a16:colId xmlns:a16="http://schemas.microsoft.com/office/drawing/2014/main" val="2536951381"/>
                    </a:ext>
                  </a:extLst>
                </a:gridCol>
                <a:gridCol w="453274">
                  <a:extLst>
                    <a:ext uri="{9D8B030D-6E8A-4147-A177-3AD203B41FA5}">
                      <a16:colId xmlns:a16="http://schemas.microsoft.com/office/drawing/2014/main" val="1415435859"/>
                    </a:ext>
                  </a:extLst>
                </a:gridCol>
                <a:gridCol w="453274">
                  <a:extLst>
                    <a:ext uri="{9D8B030D-6E8A-4147-A177-3AD203B41FA5}">
                      <a16:colId xmlns:a16="http://schemas.microsoft.com/office/drawing/2014/main" val="3079542563"/>
                    </a:ext>
                  </a:extLst>
                </a:gridCol>
                <a:gridCol w="453274">
                  <a:extLst>
                    <a:ext uri="{9D8B030D-6E8A-4147-A177-3AD203B41FA5}">
                      <a16:colId xmlns:a16="http://schemas.microsoft.com/office/drawing/2014/main" val="3831882977"/>
                    </a:ext>
                  </a:extLst>
                </a:gridCol>
                <a:gridCol w="453274">
                  <a:extLst>
                    <a:ext uri="{9D8B030D-6E8A-4147-A177-3AD203B41FA5}">
                      <a16:colId xmlns:a16="http://schemas.microsoft.com/office/drawing/2014/main" val="3387205606"/>
                    </a:ext>
                  </a:extLst>
                </a:gridCol>
              </a:tblGrid>
              <a:tr h="101399">
                <a:tc gridSpan="15">
                  <a:txBody>
                    <a:bodyPr/>
                    <a:lstStyle/>
                    <a:p>
                      <a:pPr algn="ctr" fontAlgn="b"/>
                      <a:r>
                        <a:rPr lang="es-CR" sz="600" u="none" strike="noStrike">
                          <a:effectLst/>
                        </a:rPr>
                        <a:t>Modelo de Negocios CANVAS</a:t>
                      </a:r>
                      <a:endParaRPr lang="es-CR" sz="600" b="1" i="0" u="none" strike="noStrike">
                        <a:solidFill>
                          <a:srgbClr val="000000"/>
                        </a:solidFill>
                        <a:effectLst/>
                        <a:latin typeface="Calibri" panose="020F0502020204030204" pitchFamily="34" charset="0"/>
                      </a:endParaRPr>
                    </a:p>
                  </a:txBody>
                  <a:tcPr marL="4409" marR="4409" marT="4409" marB="0" anchor="b"/>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867522707"/>
                  </a:ext>
                </a:extLst>
              </a:tr>
              <a:tr h="105808">
                <a:tc>
                  <a:txBody>
                    <a:bodyPr/>
                    <a:lstStyle/>
                    <a:p>
                      <a:pPr algn="l" fontAlgn="b"/>
                      <a:endParaRPr lang="es-CR" sz="600" b="1" i="0" u="none" strike="noStrike">
                        <a:solidFill>
                          <a:srgbClr val="000000"/>
                        </a:solidFill>
                        <a:effectLst/>
                        <a:latin typeface="Calibri" panose="020F0502020204030204" pitchFamily="34" charset="0"/>
                      </a:endParaRPr>
                    </a:p>
                  </a:txBody>
                  <a:tcPr marL="4409" marR="4409" marT="4409" marB="0" anchor="b"/>
                </a:tc>
                <a:tc>
                  <a:txBody>
                    <a:bodyPr/>
                    <a:lstStyle/>
                    <a:p>
                      <a:pPr algn="l" fontAlgn="b"/>
                      <a:endParaRPr lang="es-CR" sz="600" b="0" i="0" u="none" strike="noStrike">
                        <a:solidFill>
                          <a:srgbClr val="000000"/>
                        </a:solidFill>
                        <a:effectLst/>
                        <a:latin typeface="Calibri" panose="020F0502020204030204" pitchFamily="34" charset="0"/>
                      </a:endParaRPr>
                    </a:p>
                  </a:txBody>
                  <a:tcPr marL="4409" marR="4409" marT="4409" marB="0" anchor="b"/>
                </a:tc>
                <a:tc>
                  <a:txBody>
                    <a:bodyPr/>
                    <a:lstStyle/>
                    <a:p>
                      <a:pPr algn="ctr" fontAlgn="b"/>
                      <a:endParaRPr lang="es-CR" sz="600" b="0" i="0" u="none" strike="noStrike">
                        <a:solidFill>
                          <a:srgbClr val="FFFFFF"/>
                        </a:solidFill>
                        <a:effectLst/>
                        <a:latin typeface="Calibri" panose="020F0502020204030204" pitchFamily="34" charset="0"/>
                      </a:endParaRPr>
                    </a:p>
                  </a:txBody>
                  <a:tcPr marL="4409" marR="4409" marT="4409" marB="0" anchor="b"/>
                </a:tc>
                <a:tc>
                  <a:txBody>
                    <a:bodyPr/>
                    <a:lstStyle/>
                    <a:p>
                      <a:pPr algn="ctr" fontAlgn="b"/>
                      <a:endParaRPr lang="es-CR" sz="600" b="0" i="0" u="none" strike="noStrike">
                        <a:solidFill>
                          <a:srgbClr val="FFFFFF"/>
                        </a:solidFill>
                        <a:effectLst/>
                        <a:latin typeface="Calibri" panose="020F0502020204030204" pitchFamily="34" charset="0"/>
                      </a:endParaRPr>
                    </a:p>
                  </a:txBody>
                  <a:tcPr marL="4409" marR="4409" marT="4409" marB="0" anchor="b"/>
                </a:tc>
                <a:tc>
                  <a:txBody>
                    <a:bodyPr/>
                    <a:lstStyle/>
                    <a:p>
                      <a:pPr algn="ctr" fontAlgn="b"/>
                      <a:endParaRPr lang="es-CR" sz="600" b="0" i="0" u="none" strike="noStrike">
                        <a:solidFill>
                          <a:srgbClr val="FFFFFF"/>
                        </a:solidFill>
                        <a:effectLst/>
                        <a:latin typeface="Calibri" panose="020F0502020204030204" pitchFamily="34" charset="0"/>
                      </a:endParaRPr>
                    </a:p>
                  </a:txBody>
                  <a:tcPr marL="4409" marR="4409" marT="4409" marB="0" anchor="b"/>
                </a:tc>
                <a:tc>
                  <a:txBody>
                    <a:bodyPr/>
                    <a:lstStyle/>
                    <a:p>
                      <a:pPr algn="ctr" fontAlgn="b"/>
                      <a:endParaRPr lang="es-CR" sz="600" b="0" i="0" u="none" strike="noStrike">
                        <a:solidFill>
                          <a:srgbClr val="FFFFFF"/>
                        </a:solidFill>
                        <a:effectLst/>
                        <a:latin typeface="Calibri" panose="020F0502020204030204" pitchFamily="34" charset="0"/>
                      </a:endParaRPr>
                    </a:p>
                  </a:txBody>
                  <a:tcPr marL="4409" marR="4409" marT="4409" marB="0" anchor="b"/>
                </a:tc>
                <a:tc>
                  <a:txBody>
                    <a:bodyPr/>
                    <a:lstStyle/>
                    <a:p>
                      <a:pPr algn="l" fontAlgn="b"/>
                      <a:endParaRPr lang="es-CR" sz="600" b="0" i="0" u="none" strike="noStrike">
                        <a:solidFill>
                          <a:srgbClr val="000000"/>
                        </a:solidFill>
                        <a:effectLst/>
                        <a:latin typeface="Calibri" panose="020F0502020204030204" pitchFamily="34" charset="0"/>
                      </a:endParaRPr>
                    </a:p>
                  </a:txBody>
                  <a:tcPr marL="4409" marR="4409" marT="4409" marB="0" anchor="b"/>
                </a:tc>
                <a:tc>
                  <a:txBody>
                    <a:bodyPr/>
                    <a:lstStyle/>
                    <a:p>
                      <a:pPr algn="l" fontAlgn="b"/>
                      <a:endParaRPr lang="es-CR" sz="600" b="0" i="0" u="none" strike="noStrike">
                        <a:solidFill>
                          <a:srgbClr val="000000"/>
                        </a:solidFill>
                        <a:effectLst/>
                        <a:latin typeface="Calibri" panose="020F0502020204030204" pitchFamily="34" charset="0"/>
                      </a:endParaRPr>
                    </a:p>
                  </a:txBody>
                  <a:tcPr marL="4409" marR="4409" marT="4409" marB="0" anchor="b"/>
                </a:tc>
                <a:tc>
                  <a:txBody>
                    <a:bodyPr/>
                    <a:lstStyle/>
                    <a:p>
                      <a:pPr algn="l" fontAlgn="b"/>
                      <a:endParaRPr lang="es-CR" sz="600" b="0" i="0" u="none" strike="noStrike">
                        <a:solidFill>
                          <a:srgbClr val="000000"/>
                        </a:solidFill>
                        <a:effectLst/>
                        <a:latin typeface="Calibri" panose="020F0502020204030204" pitchFamily="34" charset="0"/>
                      </a:endParaRPr>
                    </a:p>
                  </a:txBody>
                  <a:tcPr marL="4409" marR="4409" marT="4409" marB="0" anchor="b"/>
                </a:tc>
                <a:tc>
                  <a:txBody>
                    <a:bodyPr/>
                    <a:lstStyle/>
                    <a:p>
                      <a:pPr algn="l" fontAlgn="b"/>
                      <a:endParaRPr lang="es-CR" sz="600" b="0" i="0" u="none" strike="noStrike">
                        <a:solidFill>
                          <a:srgbClr val="000000"/>
                        </a:solidFill>
                        <a:effectLst/>
                        <a:latin typeface="Calibri" panose="020F0502020204030204" pitchFamily="34" charset="0"/>
                      </a:endParaRPr>
                    </a:p>
                  </a:txBody>
                  <a:tcPr marL="4409" marR="4409" marT="4409" marB="0" anchor="b"/>
                </a:tc>
                <a:tc>
                  <a:txBody>
                    <a:bodyPr/>
                    <a:lstStyle/>
                    <a:p>
                      <a:pPr algn="l" fontAlgn="b"/>
                      <a:endParaRPr lang="es-CR" sz="600" b="0" i="0" u="none" strike="noStrike">
                        <a:solidFill>
                          <a:srgbClr val="000000"/>
                        </a:solidFill>
                        <a:effectLst/>
                        <a:latin typeface="Calibri" panose="020F0502020204030204" pitchFamily="34" charset="0"/>
                      </a:endParaRPr>
                    </a:p>
                  </a:txBody>
                  <a:tcPr marL="4409" marR="4409" marT="4409" marB="0" anchor="b"/>
                </a:tc>
                <a:tc>
                  <a:txBody>
                    <a:bodyPr/>
                    <a:lstStyle/>
                    <a:p>
                      <a:pPr algn="l" fontAlgn="b"/>
                      <a:endParaRPr lang="es-CR" sz="600" b="0" i="0" u="none" strike="noStrike">
                        <a:solidFill>
                          <a:srgbClr val="000000"/>
                        </a:solidFill>
                        <a:effectLst/>
                        <a:latin typeface="Calibri" panose="020F0502020204030204" pitchFamily="34" charset="0"/>
                      </a:endParaRPr>
                    </a:p>
                  </a:txBody>
                  <a:tcPr marL="4409" marR="4409" marT="4409" marB="0" anchor="b"/>
                </a:tc>
                <a:tc>
                  <a:txBody>
                    <a:bodyPr/>
                    <a:lstStyle/>
                    <a:p>
                      <a:pPr algn="l" fontAlgn="b"/>
                      <a:endParaRPr lang="es-CR" sz="600" b="0" i="0" u="none" strike="noStrike">
                        <a:solidFill>
                          <a:srgbClr val="000000"/>
                        </a:solidFill>
                        <a:effectLst/>
                        <a:latin typeface="Calibri" panose="020F0502020204030204" pitchFamily="34" charset="0"/>
                      </a:endParaRPr>
                    </a:p>
                  </a:txBody>
                  <a:tcPr marL="4409" marR="4409" marT="4409" marB="0" anchor="b"/>
                </a:tc>
                <a:tc>
                  <a:txBody>
                    <a:bodyPr/>
                    <a:lstStyle/>
                    <a:p>
                      <a:pPr algn="l" fontAlgn="b"/>
                      <a:endParaRPr lang="es-CR" sz="600" b="0" i="0" u="none" strike="noStrike">
                        <a:solidFill>
                          <a:srgbClr val="000000"/>
                        </a:solidFill>
                        <a:effectLst/>
                        <a:latin typeface="Calibri" panose="020F0502020204030204" pitchFamily="34" charset="0"/>
                      </a:endParaRPr>
                    </a:p>
                  </a:txBody>
                  <a:tcPr marL="4409" marR="4409" marT="4409" marB="0" anchor="b"/>
                </a:tc>
                <a:tc>
                  <a:txBody>
                    <a:bodyPr/>
                    <a:lstStyle/>
                    <a:p>
                      <a:pPr algn="l" fontAlgn="b"/>
                      <a:endParaRPr lang="es-CR" sz="600" b="0" i="0" u="none" strike="noStrike">
                        <a:solidFill>
                          <a:srgbClr val="000000"/>
                        </a:solidFill>
                        <a:effectLst/>
                        <a:latin typeface="Calibri" panose="020F0502020204030204" pitchFamily="34" charset="0"/>
                      </a:endParaRPr>
                    </a:p>
                  </a:txBody>
                  <a:tcPr marL="4409" marR="4409" marT="4409" marB="0" anchor="b"/>
                </a:tc>
                <a:extLst>
                  <a:ext uri="{0D108BD9-81ED-4DB2-BD59-A6C34878D82A}">
                    <a16:rowId xmlns:a16="http://schemas.microsoft.com/office/drawing/2014/main" val="243441581"/>
                  </a:ext>
                </a:extLst>
              </a:tr>
              <a:tr h="268928">
                <a:tc gridSpan="2">
                  <a:txBody>
                    <a:bodyPr/>
                    <a:lstStyle/>
                    <a:p>
                      <a:pPr algn="ctr" fontAlgn="ctr"/>
                      <a:r>
                        <a:rPr lang="es-ES" sz="600" u="none" strike="noStrike">
                          <a:effectLst/>
                        </a:rPr>
                        <a:t>Breve descripción del producto y/o servicio. ¿Qué es? ¿Para qué sirve? ¿Qué materias primas y/o procesos utiliza?</a:t>
                      </a:r>
                      <a:endParaRPr lang="es-ES" sz="600" b="1" i="0" u="none" strike="noStrike">
                        <a:solidFill>
                          <a:srgbClr val="000000"/>
                        </a:solidFill>
                        <a:effectLst/>
                        <a:latin typeface="Calibri" panose="020F0502020204030204" pitchFamily="34" charset="0"/>
                      </a:endParaRPr>
                    </a:p>
                  </a:txBody>
                  <a:tcPr marL="4409" marR="4409" marT="4409" marB="0" anchor="ctr"/>
                </a:tc>
                <a:tc hMerge="1">
                  <a:txBody>
                    <a:bodyPr/>
                    <a:lstStyle/>
                    <a:p>
                      <a:endParaRPr lang="es-CR"/>
                    </a:p>
                  </a:txBody>
                  <a:tcPr/>
                </a:tc>
                <a:tc gridSpan="13">
                  <a:txBody>
                    <a:bodyPr/>
                    <a:lstStyle/>
                    <a:p>
                      <a:pPr algn="ctr" fontAlgn="ctr"/>
                      <a:r>
                        <a:rPr lang="es-ES" sz="600" u="none" strike="noStrike">
                          <a:effectLst/>
                        </a:rPr>
                        <a:t>Consiste en un producto en forma de gota de agua, a base juanilama, que pretende funcionar como aoadyudante  a las personas con padecimientos como la gastritis, la colitis y la ansiedad. Funcionando como una alternativa de tratamiento natural.</a:t>
                      </a:r>
                      <a:endParaRPr lang="es-ES" sz="600" b="0" i="0" u="none" strike="noStrike">
                        <a:solidFill>
                          <a:srgbClr val="000000"/>
                        </a:solidFill>
                        <a:effectLst/>
                        <a:latin typeface="Calibri" panose="020F0502020204030204" pitchFamily="34" charset="0"/>
                      </a:endParaRPr>
                    </a:p>
                  </a:txBody>
                  <a:tcPr marL="4409" marR="4409" marT="4409" marB="0" anchor="ct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196981204"/>
                  </a:ext>
                </a:extLst>
              </a:tr>
              <a:tr h="101399">
                <a:tc>
                  <a:txBody>
                    <a:bodyPr/>
                    <a:lstStyle/>
                    <a:p>
                      <a:pPr algn="l" fontAlgn="ctr"/>
                      <a:endParaRPr lang="es-CR" sz="600" b="0" i="0" u="none" strike="noStrike">
                        <a:solidFill>
                          <a:srgbClr val="000000"/>
                        </a:solidFill>
                        <a:effectLst/>
                        <a:latin typeface="Calibri" panose="020F0502020204030204" pitchFamily="34" charset="0"/>
                      </a:endParaRPr>
                    </a:p>
                  </a:txBody>
                  <a:tcPr marL="4409" marR="4409" marT="4409" marB="0" anchor="ctr"/>
                </a:tc>
                <a:tc>
                  <a:txBody>
                    <a:bodyPr/>
                    <a:lstStyle/>
                    <a:p>
                      <a:pPr algn="l" fontAlgn="ctr"/>
                      <a:endParaRPr lang="es-CR" sz="600" b="0" i="0" u="none" strike="noStrike">
                        <a:solidFill>
                          <a:srgbClr val="000000"/>
                        </a:solidFill>
                        <a:effectLst/>
                        <a:latin typeface="Calibri" panose="020F0502020204030204" pitchFamily="34" charset="0"/>
                      </a:endParaRPr>
                    </a:p>
                  </a:txBody>
                  <a:tcPr marL="4409" marR="4409" marT="4409" marB="0" anchor="ctr"/>
                </a:tc>
                <a:tc>
                  <a:txBody>
                    <a:bodyPr/>
                    <a:lstStyle/>
                    <a:p>
                      <a:pPr algn="ctr" fontAlgn="b"/>
                      <a:endParaRPr lang="es-CR" sz="600" b="0" i="0" u="none" strike="noStrike">
                        <a:solidFill>
                          <a:srgbClr val="000000"/>
                        </a:solidFill>
                        <a:effectLst/>
                        <a:latin typeface="Calibri" panose="020F0502020204030204" pitchFamily="34" charset="0"/>
                      </a:endParaRPr>
                    </a:p>
                  </a:txBody>
                  <a:tcPr marL="4409" marR="4409" marT="4409" marB="0" anchor="b"/>
                </a:tc>
                <a:tc>
                  <a:txBody>
                    <a:bodyPr/>
                    <a:lstStyle/>
                    <a:p>
                      <a:pPr algn="ctr" fontAlgn="b"/>
                      <a:endParaRPr lang="es-CR" sz="600" b="0" i="0" u="none" strike="noStrike">
                        <a:solidFill>
                          <a:srgbClr val="000000"/>
                        </a:solidFill>
                        <a:effectLst/>
                        <a:latin typeface="Calibri" panose="020F0502020204030204" pitchFamily="34" charset="0"/>
                      </a:endParaRPr>
                    </a:p>
                  </a:txBody>
                  <a:tcPr marL="4409" marR="4409" marT="4409" marB="0" anchor="b"/>
                </a:tc>
                <a:tc>
                  <a:txBody>
                    <a:bodyPr/>
                    <a:lstStyle/>
                    <a:p>
                      <a:pPr algn="ctr" fontAlgn="b"/>
                      <a:endParaRPr lang="es-CR" sz="600" b="0" i="0" u="none" strike="noStrike">
                        <a:solidFill>
                          <a:srgbClr val="000000"/>
                        </a:solidFill>
                        <a:effectLst/>
                        <a:latin typeface="Calibri" panose="020F0502020204030204" pitchFamily="34" charset="0"/>
                      </a:endParaRPr>
                    </a:p>
                  </a:txBody>
                  <a:tcPr marL="4409" marR="4409" marT="4409" marB="0" anchor="b"/>
                </a:tc>
                <a:tc>
                  <a:txBody>
                    <a:bodyPr/>
                    <a:lstStyle/>
                    <a:p>
                      <a:pPr algn="ctr" fontAlgn="b"/>
                      <a:endParaRPr lang="es-CR" sz="600" b="0" i="0" u="none" strike="noStrike">
                        <a:solidFill>
                          <a:srgbClr val="000000"/>
                        </a:solidFill>
                        <a:effectLst/>
                        <a:latin typeface="Calibri" panose="020F0502020204030204" pitchFamily="34" charset="0"/>
                      </a:endParaRPr>
                    </a:p>
                  </a:txBody>
                  <a:tcPr marL="4409" marR="4409" marT="4409" marB="0" anchor="b"/>
                </a:tc>
                <a:tc>
                  <a:txBody>
                    <a:bodyPr/>
                    <a:lstStyle/>
                    <a:p>
                      <a:pPr algn="ctr" fontAlgn="b"/>
                      <a:endParaRPr lang="es-CR" sz="600" b="0" i="0" u="none" strike="noStrike">
                        <a:solidFill>
                          <a:srgbClr val="000000"/>
                        </a:solidFill>
                        <a:effectLst/>
                        <a:latin typeface="Calibri" panose="020F0502020204030204" pitchFamily="34" charset="0"/>
                      </a:endParaRPr>
                    </a:p>
                  </a:txBody>
                  <a:tcPr marL="4409" marR="4409" marT="4409" marB="0" anchor="b"/>
                </a:tc>
                <a:tc>
                  <a:txBody>
                    <a:bodyPr/>
                    <a:lstStyle/>
                    <a:p>
                      <a:pPr algn="ctr" fontAlgn="b"/>
                      <a:endParaRPr lang="es-CR" sz="600" b="0" i="0" u="none" strike="noStrike">
                        <a:solidFill>
                          <a:srgbClr val="000000"/>
                        </a:solidFill>
                        <a:effectLst/>
                        <a:latin typeface="Calibri" panose="020F0502020204030204" pitchFamily="34" charset="0"/>
                      </a:endParaRPr>
                    </a:p>
                  </a:txBody>
                  <a:tcPr marL="4409" marR="4409" marT="4409" marB="0" anchor="b"/>
                </a:tc>
                <a:tc>
                  <a:txBody>
                    <a:bodyPr/>
                    <a:lstStyle/>
                    <a:p>
                      <a:pPr algn="ctr" fontAlgn="b"/>
                      <a:endParaRPr lang="es-CR" sz="600" b="0" i="0" u="none" strike="noStrike">
                        <a:solidFill>
                          <a:srgbClr val="000000"/>
                        </a:solidFill>
                        <a:effectLst/>
                        <a:latin typeface="Calibri" panose="020F0502020204030204" pitchFamily="34" charset="0"/>
                      </a:endParaRPr>
                    </a:p>
                  </a:txBody>
                  <a:tcPr marL="4409" marR="4409" marT="4409" marB="0" anchor="b"/>
                </a:tc>
                <a:tc>
                  <a:txBody>
                    <a:bodyPr/>
                    <a:lstStyle/>
                    <a:p>
                      <a:pPr algn="ctr" fontAlgn="b"/>
                      <a:endParaRPr lang="es-CR" sz="600" b="0" i="0" u="none" strike="noStrike">
                        <a:solidFill>
                          <a:srgbClr val="000000"/>
                        </a:solidFill>
                        <a:effectLst/>
                        <a:latin typeface="Calibri" panose="020F0502020204030204" pitchFamily="34" charset="0"/>
                      </a:endParaRPr>
                    </a:p>
                  </a:txBody>
                  <a:tcPr marL="4409" marR="4409" marT="4409" marB="0" anchor="b"/>
                </a:tc>
                <a:tc>
                  <a:txBody>
                    <a:bodyPr/>
                    <a:lstStyle/>
                    <a:p>
                      <a:pPr algn="ctr" fontAlgn="b"/>
                      <a:endParaRPr lang="es-CR" sz="600" b="0" i="0" u="none" strike="noStrike">
                        <a:solidFill>
                          <a:srgbClr val="000000"/>
                        </a:solidFill>
                        <a:effectLst/>
                        <a:latin typeface="Calibri" panose="020F0502020204030204" pitchFamily="34" charset="0"/>
                      </a:endParaRPr>
                    </a:p>
                  </a:txBody>
                  <a:tcPr marL="4409" marR="4409" marT="4409" marB="0" anchor="b"/>
                </a:tc>
                <a:tc>
                  <a:txBody>
                    <a:bodyPr/>
                    <a:lstStyle/>
                    <a:p>
                      <a:pPr algn="ctr" fontAlgn="b"/>
                      <a:endParaRPr lang="es-CR" sz="600" b="0" i="0" u="none" strike="noStrike">
                        <a:solidFill>
                          <a:srgbClr val="000000"/>
                        </a:solidFill>
                        <a:effectLst/>
                        <a:latin typeface="Calibri" panose="020F0502020204030204" pitchFamily="34" charset="0"/>
                      </a:endParaRPr>
                    </a:p>
                  </a:txBody>
                  <a:tcPr marL="4409" marR="4409" marT="4409" marB="0" anchor="b"/>
                </a:tc>
                <a:tc>
                  <a:txBody>
                    <a:bodyPr/>
                    <a:lstStyle/>
                    <a:p>
                      <a:pPr algn="ctr" fontAlgn="b"/>
                      <a:endParaRPr lang="es-CR" sz="600" b="0" i="0" u="none" strike="noStrike">
                        <a:solidFill>
                          <a:srgbClr val="000000"/>
                        </a:solidFill>
                        <a:effectLst/>
                        <a:latin typeface="Calibri" panose="020F0502020204030204" pitchFamily="34" charset="0"/>
                      </a:endParaRPr>
                    </a:p>
                  </a:txBody>
                  <a:tcPr marL="4409" marR="4409" marT="4409" marB="0" anchor="b"/>
                </a:tc>
                <a:tc>
                  <a:txBody>
                    <a:bodyPr/>
                    <a:lstStyle/>
                    <a:p>
                      <a:pPr algn="ctr" fontAlgn="b"/>
                      <a:endParaRPr lang="es-CR" sz="600" b="0" i="0" u="none" strike="noStrike">
                        <a:solidFill>
                          <a:srgbClr val="000000"/>
                        </a:solidFill>
                        <a:effectLst/>
                        <a:latin typeface="Calibri" panose="020F0502020204030204" pitchFamily="34" charset="0"/>
                      </a:endParaRPr>
                    </a:p>
                  </a:txBody>
                  <a:tcPr marL="4409" marR="4409" marT="4409" marB="0" anchor="b"/>
                </a:tc>
                <a:tc>
                  <a:txBody>
                    <a:bodyPr/>
                    <a:lstStyle/>
                    <a:p>
                      <a:pPr algn="ctr" fontAlgn="b"/>
                      <a:endParaRPr lang="es-CR" sz="600" b="0" i="0" u="none" strike="noStrike">
                        <a:solidFill>
                          <a:srgbClr val="000000"/>
                        </a:solidFill>
                        <a:effectLst/>
                        <a:latin typeface="Calibri" panose="020F0502020204030204" pitchFamily="34" charset="0"/>
                      </a:endParaRPr>
                    </a:p>
                  </a:txBody>
                  <a:tcPr marL="4409" marR="4409" marT="4409" marB="0" anchor="b"/>
                </a:tc>
                <a:extLst>
                  <a:ext uri="{0D108BD9-81ED-4DB2-BD59-A6C34878D82A}">
                    <a16:rowId xmlns:a16="http://schemas.microsoft.com/office/drawing/2014/main" val="771679308"/>
                  </a:ext>
                </a:extLst>
              </a:tr>
              <a:tr h="105808">
                <a:tc gridSpan="15">
                  <a:txBody>
                    <a:bodyPr/>
                    <a:lstStyle/>
                    <a:p>
                      <a:pPr algn="ctr" fontAlgn="b"/>
                      <a:r>
                        <a:rPr lang="es-CR" sz="600" u="none" strike="noStrike">
                          <a:effectLst/>
                        </a:rPr>
                        <a:t> </a:t>
                      </a:r>
                      <a:endParaRPr lang="es-CR" sz="600" b="1" i="0" u="none" strike="noStrike">
                        <a:solidFill>
                          <a:srgbClr val="000000"/>
                        </a:solidFill>
                        <a:effectLst/>
                        <a:latin typeface="Calibri" panose="020F0502020204030204" pitchFamily="34" charset="0"/>
                      </a:endParaRPr>
                    </a:p>
                  </a:txBody>
                  <a:tcPr marL="4409" marR="4409" marT="4409" marB="0" anchor="b"/>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4017917759"/>
                  </a:ext>
                </a:extLst>
              </a:tr>
              <a:tr h="101399">
                <a:tc gridSpan="3">
                  <a:txBody>
                    <a:bodyPr/>
                    <a:lstStyle/>
                    <a:p>
                      <a:pPr algn="ctr" fontAlgn="b"/>
                      <a:r>
                        <a:rPr lang="es-CR" sz="600" u="none" strike="noStrike">
                          <a:effectLst/>
                        </a:rPr>
                        <a:t>Asociaciones clave</a:t>
                      </a:r>
                      <a:endParaRPr lang="es-CR" sz="600" b="1" i="0" u="none" strike="noStrike">
                        <a:solidFill>
                          <a:srgbClr val="31869B"/>
                        </a:solidFill>
                        <a:effectLst/>
                        <a:latin typeface="Calibri" panose="020F0502020204030204" pitchFamily="34" charset="0"/>
                      </a:endParaRPr>
                    </a:p>
                  </a:txBody>
                  <a:tcPr marL="4409" marR="4409" marT="4409" marB="0" anchor="b"/>
                </a:tc>
                <a:tc hMerge="1">
                  <a:txBody>
                    <a:bodyPr/>
                    <a:lstStyle/>
                    <a:p>
                      <a:endParaRPr lang="es-CR"/>
                    </a:p>
                  </a:txBody>
                  <a:tcPr/>
                </a:tc>
                <a:tc hMerge="1">
                  <a:txBody>
                    <a:bodyPr/>
                    <a:lstStyle/>
                    <a:p>
                      <a:endParaRPr lang="es-CR"/>
                    </a:p>
                  </a:txBody>
                  <a:tcPr/>
                </a:tc>
                <a:tc gridSpan="3">
                  <a:txBody>
                    <a:bodyPr/>
                    <a:lstStyle/>
                    <a:p>
                      <a:pPr algn="ctr" fontAlgn="b"/>
                      <a:r>
                        <a:rPr lang="es-CR" sz="600" u="none" strike="noStrike">
                          <a:effectLst/>
                        </a:rPr>
                        <a:t>Actividades claves</a:t>
                      </a:r>
                      <a:endParaRPr lang="es-CR" sz="600" b="1" i="0" u="none" strike="noStrike">
                        <a:solidFill>
                          <a:srgbClr val="31869B"/>
                        </a:solidFill>
                        <a:effectLst/>
                        <a:latin typeface="Calibri" panose="020F0502020204030204" pitchFamily="34" charset="0"/>
                      </a:endParaRPr>
                    </a:p>
                  </a:txBody>
                  <a:tcPr marL="4409" marR="4409" marT="4409" marB="0" anchor="b"/>
                </a:tc>
                <a:tc hMerge="1">
                  <a:txBody>
                    <a:bodyPr/>
                    <a:lstStyle/>
                    <a:p>
                      <a:endParaRPr lang="es-CR"/>
                    </a:p>
                  </a:txBody>
                  <a:tcPr/>
                </a:tc>
                <a:tc hMerge="1">
                  <a:txBody>
                    <a:bodyPr/>
                    <a:lstStyle/>
                    <a:p>
                      <a:endParaRPr lang="es-CR"/>
                    </a:p>
                  </a:txBody>
                  <a:tcPr/>
                </a:tc>
                <a:tc gridSpan="3">
                  <a:txBody>
                    <a:bodyPr/>
                    <a:lstStyle/>
                    <a:p>
                      <a:pPr algn="ctr" fontAlgn="b"/>
                      <a:r>
                        <a:rPr lang="es-CR" sz="600" u="none" strike="noStrike">
                          <a:effectLst/>
                        </a:rPr>
                        <a:t>Propuesta de valor</a:t>
                      </a:r>
                      <a:endParaRPr lang="es-CR" sz="600" b="1" i="0" u="none" strike="noStrike">
                        <a:solidFill>
                          <a:srgbClr val="31869B"/>
                        </a:solidFill>
                        <a:effectLst/>
                        <a:latin typeface="Calibri" panose="020F0502020204030204" pitchFamily="34" charset="0"/>
                      </a:endParaRPr>
                    </a:p>
                  </a:txBody>
                  <a:tcPr marL="4409" marR="4409" marT="4409" marB="0" anchor="b"/>
                </a:tc>
                <a:tc hMerge="1">
                  <a:txBody>
                    <a:bodyPr/>
                    <a:lstStyle/>
                    <a:p>
                      <a:endParaRPr lang="es-CR"/>
                    </a:p>
                  </a:txBody>
                  <a:tcPr/>
                </a:tc>
                <a:tc hMerge="1">
                  <a:txBody>
                    <a:bodyPr/>
                    <a:lstStyle/>
                    <a:p>
                      <a:endParaRPr lang="es-CR"/>
                    </a:p>
                  </a:txBody>
                  <a:tcPr/>
                </a:tc>
                <a:tc gridSpan="3">
                  <a:txBody>
                    <a:bodyPr/>
                    <a:lstStyle/>
                    <a:p>
                      <a:pPr algn="ctr" fontAlgn="b"/>
                      <a:r>
                        <a:rPr lang="es-CR" sz="600" u="none" strike="noStrike">
                          <a:effectLst/>
                        </a:rPr>
                        <a:t>Relaciones con los clientes</a:t>
                      </a:r>
                      <a:endParaRPr lang="es-CR" sz="600" b="1" i="0" u="none" strike="noStrike">
                        <a:solidFill>
                          <a:srgbClr val="31869B"/>
                        </a:solidFill>
                        <a:effectLst/>
                        <a:latin typeface="Calibri" panose="020F0502020204030204" pitchFamily="34" charset="0"/>
                      </a:endParaRPr>
                    </a:p>
                  </a:txBody>
                  <a:tcPr marL="4409" marR="4409" marT="4409" marB="0" anchor="b"/>
                </a:tc>
                <a:tc hMerge="1">
                  <a:txBody>
                    <a:bodyPr/>
                    <a:lstStyle/>
                    <a:p>
                      <a:endParaRPr lang="es-CR"/>
                    </a:p>
                  </a:txBody>
                  <a:tcPr/>
                </a:tc>
                <a:tc hMerge="1">
                  <a:txBody>
                    <a:bodyPr/>
                    <a:lstStyle/>
                    <a:p>
                      <a:endParaRPr lang="es-CR"/>
                    </a:p>
                  </a:txBody>
                  <a:tcPr/>
                </a:tc>
                <a:tc gridSpan="3">
                  <a:txBody>
                    <a:bodyPr/>
                    <a:lstStyle/>
                    <a:p>
                      <a:pPr algn="ctr" fontAlgn="b"/>
                      <a:r>
                        <a:rPr lang="es-CR" sz="600" u="none" strike="noStrike">
                          <a:effectLst/>
                        </a:rPr>
                        <a:t>Segmento de clientes</a:t>
                      </a:r>
                      <a:endParaRPr lang="es-CR" sz="600" b="1" i="0" u="none" strike="noStrike">
                        <a:solidFill>
                          <a:srgbClr val="31869B"/>
                        </a:solidFill>
                        <a:effectLst/>
                        <a:latin typeface="Calibri" panose="020F0502020204030204" pitchFamily="34" charset="0"/>
                      </a:endParaRPr>
                    </a:p>
                  </a:txBody>
                  <a:tcPr marL="4409" marR="4409" marT="4409" marB="0" anchor="b"/>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539510678"/>
                  </a:ext>
                </a:extLst>
              </a:tr>
              <a:tr h="2032388">
                <a:tc rowSpan="3" gridSpan="3">
                  <a:txBody>
                    <a:bodyPr/>
                    <a:lstStyle/>
                    <a:p>
                      <a:pPr algn="ctr" fontAlgn="t"/>
                      <a:r>
                        <a:rPr lang="es-ES" sz="600" u="none" strike="noStrike" dirty="0">
                          <a:effectLst/>
                        </a:rPr>
                        <a:t>Socio económico que será la principal fuente de inversión para el desarrollo del producto.              “Huerta de </a:t>
                      </a:r>
                      <a:r>
                        <a:rPr lang="es-ES" sz="600" u="none" strike="noStrike" dirty="0" err="1">
                          <a:effectLst/>
                        </a:rPr>
                        <a:t>Jey</a:t>
                      </a:r>
                      <a:r>
                        <a:rPr lang="es-ES" sz="600" u="none" strike="noStrike" dirty="0">
                          <a:effectLst/>
                        </a:rPr>
                        <a:t>” quien funcionara como el principal proveedor de la </a:t>
                      </a:r>
                      <a:r>
                        <a:rPr lang="es-ES" sz="600" u="none" strike="noStrike" dirty="0" err="1">
                          <a:effectLst/>
                        </a:rPr>
                        <a:t>junilama</a:t>
                      </a:r>
                      <a:r>
                        <a:rPr lang="es-ES" sz="600" u="none" strike="noStrike" dirty="0">
                          <a:effectLst/>
                        </a:rPr>
                        <a:t>.                   </a:t>
                      </a:r>
                      <a:r>
                        <a:rPr lang="es-ES" sz="600" u="none" strike="noStrike" dirty="0" err="1">
                          <a:effectLst/>
                        </a:rPr>
                        <a:t>Jinca</a:t>
                      </a:r>
                      <a:r>
                        <a:rPr lang="es-ES" sz="600" u="none" strike="noStrike" dirty="0">
                          <a:effectLst/>
                        </a:rPr>
                        <a:t> </a:t>
                      </a:r>
                      <a:r>
                        <a:rPr lang="es-ES" sz="600" u="none" strike="noStrike" dirty="0" err="1">
                          <a:effectLst/>
                        </a:rPr>
                        <a:t>Market</a:t>
                      </a:r>
                      <a:r>
                        <a:rPr lang="es-ES" sz="600" u="none" strike="noStrike" dirty="0">
                          <a:effectLst/>
                        </a:rPr>
                        <a:t> proveedor que nos proporcione el agar-agar necesario para la elaboración del producto</a:t>
                      </a:r>
                      <a:endParaRPr lang="es-ES" sz="600" b="1" i="0" u="none" strike="noStrike" dirty="0">
                        <a:solidFill>
                          <a:srgbClr val="000000"/>
                        </a:solidFill>
                        <a:effectLst/>
                        <a:latin typeface="Calibri" panose="020F0502020204030204" pitchFamily="34" charset="0"/>
                      </a:endParaRPr>
                    </a:p>
                  </a:txBody>
                  <a:tcPr marL="4409" marR="4409" marT="4409" marB="0"/>
                </a:tc>
                <a:tc rowSpan="3" hMerge="1">
                  <a:txBody>
                    <a:bodyPr/>
                    <a:lstStyle/>
                    <a:p>
                      <a:endParaRPr lang="es-CR"/>
                    </a:p>
                  </a:txBody>
                  <a:tcPr/>
                </a:tc>
                <a:tc rowSpan="3" hMerge="1">
                  <a:txBody>
                    <a:bodyPr/>
                    <a:lstStyle/>
                    <a:p>
                      <a:endParaRPr lang="es-CR"/>
                    </a:p>
                  </a:txBody>
                  <a:tcPr/>
                </a:tc>
                <a:tc gridSpan="3">
                  <a:txBody>
                    <a:bodyPr/>
                    <a:lstStyle/>
                    <a:p>
                      <a:pPr algn="ctr" fontAlgn="t"/>
                      <a:r>
                        <a:rPr lang="es-ES" sz="600" u="none" strike="noStrike">
                          <a:effectLst/>
                        </a:rPr>
                        <a:t>1. Descuentos exclusivos: Ofrecen descuentos especiales a los seguidores en redes sociales para incentivar la compra.</a:t>
                      </a:r>
                      <a:br>
                        <a:rPr lang="es-ES" sz="600" u="none" strike="noStrike">
                          <a:effectLst/>
                        </a:rPr>
                      </a:br>
                      <a:r>
                        <a:rPr lang="es-ES" sz="600" u="none" strike="noStrike">
                          <a:effectLst/>
                        </a:rPr>
                        <a:t>2. Concursos y sorteos: Se organiza para que los participantes tengan la oportunidad de ganar nuestro producto.</a:t>
                      </a:r>
                      <a:br>
                        <a:rPr lang="es-ES" sz="600" u="none" strike="noStrike">
                          <a:effectLst/>
                        </a:rPr>
                      </a:br>
                      <a:r>
                        <a:rPr lang="es-ES" sz="600" u="none" strike="noStrike">
                          <a:effectLst/>
                        </a:rPr>
                        <a:t>3. Preferencias del cliente: Preguntar a nuestros clientes sus preferencias, necesidades y deseos para adaptar nuestro producto y servicio a sus demandas. </a:t>
                      </a:r>
                      <a:br>
                        <a:rPr lang="es-ES" sz="600" u="none" strike="noStrike">
                          <a:effectLst/>
                        </a:rPr>
                      </a:br>
                      <a:r>
                        <a:rPr lang="es-ES" sz="600" u="none" strike="noStrike">
                          <a:effectLst/>
                        </a:rPr>
                        <a:t>4. Investigación de mercado: Se realizan encuestas para identificar nuevas oportunidades y entender mejor a nuestra audiencia.</a:t>
                      </a:r>
                      <a:br>
                        <a:rPr lang="es-ES" sz="600" u="none" strike="noStrike">
                          <a:effectLst/>
                        </a:rPr>
                      </a:br>
                      <a:r>
                        <a:rPr lang="es-ES" sz="600" u="none" strike="noStrike">
                          <a:effectLst/>
                        </a:rPr>
                        <a:t>5. Alianzas Co-Marketing: Asociarse con otras empresas complementarias para crear campañas de marketing conjuntas que beneficien varias partes.</a:t>
                      </a:r>
                      <a:br>
                        <a:rPr lang="es-ES" sz="600" u="none" strike="noStrike">
                          <a:effectLst/>
                        </a:rPr>
                      </a:br>
                      <a:r>
                        <a:rPr lang="es-ES" sz="600" u="none" strike="noStrike">
                          <a:effectLst/>
                        </a:rPr>
                        <a:t>6. Programa de referidos: crea programas de referidos con otras empresas donde ambas partes se benefician de recomendar los productos o servicios del otro.</a:t>
                      </a:r>
                      <a:endParaRPr lang="es-ES" sz="600" b="1" i="0" u="none" strike="noStrike">
                        <a:solidFill>
                          <a:srgbClr val="31869B"/>
                        </a:solidFill>
                        <a:effectLst/>
                        <a:latin typeface="Calibri" panose="020F0502020204030204" pitchFamily="34" charset="0"/>
                      </a:endParaRPr>
                    </a:p>
                  </a:txBody>
                  <a:tcPr marL="4409" marR="4409" marT="4409" marB="0"/>
                </a:tc>
                <a:tc hMerge="1">
                  <a:txBody>
                    <a:bodyPr/>
                    <a:lstStyle/>
                    <a:p>
                      <a:endParaRPr lang="es-CR"/>
                    </a:p>
                  </a:txBody>
                  <a:tcPr/>
                </a:tc>
                <a:tc hMerge="1">
                  <a:txBody>
                    <a:bodyPr/>
                    <a:lstStyle/>
                    <a:p>
                      <a:endParaRPr lang="es-CR"/>
                    </a:p>
                  </a:txBody>
                  <a:tcPr/>
                </a:tc>
                <a:tc rowSpan="3" gridSpan="3">
                  <a:txBody>
                    <a:bodyPr/>
                    <a:lstStyle/>
                    <a:p>
                      <a:pPr algn="ctr" fontAlgn="t"/>
                      <a:r>
                        <a:rPr lang="es-ES" sz="600" u="none" strike="noStrike">
                          <a:effectLst/>
                        </a:rPr>
                        <a:t>• Somos una alternativa natural y accesible para aquellas personas con padecimientos como gastritis, colittis y ansiedad brindando bienestar y alivio a nuestros clientes con un producto que además es amigable con el ambiente</a:t>
                      </a:r>
                      <a:endParaRPr lang="es-ES" sz="600" b="1" i="0" u="none" strike="noStrike">
                        <a:solidFill>
                          <a:srgbClr val="000000"/>
                        </a:solidFill>
                        <a:effectLst/>
                        <a:latin typeface="Calibri" panose="020F0502020204030204" pitchFamily="34" charset="0"/>
                      </a:endParaRPr>
                    </a:p>
                  </a:txBody>
                  <a:tcPr marL="4409" marR="4409" marT="4409" marB="0"/>
                </a:tc>
                <a:tc rowSpan="3" hMerge="1">
                  <a:txBody>
                    <a:bodyPr/>
                    <a:lstStyle/>
                    <a:p>
                      <a:endParaRPr lang="es-CR"/>
                    </a:p>
                  </a:txBody>
                  <a:tcPr/>
                </a:tc>
                <a:tc rowSpan="3" hMerge="1">
                  <a:txBody>
                    <a:bodyPr/>
                    <a:lstStyle/>
                    <a:p>
                      <a:endParaRPr lang="es-CR"/>
                    </a:p>
                  </a:txBody>
                  <a:tcPr/>
                </a:tc>
                <a:tc gridSpan="3">
                  <a:txBody>
                    <a:bodyPr/>
                    <a:lstStyle/>
                    <a:p>
                      <a:pPr algn="ctr" fontAlgn="t"/>
                      <a:r>
                        <a:rPr lang="es-ES" sz="600" u="none" strike="noStrike">
                          <a:effectLst/>
                        </a:rPr>
                        <a:t>• Brindaremos un excelente servicio al cliente através de nuestro asesores en el local y en las tiendas virtuales. Además de atención personalizada y asesorías</a:t>
                      </a:r>
                      <a:br>
                        <a:rPr lang="es-ES" sz="600" u="none" strike="noStrike">
                          <a:effectLst/>
                        </a:rPr>
                      </a:br>
                      <a:r>
                        <a:rPr lang="es-ES" sz="600" u="none" strike="noStrike">
                          <a:effectLst/>
                        </a:rPr>
                        <a:t> •Atención inclusiva: para atender a clientes con diferentes necesidades como lesco textos escritos en braile.                                                                                        </a:t>
                      </a:r>
                      <a:endParaRPr lang="es-ES" sz="600" b="1" i="0" u="none" strike="noStrike">
                        <a:solidFill>
                          <a:srgbClr val="000000"/>
                        </a:solidFill>
                        <a:effectLst/>
                        <a:latin typeface="Calibri" panose="020F0502020204030204" pitchFamily="34" charset="0"/>
                      </a:endParaRPr>
                    </a:p>
                  </a:txBody>
                  <a:tcPr marL="4409" marR="4409" marT="4409" marB="0"/>
                </a:tc>
                <a:tc hMerge="1">
                  <a:txBody>
                    <a:bodyPr/>
                    <a:lstStyle/>
                    <a:p>
                      <a:endParaRPr lang="es-CR"/>
                    </a:p>
                  </a:txBody>
                  <a:tcPr/>
                </a:tc>
                <a:tc hMerge="1">
                  <a:txBody>
                    <a:bodyPr/>
                    <a:lstStyle/>
                    <a:p>
                      <a:endParaRPr lang="es-CR"/>
                    </a:p>
                  </a:txBody>
                  <a:tcPr/>
                </a:tc>
                <a:tc rowSpan="3" gridSpan="3">
                  <a:txBody>
                    <a:bodyPr/>
                    <a:lstStyle/>
                    <a:p>
                      <a:pPr algn="ctr" fontAlgn="t"/>
                      <a:r>
                        <a:rPr lang="es-ES" sz="600" u="none" strike="noStrike">
                          <a:effectLst/>
                        </a:rPr>
                        <a:t>Hombres y mujeres                                          De los 10 años en adelante                                              Personas con padecimientos como gastritis, colitis y ansiedad.                            Personas que gustan de tratamientos alternativos naturales </a:t>
                      </a:r>
                      <a:endParaRPr lang="es-ES" sz="600" b="1" i="0" u="none" strike="noStrike">
                        <a:solidFill>
                          <a:srgbClr val="000000"/>
                        </a:solidFill>
                        <a:effectLst/>
                        <a:latin typeface="Calibri" panose="020F0502020204030204" pitchFamily="34" charset="0"/>
                      </a:endParaRPr>
                    </a:p>
                  </a:txBody>
                  <a:tcPr marL="4409" marR="4409" marT="4409" marB="0"/>
                </a:tc>
                <a:tc rowSpan="3" hMerge="1">
                  <a:txBody>
                    <a:bodyPr/>
                    <a:lstStyle/>
                    <a:p>
                      <a:endParaRPr lang="es-CR"/>
                    </a:p>
                  </a:txBody>
                  <a:tcPr/>
                </a:tc>
                <a:tc rowSpan="3" hMerge="1">
                  <a:txBody>
                    <a:bodyPr/>
                    <a:lstStyle/>
                    <a:p>
                      <a:endParaRPr lang="es-CR"/>
                    </a:p>
                  </a:txBody>
                  <a:tcPr/>
                </a:tc>
                <a:extLst>
                  <a:ext uri="{0D108BD9-81ED-4DB2-BD59-A6C34878D82A}">
                    <a16:rowId xmlns:a16="http://schemas.microsoft.com/office/drawing/2014/main" val="1273509498"/>
                  </a:ext>
                </a:extLst>
              </a:tr>
              <a:tr h="101399">
                <a:tc gridSpan="3" vMerge="1">
                  <a:txBody>
                    <a:bodyPr/>
                    <a:lstStyle/>
                    <a:p>
                      <a:endParaRPr lang="es-CR"/>
                    </a:p>
                  </a:txBody>
                  <a:tcPr/>
                </a:tc>
                <a:tc hMerge="1" vMerge="1">
                  <a:txBody>
                    <a:bodyPr/>
                    <a:lstStyle/>
                    <a:p>
                      <a:endParaRPr lang="es-CR"/>
                    </a:p>
                  </a:txBody>
                  <a:tcPr/>
                </a:tc>
                <a:tc hMerge="1" vMerge="1">
                  <a:txBody>
                    <a:bodyPr/>
                    <a:lstStyle/>
                    <a:p>
                      <a:endParaRPr lang="es-CR"/>
                    </a:p>
                  </a:txBody>
                  <a:tcPr/>
                </a:tc>
                <a:tc gridSpan="3">
                  <a:txBody>
                    <a:bodyPr/>
                    <a:lstStyle/>
                    <a:p>
                      <a:pPr algn="ctr" fontAlgn="b"/>
                      <a:r>
                        <a:rPr lang="es-CR" sz="600" u="none" strike="noStrike">
                          <a:effectLst/>
                        </a:rPr>
                        <a:t>Recursos clave</a:t>
                      </a:r>
                      <a:endParaRPr lang="es-CR" sz="600" b="1" i="0" u="none" strike="noStrike">
                        <a:solidFill>
                          <a:srgbClr val="31869B"/>
                        </a:solidFill>
                        <a:effectLst/>
                        <a:latin typeface="Calibri" panose="020F0502020204030204" pitchFamily="34" charset="0"/>
                      </a:endParaRPr>
                    </a:p>
                  </a:txBody>
                  <a:tcPr marL="4409" marR="4409" marT="4409" marB="0" anchor="b"/>
                </a:tc>
                <a:tc hMerge="1">
                  <a:txBody>
                    <a:bodyPr/>
                    <a:lstStyle/>
                    <a:p>
                      <a:endParaRPr lang="es-CR"/>
                    </a:p>
                  </a:txBody>
                  <a:tcPr/>
                </a:tc>
                <a:tc hMerge="1">
                  <a:txBody>
                    <a:bodyPr/>
                    <a:lstStyle/>
                    <a:p>
                      <a:endParaRPr lang="es-CR"/>
                    </a:p>
                  </a:txBody>
                  <a:tcPr/>
                </a:tc>
                <a:tc gridSpan="3" vMerge="1">
                  <a:txBody>
                    <a:bodyPr/>
                    <a:lstStyle/>
                    <a:p>
                      <a:endParaRPr lang="es-CR"/>
                    </a:p>
                  </a:txBody>
                  <a:tcPr/>
                </a:tc>
                <a:tc hMerge="1" vMerge="1">
                  <a:txBody>
                    <a:bodyPr/>
                    <a:lstStyle/>
                    <a:p>
                      <a:endParaRPr lang="es-CR"/>
                    </a:p>
                  </a:txBody>
                  <a:tcPr/>
                </a:tc>
                <a:tc hMerge="1" vMerge="1">
                  <a:txBody>
                    <a:bodyPr/>
                    <a:lstStyle/>
                    <a:p>
                      <a:endParaRPr lang="es-CR"/>
                    </a:p>
                  </a:txBody>
                  <a:tcPr/>
                </a:tc>
                <a:tc gridSpan="3">
                  <a:txBody>
                    <a:bodyPr/>
                    <a:lstStyle/>
                    <a:p>
                      <a:pPr algn="ctr" fontAlgn="b"/>
                      <a:r>
                        <a:rPr lang="es-CR" sz="600" u="none" strike="noStrike">
                          <a:effectLst/>
                        </a:rPr>
                        <a:t>Canales</a:t>
                      </a:r>
                      <a:endParaRPr lang="es-CR" sz="600" b="1" i="0" u="none" strike="noStrike">
                        <a:solidFill>
                          <a:srgbClr val="31869B"/>
                        </a:solidFill>
                        <a:effectLst/>
                        <a:latin typeface="Calibri" panose="020F0502020204030204" pitchFamily="34" charset="0"/>
                      </a:endParaRPr>
                    </a:p>
                  </a:txBody>
                  <a:tcPr marL="4409" marR="4409" marT="4409" marB="0" anchor="b"/>
                </a:tc>
                <a:tc hMerge="1">
                  <a:txBody>
                    <a:bodyPr/>
                    <a:lstStyle/>
                    <a:p>
                      <a:endParaRPr lang="es-CR"/>
                    </a:p>
                  </a:txBody>
                  <a:tcPr/>
                </a:tc>
                <a:tc hMerge="1">
                  <a:txBody>
                    <a:bodyPr/>
                    <a:lstStyle/>
                    <a:p>
                      <a:endParaRPr lang="es-CR"/>
                    </a:p>
                  </a:txBody>
                  <a:tcPr/>
                </a:tc>
                <a:tc gridSpan="3" vMerge="1">
                  <a:txBody>
                    <a:bodyPr/>
                    <a:lstStyle/>
                    <a:p>
                      <a:endParaRPr lang="es-CR"/>
                    </a:p>
                  </a:txBody>
                  <a:tcPr/>
                </a:tc>
                <a:tc hMerge="1" vMerge="1">
                  <a:txBody>
                    <a:bodyPr/>
                    <a:lstStyle/>
                    <a:p>
                      <a:endParaRPr lang="es-CR"/>
                    </a:p>
                  </a:txBody>
                  <a:tcPr/>
                </a:tc>
                <a:tc hMerge="1" vMerge="1">
                  <a:txBody>
                    <a:bodyPr/>
                    <a:lstStyle/>
                    <a:p>
                      <a:endParaRPr lang="es-CR"/>
                    </a:p>
                  </a:txBody>
                  <a:tcPr/>
                </a:tc>
                <a:extLst>
                  <a:ext uri="{0D108BD9-81ED-4DB2-BD59-A6C34878D82A}">
                    <a16:rowId xmlns:a16="http://schemas.microsoft.com/office/drawing/2014/main" val="1438787354"/>
                  </a:ext>
                </a:extLst>
              </a:tr>
              <a:tr h="1150658">
                <a:tc gridSpan="3" vMerge="1">
                  <a:txBody>
                    <a:bodyPr/>
                    <a:lstStyle/>
                    <a:p>
                      <a:endParaRPr lang="es-CR"/>
                    </a:p>
                  </a:txBody>
                  <a:tcPr/>
                </a:tc>
                <a:tc hMerge="1" vMerge="1">
                  <a:txBody>
                    <a:bodyPr/>
                    <a:lstStyle/>
                    <a:p>
                      <a:endParaRPr lang="es-CR"/>
                    </a:p>
                  </a:txBody>
                  <a:tcPr/>
                </a:tc>
                <a:tc hMerge="1" vMerge="1">
                  <a:txBody>
                    <a:bodyPr/>
                    <a:lstStyle/>
                    <a:p>
                      <a:endParaRPr lang="es-CR"/>
                    </a:p>
                  </a:txBody>
                  <a:tcPr/>
                </a:tc>
                <a:tc gridSpan="3">
                  <a:txBody>
                    <a:bodyPr/>
                    <a:lstStyle/>
                    <a:p>
                      <a:pPr algn="ctr" fontAlgn="t"/>
                      <a:r>
                        <a:rPr lang="es-ES" sz="600" u="none" strike="noStrike">
                          <a:effectLst/>
                        </a:rPr>
                        <a:t>Infrestructura:  Instalaciones de producción           Capital humano: Personal calificado para la elboración del producto    Recursos finacieros: Socio comercial que proveera el finaciamiento de la producción.                    Recursos tecnológicos: Para el mantenimiento de la página Web y redes sociales• Personal calificado</a:t>
                      </a:r>
                      <a:br>
                        <a:rPr lang="es-ES" sz="600" u="none" strike="noStrike">
                          <a:effectLst/>
                        </a:rPr>
                      </a:br>
                      <a:r>
                        <a:rPr lang="es-ES" sz="600" u="none" strike="noStrike">
                          <a:effectLst/>
                        </a:rPr>
                        <a:t>• Instalaciones de producción</a:t>
                      </a:r>
                      <a:br>
                        <a:rPr lang="es-ES" sz="600" u="none" strike="noStrike">
                          <a:effectLst/>
                        </a:rPr>
                      </a:br>
                      <a:r>
                        <a:rPr lang="es-ES" sz="600" u="none" strike="noStrike">
                          <a:effectLst/>
                        </a:rPr>
                        <a:t>• Control de calidad</a:t>
                      </a:r>
                      <a:br>
                        <a:rPr lang="es-ES" sz="600" u="none" strike="noStrike">
                          <a:effectLst/>
                        </a:rPr>
                      </a:br>
                      <a:r>
                        <a:rPr lang="es-ES" sz="600" u="none" strike="noStrike">
                          <a:effectLst/>
                        </a:rPr>
                        <a:t>• Producción</a:t>
                      </a:r>
                      <a:br>
                        <a:rPr lang="es-ES" sz="600" u="none" strike="noStrike">
                          <a:effectLst/>
                        </a:rPr>
                      </a:br>
                      <a:r>
                        <a:rPr lang="es-ES" sz="600" u="none" strike="noStrike">
                          <a:effectLst/>
                        </a:rPr>
                        <a:t>• Materia prima</a:t>
                      </a:r>
                      <a:endParaRPr lang="es-ES" sz="600" b="1" i="0" u="none" strike="noStrike">
                        <a:solidFill>
                          <a:srgbClr val="000000"/>
                        </a:solidFill>
                        <a:effectLst/>
                        <a:latin typeface="Calibri" panose="020F0502020204030204" pitchFamily="34" charset="0"/>
                      </a:endParaRPr>
                    </a:p>
                  </a:txBody>
                  <a:tcPr marL="4409" marR="4409" marT="4409" marB="0"/>
                </a:tc>
                <a:tc hMerge="1">
                  <a:txBody>
                    <a:bodyPr/>
                    <a:lstStyle/>
                    <a:p>
                      <a:endParaRPr lang="es-CR"/>
                    </a:p>
                  </a:txBody>
                  <a:tcPr/>
                </a:tc>
                <a:tc hMerge="1">
                  <a:txBody>
                    <a:bodyPr/>
                    <a:lstStyle/>
                    <a:p>
                      <a:endParaRPr lang="es-CR"/>
                    </a:p>
                  </a:txBody>
                  <a:tcPr/>
                </a:tc>
                <a:tc gridSpan="3" vMerge="1">
                  <a:txBody>
                    <a:bodyPr/>
                    <a:lstStyle/>
                    <a:p>
                      <a:endParaRPr lang="es-CR"/>
                    </a:p>
                  </a:txBody>
                  <a:tcPr/>
                </a:tc>
                <a:tc hMerge="1" vMerge="1">
                  <a:txBody>
                    <a:bodyPr/>
                    <a:lstStyle/>
                    <a:p>
                      <a:endParaRPr lang="es-CR"/>
                    </a:p>
                  </a:txBody>
                  <a:tcPr/>
                </a:tc>
                <a:tc hMerge="1" vMerge="1">
                  <a:txBody>
                    <a:bodyPr/>
                    <a:lstStyle/>
                    <a:p>
                      <a:endParaRPr lang="es-CR"/>
                    </a:p>
                  </a:txBody>
                  <a:tcPr/>
                </a:tc>
                <a:tc gridSpan="3">
                  <a:txBody>
                    <a:bodyPr/>
                    <a:lstStyle/>
                    <a:p>
                      <a:pPr algn="ctr" fontAlgn="t"/>
                      <a:r>
                        <a:rPr lang="es-ES" sz="600" u="none" strike="noStrike">
                          <a:effectLst/>
                        </a:rPr>
                        <a:t>Redes sociales y páginas web   con tiendas virtuales y se entregarán los productos  mediante sistema de envíos                                                  Vallas  publicitarias                                                               Local comercial ubicado en Atenas.</a:t>
                      </a:r>
                      <a:endParaRPr lang="es-ES" sz="600" b="1" i="0" u="none" strike="noStrike">
                        <a:solidFill>
                          <a:srgbClr val="000000"/>
                        </a:solidFill>
                        <a:effectLst/>
                        <a:latin typeface="Calibri" panose="020F0502020204030204" pitchFamily="34" charset="0"/>
                      </a:endParaRPr>
                    </a:p>
                  </a:txBody>
                  <a:tcPr marL="4409" marR="4409" marT="4409" marB="0"/>
                </a:tc>
                <a:tc hMerge="1">
                  <a:txBody>
                    <a:bodyPr/>
                    <a:lstStyle/>
                    <a:p>
                      <a:endParaRPr lang="es-CR"/>
                    </a:p>
                  </a:txBody>
                  <a:tcPr/>
                </a:tc>
                <a:tc hMerge="1">
                  <a:txBody>
                    <a:bodyPr/>
                    <a:lstStyle/>
                    <a:p>
                      <a:endParaRPr lang="es-CR"/>
                    </a:p>
                  </a:txBody>
                  <a:tcPr/>
                </a:tc>
                <a:tc gridSpan="3" vMerge="1">
                  <a:txBody>
                    <a:bodyPr/>
                    <a:lstStyle/>
                    <a:p>
                      <a:endParaRPr lang="es-CR"/>
                    </a:p>
                  </a:txBody>
                  <a:tcPr/>
                </a:tc>
                <a:tc hMerge="1" vMerge="1">
                  <a:txBody>
                    <a:bodyPr/>
                    <a:lstStyle/>
                    <a:p>
                      <a:endParaRPr lang="es-CR"/>
                    </a:p>
                  </a:txBody>
                  <a:tcPr/>
                </a:tc>
                <a:tc hMerge="1" vMerge="1">
                  <a:txBody>
                    <a:bodyPr/>
                    <a:lstStyle/>
                    <a:p>
                      <a:endParaRPr lang="es-CR"/>
                    </a:p>
                  </a:txBody>
                  <a:tcPr/>
                </a:tc>
                <a:extLst>
                  <a:ext uri="{0D108BD9-81ED-4DB2-BD59-A6C34878D82A}">
                    <a16:rowId xmlns:a16="http://schemas.microsoft.com/office/drawing/2014/main" val="2944918800"/>
                  </a:ext>
                </a:extLst>
              </a:tr>
              <a:tr h="101399">
                <a:tc gridSpan="9">
                  <a:txBody>
                    <a:bodyPr/>
                    <a:lstStyle/>
                    <a:p>
                      <a:pPr algn="ctr" fontAlgn="b"/>
                      <a:r>
                        <a:rPr lang="es-CR" sz="600" u="none" strike="noStrike">
                          <a:effectLst/>
                        </a:rPr>
                        <a:t>Estructura de costos</a:t>
                      </a:r>
                      <a:endParaRPr lang="es-CR" sz="600" b="1" i="0" u="none" strike="noStrike">
                        <a:solidFill>
                          <a:srgbClr val="31869B"/>
                        </a:solidFill>
                        <a:effectLst/>
                        <a:latin typeface="Calibri" panose="020F0502020204030204" pitchFamily="34" charset="0"/>
                      </a:endParaRPr>
                    </a:p>
                  </a:txBody>
                  <a:tcPr marL="4409" marR="4409" marT="4409" marB="0" anchor="b"/>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gridSpan="6">
                  <a:txBody>
                    <a:bodyPr/>
                    <a:lstStyle/>
                    <a:p>
                      <a:pPr algn="ctr" fontAlgn="b"/>
                      <a:r>
                        <a:rPr lang="es-CR" sz="600" u="none" strike="noStrike">
                          <a:effectLst/>
                        </a:rPr>
                        <a:t>Fuentes de ingreso</a:t>
                      </a:r>
                      <a:endParaRPr lang="es-CR" sz="600" b="1" i="0" u="none" strike="noStrike">
                        <a:solidFill>
                          <a:srgbClr val="31869B"/>
                        </a:solidFill>
                        <a:effectLst/>
                        <a:latin typeface="Calibri" panose="020F0502020204030204" pitchFamily="34" charset="0"/>
                      </a:endParaRPr>
                    </a:p>
                  </a:txBody>
                  <a:tcPr marL="4409" marR="4409" marT="4409" marB="0" anchor="b"/>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97934042"/>
                  </a:ext>
                </a:extLst>
              </a:tr>
              <a:tr h="180755">
                <a:tc gridSpan="9">
                  <a:txBody>
                    <a:bodyPr/>
                    <a:lstStyle/>
                    <a:p>
                      <a:pPr algn="ctr" fontAlgn="t"/>
                      <a:r>
                        <a:rPr lang="es-ES" sz="600" u="none" strike="noStrike">
                          <a:effectLst/>
                        </a:rPr>
                        <a:t>Costos Fijos:  Salario, Servicios públicos ( Electricidad, agua, telefonía e internet), alquiler de local                                                                                     Gastos variables: Costos de las materias primas para la elaboración del producto.</a:t>
                      </a:r>
                      <a:endParaRPr lang="es-ES" sz="600" b="1" i="0" u="none" strike="noStrike">
                        <a:solidFill>
                          <a:srgbClr val="000000"/>
                        </a:solidFill>
                        <a:effectLst/>
                        <a:latin typeface="Calibri" panose="020F0502020204030204" pitchFamily="34" charset="0"/>
                      </a:endParaRPr>
                    </a:p>
                  </a:txBody>
                  <a:tcPr marL="4409" marR="4409" marT="4409" marB="0"/>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gridSpan="6">
                  <a:txBody>
                    <a:bodyPr/>
                    <a:lstStyle/>
                    <a:p>
                      <a:pPr algn="ctr" fontAlgn="t"/>
                      <a:r>
                        <a:rPr lang="es-ES" sz="600" u="none" strike="noStrike" dirty="0">
                          <a:effectLst/>
                        </a:rPr>
                        <a:t>Las ventas directas del producto.                                                                                                 Combos y ofertas promocionales</a:t>
                      </a:r>
                      <a:endParaRPr lang="es-ES" sz="600" b="1" i="0" u="none" strike="noStrike" dirty="0">
                        <a:solidFill>
                          <a:srgbClr val="000000"/>
                        </a:solidFill>
                        <a:effectLst/>
                        <a:latin typeface="Calibri" panose="020F0502020204030204" pitchFamily="34" charset="0"/>
                      </a:endParaRPr>
                    </a:p>
                  </a:txBody>
                  <a:tcPr marL="4409" marR="4409" marT="4409" marB="0"/>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489280172"/>
                  </a:ext>
                </a:extLst>
              </a:tr>
            </a:tbl>
          </a:graphicData>
        </a:graphic>
      </p:graphicFrame>
    </p:spTree>
    <p:extLst>
      <p:ext uri="{BB962C8B-B14F-4D97-AF65-F5344CB8AC3E}">
        <p14:creationId xmlns:p14="http://schemas.microsoft.com/office/powerpoint/2010/main" val="547151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65692" y="2274811"/>
            <a:ext cx="7772400" cy="346205"/>
          </a:xfrm>
        </p:spPr>
        <p:txBody>
          <a:bodyPr>
            <a:normAutofit fontScale="90000"/>
          </a:bodyPr>
          <a:lstStyle/>
          <a:p>
            <a:r>
              <a:rPr lang="es-CR" sz="3000" b="1" dirty="0"/>
              <a:t>FODA-MECA </a:t>
            </a: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19730" t="32660" b="34681"/>
          <a:stretch/>
        </p:blipFill>
        <p:spPr>
          <a:xfrm>
            <a:off x="733570" y="287725"/>
            <a:ext cx="3744416" cy="843003"/>
          </a:xfrm>
          <a:prstGeom prst="rect">
            <a:avLst/>
          </a:prstGeom>
        </p:spPr>
      </p:pic>
      <p:pic>
        <p:nvPicPr>
          <p:cNvPr id="6" name="Imagen 5">
            <a:extLst>
              <a:ext uri="{FF2B5EF4-FFF2-40B4-BE49-F238E27FC236}">
                <a16:creationId xmlns:a16="http://schemas.microsoft.com/office/drawing/2014/main" id="{00000000-0008-0000-0000-000003000000}"/>
              </a:ext>
            </a:extLst>
          </p:cNvPr>
          <p:cNvPicPr/>
          <p:nvPr/>
        </p:nvPicPr>
        <p:blipFill rotWithShape="1">
          <a:blip r:embed="rId3" cstate="print">
            <a:extLst>
              <a:ext uri="{28A0092B-C50C-407E-A947-70E740481C1C}">
                <a14:useLocalDpi xmlns:a14="http://schemas.microsoft.com/office/drawing/2010/main" val="0"/>
              </a:ext>
            </a:extLst>
          </a:blip>
          <a:srcRect l="7001" t="20892" r="27225" b="49751"/>
          <a:stretch/>
        </p:blipFill>
        <p:spPr>
          <a:xfrm rot="21403256">
            <a:off x="3461408" y="1009230"/>
            <a:ext cx="2221183" cy="717179"/>
          </a:xfrm>
          <a:prstGeom prst="rect">
            <a:avLst/>
          </a:prstGeom>
        </p:spPr>
      </p:pic>
      <p:pic>
        <p:nvPicPr>
          <p:cNvPr id="4" name="Imagen 3">
            <a:extLst>
              <a:ext uri="{FF2B5EF4-FFF2-40B4-BE49-F238E27FC236}">
                <a16:creationId xmlns:a16="http://schemas.microsoft.com/office/drawing/2014/main" id="{41BE756E-E8E6-4D17-BCC7-CD65DACA3B52}"/>
              </a:ext>
            </a:extLst>
          </p:cNvPr>
          <p:cNvPicPr>
            <a:picLocks noChangeAspect="1"/>
          </p:cNvPicPr>
          <p:nvPr/>
        </p:nvPicPr>
        <p:blipFill rotWithShape="1">
          <a:blip r:embed="rId4">
            <a:extLst>
              <a:ext uri="{28A0092B-C50C-407E-A947-70E740481C1C}">
                <a14:useLocalDpi xmlns:a14="http://schemas.microsoft.com/office/drawing/2010/main" val="0"/>
              </a:ext>
            </a:extLst>
          </a:blip>
          <a:srcRect t="25443" b="38664"/>
          <a:stretch/>
        </p:blipFill>
        <p:spPr>
          <a:xfrm>
            <a:off x="5292080" y="427112"/>
            <a:ext cx="3434797" cy="637644"/>
          </a:xfrm>
          <a:prstGeom prst="rect">
            <a:avLst/>
          </a:prstGeom>
        </p:spPr>
      </p:pic>
      <p:pic>
        <p:nvPicPr>
          <p:cNvPr id="9" name="Picture 8">
            <a:extLst>
              <a:ext uri="{FF2B5EF4-FFF2-40B4-BE49-F238E27FC236}">
                <a16:creationId xmlns:a16="http://schemas.microsoft.com/office/drawing/2014/main" id="{BAF3012E-3326-4ACE-96A6-911712F734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709189"/>
            <a:ext cx="9144000" cy="140457"/>
          </a:xfrm>
          <a:prstGeom prst="rect">
            <a:avLst/>
          </a:prstGeom>
        </p:spPr>
      </p:pic>
      <p:graphicFrame>
        <p:nvGraphicFramePr>
          <p:cNvPr id="7" name="Tabla 6">
            <a:extLst>
              <a:ext uri="{FF2B5EF4-FFF2-40B4-BE49-F238E27FC236}">
                <a16:creationId xmlns:a16="http://schemas.microsoft.com/office/drawing/2014/main" id="{91EAF26F-531A-4821-85F4-767F2507222F}"/>
              </a:ext>
            </a:extLst>
          </p:cNvPr>
          <p:cNvGraphicFramePr>
            <a:graphicFrameLocks noGrp="1"/>
          </p:cNvGraphicFramePr>
          <p:nvPr>
            <p:extLst>
              <p:ext uri="{D42A27DB-BD31-4B8C-83A1-F6EECF244321}">
                <p14:modId xmlns:p14="http://schemas.microsoft.com/office/powerpoint/2010/main" val="3454173072"/>
              </p:ext>
            </p:extLst>
          </p:nvPr>
        </p:nvGraphicFramePr>
        <p:xfrm>
          <a:off x="251520" y="2598610"/>
          <a:ext cx="4109388" cy="3955113"/>
        </p:xfrm>
        <a:graphic>
          <a:graphicData uri="http://schemas.openxmlformats.org/drawingml/2006/table">
            <a:tbl>
              <a:tblPr/>
              <a:tblGrid>
                <a:gridCol w="1175065">
                  <a:extLst>
                    <a:ext uri="{9D8B030D-6E8A-4147-A177-3AD203B41FA5}">
                      <a16:colId xmlns:a16="http://schemas.microsoft.com/office/drawing/2014/main" val="713052146"/>
                    </a:ext>
                  </a:extLst>
                </a:gridCol>
                <a:gridCol w="738082">
                  <a:extLst>
                    <a:ext uri="{9D8B030D-6E8A-4147-A177-3AD203B41FA5}">
                      <a16:colId xmlns:a16="http://schemas.microsoft.com/office/drawing/2014/main" val="1047664700"/>
                    </a:ext>
                  </a:extLst>
                </a:gridCol>
                <a:gridCol w="738082">
                  <a:extLst>
                    <a:ext uri="{9D8B030D-6E8A-4147-A177-3AD203B41FA5}">
                      <a16:colId xmlns:a16="http://schemas.microsoft.com/office/drawing/2014/main" val="1220903489"/>
                    </a:ext>
                  </a:extLst>
                </a:gridCol>
                <a:gridCol w="1458159">
                  <a:extLst>
                    <a:ext uri="{9D8B030D-6E8A-4147-A177-3AD203B41FA5}">
                      <a16:colId xmlns:a16="http://schemas.microsoft.com/office/drawing/2014/main" val="2144955056"/>
                    </a:ext>
                  </a:extLst>
                </a:gridCol>
              </a:tblGrid>
              <a:tr h="139934">
                <a:tc gridSpan="4">
                  <a:txBody>
                    <a:bodyPr/>
                    <a:lstStyle/>
                    <a:p>
                      <a:pPr algn="ctr" fontAlgn="ctr"/>
                      <a:r>
                        <a:rPr lang="es-CR" sz="900" b="0" i="0" u="none" strike="noStrike">
                          <a:solidFill>
                            <a:srgbClr val="000000"/>
                          </a:solidFill>
                          <a:effectLst/>
                          <a:latin typeface="Arial" panose="020B0604020202020204" pitchFamily="34" charset="0"/>
                        </a:rPr>
                        <a:t>Fortalezas</a:t>
                      </a:r>
                    </a:p>
                  </a:txBody>
                  <a:tcPr marL="4237" marR="4237" marT="4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779504521"/>
                  </a:ext>
                </a:extLst>
              </a:tr>
              <a:tr h="884718">
                <a:tc gridSpan="4">
                  <a:txBody>
                    <a:bodyPr/>
                    <a:lstStyle/>
                    <a:p>
                      <a:pPr algn="ctr" fontAlgn="t"/>
                      <a:r>
                        <a:rPr lang="es-CR" sz="700" b="0" i="0" u="none" strike="noStrike" dirty="0">
                          <a:solidFill>
                            <a:srgbClr val="000000"/>
                          </a:solidFill>
                          <a:effectLst/>
                          <a:latin typeface="Helvetica Neue"/>
                        </a:rPr>
                        <a:t>1.Contamos con un equipo talentoso que trabajan ordenadamente en pro de la empresa</a:t>
                      </a:r>
                      <a:br>
                        <a:rPr lang="es-CR" sz="700" b="0" i="0" u="none" strike="noStrike" dirty="0">
                          <a:solidFill>
                            <a:srgbClr val="000000"/>
                          </a:solidFill>
                          <a:effectLst/>
                          <a:latin typeface="Helvetica Neue"/>
                        </a:rPr>
                      </a:br>
                      <a:r>
                        <a:rPr lang="es-CR" sz="700" b="0" i="0" u="none" strike="noStrike" dirty="0">
                          <a:solidFill>
                            <a:srgbClr val="000000"/>
                          </a:solidFill>
                          <a:effectLst/>
                          <a:latin typeface="Helvetica Neue"/>
                        </a:rPr>
                        <a:t>2.Mantenemos y cultivamos las relaciones positivas y duraderas con los clientes.</a:t>
                      </a:r>
                      <a:br>
                        <a:rPr lang="es-CR" sz="700" b="0" i="0" u="none" strike="noStrike" dirty="0">
                          <a:solidFill>
                            <a:srgbClr val="000000"/>
                          </a:solidFill>
                          <a:effectLst/>
                          <a:latin typeface="Helvetica Neue"/>
                        </a:rPr>
                      </a:br>
                      <a:r>
                        <a:rPr lang="es-CR" sz="700" b="0" i="0" u="none" strike="noStrike" dirty="0">
                          <a:solidFill>
                            <a:srgbClr val="000000"/>
                          </a:solidFill>
                          <a:effectLst/>
                          <a:latin typeface="Helvetica Neue"/>
                        </a:rPr>
                        <a:t>3.Contamos con un suministro de materia primas de calidad</a:t>
                      </a:r>
                      <a:br>
                        <a:rPr lang="es-CR" sz="700" b="0" i="0" u="none" strike="noStrike" dirty="0">
                          <a:solidFill>
                            <a:srgbClr val="000000"/>
                          </a:solidFill>
                          <a:effectLst/>
                          <a:latin typeface="Helvetica Neue"/>
                        </a:rPr>
                      </a:br>
                      <a:r>
                        <a:rPr lang="es-CR" sz="700" b="0" i="0" u="none" strike="noStrike" dirty="0">
                          <a:solidFill>
                            <a:srgbClr val="000000"/>
                          </a:solidFill>
                          <a:effectLst/>
                          <a:latin typeface="Helvetica Neue"/>
                        </a:rPr>
                        <a:t>4.Desarrollo de un producto innovador con un diseño de calidad, amigable con el ambiente y una propuesta novedosa</a:t>
                      </a:r>
                    </a:p>
                  </a:txBody>
                  <a:tcPr marL="4237" marR="4237" marT="42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429947630"/>
                  </a:ext>
                </a:extLst>
              </a:tr>
              <a:tr h="112724">
                <a:tc>
                  <a:txBody>
                    <a:bodyPr/>
                    <a:lstStyle/>
                    <a:p>
                      <a:pPr algn="l" fontAlgn="t"/>
                      <a:r>
                        <a:rPr lang="es-CR" sz="700" b="0" i="0" u="none" strike="noStrike">
                          <a:solidFill>
                            <a:srgbClr val="000000"/>
                          </a:solidFill>
                          <a:effectLst/>
                          <a:latin typeface="Helvetica Neue"/>
                        </a:rPr>
                        <a:t> </a:t>
                      </a:r>
                    </a:p>
                  </a:txBody>
                  <a:tcPr marL="4237" marR="4237" marT="4237"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s-CR" sz="700" b="0" i="0" u="none" strike="noStrike">
                          <a:solidFill>
                            <a:srgbClr val="000000"/>
                          </a:solidFill>
                          <a:effectLst/>
                          <a:latin typeface="Helvetica Neue"/>
                        </a:rPr>
                        <a:t> </a:t>
                      </a:r>
                    </a:p>
                  </a:txBody>
                  <a:tcPr marL="4237" marR="4237" marT="4237"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s-CR" sz="700" b="0" i="0" u="none" strike="noStrike">
                          <a:solidFill>
                            <a:srgbClr val="000000"/>
                          </a:solidFill>
                          <a:effectLst/>
                          <a:latin typeface="Helvetica Neue"/>
                        </a:rPr>
                        <a:t> </a:t>
                      </a:r>
                    </a:p>
                  </a:txBody>
                  <a:tcPr marL="4237" marR="4237" marT="4237"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s-CR" sz="700" b="0" i="0" u="none" strike="noStrike">
                          <a:solidFill>
                            <a:srgbClr val="000000"/>
                          </a:solidFill>
                          <a:effectLst/>
                          <a:latin typeface="Helvetica Neue"/>
                        </a:rPr>
                        <a:t> </a:t>
                      </a:r>
                    </a:p>
                  </a:txBody>
                  <a:tcPr marL="4237" marR="4237" marT="4237"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7729139"/>
                  </a:ext>
                </a:extLst>
              </a:tr>
              <a:tr h="139934">
                <a:tc gridSpan="4">
                  <a:txBody>
                    <a:bodyPr/>
                    <a:lstStyle/>
                    <a:p>
                      <a:pPr algn="ctr" fontAlgn="ctr"/>
                      <a:r>
                        <a:rPr lang="es-CR" sz="900" b="0" i="0" u="none" strike="noStrike">
                          <a:solidFill>
                            <a:srgbClr val="000000"/>
                          </a:solidFill>
                          <a:effectLst/>
                          <a:latin typeface="Helvetica Neue"/>
                        </a:rPr>
                        <a:t>Oportunidades</a:t>
                      </a:r>
                    </a:p>
                  </a:txBody>
                  <a:tcPr marL="4237" marR="4237" marT="4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647580301"/>
                  </a:ext>
                </a:extLst>
              </a:tr>
              <a:tr h="824830">
                <a:tc gridSpan="4">
                  <a:txBody>
                    <a:bodyPr/>
                    <a:lstStyle/>
                    <a:p>
                      <a:pPr algn="ctr" fontAlgn="t"/>
                      <a:r>
                        <a:rPr lang="es-CR" sz="700" b="0" i="0" u="none" strike="noStrike" dirty="0">
                          <a:solidFill>
                            <a:srgbClr val="000000"/>
                          </a:solidFill>
                          <a:effectLst/>
                          <a:latin typeface="Helvetica Neue"/>
                        </a:rPr>
                        <a:t>1. Apertura de mercado local y nacional con un producto innovador.                                                      2. Posibilidad de apoyo económico por  parte de inversores estratégicos.                                                            3-  Mostrar siempre anuencia a mejorar nuestro producto, buscando siempre materia prima de calidad y compromiso en nuestros proveedores.                          4- Originalidad del producto y poca competencia</a:t>
                      </a:r>
                    </a:p>
                  </a:txBody>
                  <a:tcPr marL="4237" marR="4237" marT="42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784436474"/>
                  </a:ext>
                </a:extLst>
              </a:tr>
              <a:tr h="112724">
                <a:tc>
                  <a:txBody>
                    <a:bodyPr/>
                    <a:lstStyle/>
                    <a:p>
                      <a:pPr algn="l" fontAlgn="b"/>
                      <a:r>
                        <a:rPr lang="es-CR" sz="700" b="0" i="0" u="none" strike="noStrike">
                          <a:solidFill>
                            <a:srgbClr val="000000"/>
                          </a:solidFill>
                          <a:effectLst/>
                          <a:latin typeface="Helvetica Neue"/>
                        </a:rPr>
                        <a:t> </a:t>
                      </a:r>
                    </a:p>
                  </a:txBody>
                  <a:tcPr marL="4237" marR="4237" marT="423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R" sz="700" b="0" i="0" u="none" strike="noStrike">
                          <a:solidFill>
                            <a:srgbClr val="000000"/>
                          </a:solidFill>
                          <a:effectLst/>
                          <a:latin typeface="Helvetica Neue"/>
                        </a:rPr>
                        <a:t> </a:t>
                      </a:r>
                    </a:p>
                  </a:txBody>
                  <a:tcPr marL="4237" marR="4237" marT="423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R" sz="700" b="0" i="0" u="none" strike="noStrike">
                          <a:solidFill>
                            <a:srgbClr val="000000"/>
                          </a:solidFill>
                          <a:effectLst/>
                          <a:latin typeface="Helvetica Neue"/>
                        </a:rPr>
                        <a:t> </a:t>
                      </a:r>
                    </a:p>
                  </a:txBody>
                  <a:tcPr marL="4237" marR="4237" marT="423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R" sz="700" b="0" i="0" u="none" strike="noStrike">
                          <a:solidFill>
                            <a:srgbClr val="000000"/>
                          </a:solidFill>
                          <a:effectLst/>
                          <a:latin typeface="Helvetica Neue"/>
                        </a:rPr>
                        <a:t> </a:t>
                      </a:r>
                    </a:p>
                  </a:txBody>
                  <a:tcPr marL="4237" marR="4237" marT="423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7708904"/>
                  </a:ext>
                </a:extLst>
              </a:tr>
              <a:tr h="139934">
                <a:tc gridSpan="4">
                  <a:txBody>
                    <a:bodyPr/>
                    <a:lstStyle/>
                    <a:p>
                      <a:pPr algn="ctr" fontAlgn="ctr"/>
                      <a:r>
                        <a:rPr lang="es-CR" sz="900" b="0" i="0" u="none" strike="noStrike">
                          <a:solidFill>
                            <a:srgbClr val="000000"/>
                          </a:solidFill>
                          <a:effectLst/>
                          <a:latin typeface="Arial" panose="020B0604020202020204" pitchFamily="34" charset="0"/>
                        </a:rPr>
                        <a:t>Debilidades</a:t>
                      </a:r>
                    </a:p>
                  </a:txBody>
                  <a:tcPr marL="4237" marR="4237" marT="4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532259510"/>
                  </a:ext>
                </a:extLst>
              </a:tr>
              <a:tr h="619593">
                <a:tc gridSpan="4">
                  <a:txBody>
                    <a:bodyPr/>
                    <a:lstStyle/>
                    <a:p>
                      <a:pPr algn="ctr" fontAlgn="t"/>
                      <a:r>
                        <a:rPr lang="es-CR" sz="700" b="0" i="0" u="none" strike="noStrike">
                          <a:solidFill>
                            <a:srgbClr val="000000"/>
                          </a:solidFill>
                          <a:effectLst/>
                          <a:latin typeface="Helvetica Neue"/>
                        </a:rPr>
                        <a:t>1.Poca capacitación del personal</a:t>
                      </a:r>
                      <a:br>
                        <a:rPr lang="es-CR" sz="700" b="0" i="0" u="none" strike="noStrike">
                          <a:solidFill>
                            <a:srgbClr val="000000"/>
                          </a:solidFill>
                          <a:effectLst/>
                          <a:latin typeface="Helvetica Neue"/>
                        </a:rPr>
                      </a:br>
                      <a:r>
                        <a:rPr lang="es-CR" sz="700" b="0" i="0" u="none" strike="noStrike">
                          <a:solidFill>
                            <a:srgbClr val="000000"/>
                          </a:solidFill>
                          <a:effectLst/>
                          <a:latin typeface="Helvetica Neue"/>
                        </a:rPr>
                        <a:t>2.No tenemos tanto reconocimiento a diferencia de otras empresas.</a:t>
                      </a:r>
                      <a:br>
                        <a:rPr lang="es-CR" sz="700" b="0" i="0" u="none" strike="noStrike">
                          <a:solidFill>
                            <a:srgbClr val="000000"/>
                          </a:solidFill>
                          <a:effectLst/>
                          <a:latin typeface="Helvetica Neue"/>
                        </a:rPr>
                      </a:br>
                      <a:r>
                        <a:rPr lang="es-CR" sz="700" b="0" i="0" u="none" strike="noStrike">
                          <a:solidFill>
                            <a:srgbClr val="000000"/>
                          </a:solidFill>
                          <a:effectLst/>
                          <a:latin typeface="Helvetica Neue"/>
                        </a:rPr>
                        <a:t>3.No tenemos suficiente capital para financiar nuestros proyectos.</a:t>
                      </a:r>
                      <a:br>
                        <a:rPr lang="es-CR" sz="700" b="0" i="0" u="none" strike="noStrike">
                          <a:solidFill>
                            <a:srgbClr val="000000"/>
                          </a:solidFill>
                          <a:effectLst/>
                          <a:latin typeface="Helvetica Neue"/>
                        </a:rPr>
                      </a:br>
                      <a:r>
                        <a:rPr lang="es-CR" sz="700" b="0" i="0" u="none" strike="noStrike">
                          <a:solidFill>
                            <a:srgbClr val="000000"/>
                          </a:solidFill>
                          <a:effectLst/>
                          <a:latin typeface="Helvetica Neue"/>
                        </a:rPr>
                        <a:t>4.Nuestra ubicación no es la mejor para ventas.</a:t>
                      </a:r>
                    </a:p>
                  </a:txBody>
                  <a:tcPr marL="4237" marR="4237" marT="42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587395863"/>
                  </a:ext>
                </a:extLst>
              </a:tr>
              <a:tr h="112724">
                <a:tc>
                  <a:txBody>
                    <a:bodyPr/>
                    <a:lstStyle/>
                    <a:p>
                      <a:pPr algn="l" fontAlgn="t"/>
                      <a:r>
                        <a:rPr lang="es-CR" sz="700" b="0" i="0" u="none" strike="noStrike">
                          <a:solidFill>
                            <a:srgbClr val="000000"/>
                          </a:solidFill>
                          <a:effectLst/>
                          <a:latin typeface="Helvetica Neue"/>
                        </a:rPr>
                        <a:t> </a:t>
                      </a:r>
                    </a:p>
                  </a:txBody>
                  <a:tcPr marL="4237" marR="4237" marT="4237"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s-CR" sz="700" b="0" i="0" u="none" strike="noStrike">
                          <a:solidFill>
                            <a:srgbClr val="000000"/>
                          </a:solidFill>
                          <a:effectLst/>
                          <a:latin typeface="Helvetica Neue"/>
                        </a:rPr>
                        <a:t> </a:t>
                      </a:r>
                    </a:p>
                  </a:txBody>
                  <a:tcPr marL="4237" marR="4237" marT="4237"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s-CR" sz="700" b="0" i="0" u="none" strike="noStrike">
                          <a:solidFill>
                            <a:srgbClr val="000000"/>
                          </a:solidFill>
                          <a:effectLst/>
                          <a:latin typeface="Helvetica Neue"/>
                        </a:rPr>
                        <a:t> </a:t>
                      </a:r>
                    </a:p>
                  </a:txBody>
                  <a:tcPr marL="4237" marR="4237" marT="4237"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s-CR" sz="700" b="0" i="0" u="none" strike="noStrike">
                          <a:solidFill>
                            <a:srgbClr val="000000"/>
                          </a:solidFill>
                          <a:effectLst/>
                          <a:latin typeface="Helvetica Neue"/>
                        </a:rPr>
                        <a:t> </a:t>
                      </a:r>
                    </a:p>
                  </a:txBody>
                  <a:tcPr marL="4237" marR="4237" marT="4237"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4956300"/>
                  </a:ext>
                </a:extLst>
              </a:tr>
              <a:tr h="139934">
                <a:tc gridSpan="4">
                  <a:txBody>
                    <a:bodyPr/>
                    <a:lstStyle/>
                    <a:p>
                      <a:pPr algn="ctr" fontAlgn="ctr"/>
                      <a:r>
                        <a:rPr lang="es-CR" sz="900" b="0" i="0" u="none" strike="noStrike">
                          <a:solidFill>
                            <a:srgbClr val="000000"/>
                          </a:solidFill>
                          <a:effectLst/>
                          <a:latin typeface="Helvetica Neue"/>
                        </a:rPr>
                        <a:t>Amenazas</a:t>
                      </a:r>
                    </a:p>
                  </a:txBody>
                  <a:tcPr marL="4237" marR="4237" marT="4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649514603"/>
                  </a:ext>
                </a:extLst>
              </a:tr>
              <a:tr h="722212">
                <a:tc gridSpan="4">
                  <a:txBody>
                    <a:bodyPr/>
                    <a:lstStyle/>
                    <a:p>
                      <a:pPr algn="ctr" fontAlgn="t"/>
                      <a:r>
                        <a:rPr lang="es-CR" sz="700" b="0" i="0" u="none" strike="noStrike" dirty="0">
                          <a:solidFill>
                            <a:srgbClr val="000000"/>
                          </a:solidFill>
                          <a:effectLst/>
                          <a:latin typeface="Helvetica Neue"/>
                        </a:rPr>
                        <a:t>1- Escasez de materia prima por efectos del cambio climático.                                                                                 2- Competencia con mejores tecnologías y equipos                           3- Incrementos en los costos de la materia prima a nivel mundial.                                                                            4- </a:t>
                      </a:r>
                      <a:r>
                        <a:rPr lang="es-CR" sz="700" b="0" i="0" u="none" strike="noStrike" dirty="0" err="1">
                          <a:solidFill>
                            <a:srgbClr val="000000"/>
                          </a:solidFill>
                          <a:effectLst/>
                          <a:latin typeface="Helvetica Neue"/>
                        </a:rPr>
                        <a:t>Retricciones</a:t>
                      </a:r>
                      <a:r>
                        <a:rPr lang="es-CR" sz="700" b="0" i="0" u="none" strike="noStrike" dirty="0">
                          <a:solidFill>
                            <a:srgbClr val="000000"/>
                          </a:solidFill>
                          <a:effectLst/>
                          <a:latin typeface="Helvetica Neue"/>
                        </a:rPr>
                        <a:t> que limiten la distribución del producto </a:t>
                      </a:r>
                    </a:p>
                  </a:txBody>
                  <a:tcPr marL="4237" marR="4237" marT="42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931758080"/>
                  </a:ext>
                </a:extLst>
              </a:tr>
            </a:tbl>
          </a:graphicData>
        </a:graphic>
      </p:graphicFrame>
      <p:graphicFrame>
        <p:nvGraphicFramePr>
          <p:cNvPr id="8" name="Tabla 7">
            <a:extLst>
              <a:ext uri="{FF2B5EF4-FFF2-40B4-BE49-F238E27FC236}">
                <a16:creationId xmlns:a16="http://schemas.microsoft.com/office/drawing/2014/main" id="{0FA68302-F731-472A-927A-C2E2520C65E9}"/>
              </a:ext>
            </a:extLst>
          </p:cNvPr>
          <p:cNvGraphicFramePr>
            <a:graphicFrameLocks noGrp="1"/>
          </p:cNvGraphicFramePr>
          <p:nvPr>
            <p:extLst>
              <p:ext uri="{D42A27DB-BD31-4B8C-83A1-F6EECF244321}">
                <p14:modId xmlns:p14="http://schemas.microsoft.com/office/powerpoint/2010/main" val="2161510036"/>
              </p:ext>
            </p:extLst>
          </p:nvPr>
        </p:nvGraphicFramePr>
        <p:xfrm>
          <a:off x="4571999" y="2478366"/>
          <a:ext cx="4392491" cy="4030474"/>
        </p:xfrm>
        <a:graphic>
          <a:graphicData uri="http://schemas.openxmlformats.org/drawingml/2006/table">
            <a:tbl>
              <a:tblPr/>
              <a:tblGrid>
                <a:gridCol w="1526856">
                  <a:extLst>
                    <a:ext uri="{9D8B030D-6E8A-4147-A177-3AD203B41FA5}">
                      <a16:colId xmlns:a16="http://schemas.microsoft.com/office/drawing/2014/main" val="380121003"/>
                    </a:ext>
                  </a:extLst>
                </a:gridCol>
                <a:gridCol w="787191">
                  <a:extLst>
                    <a:ext uri="{9D8B030D-6E8A-4147-A177-3AD203B41FA5}">
                      <a16:colId xmlns:a16="http://schemas.microsoft.com/office/drawing/2014/main" val="1572983768"/>
                    </a:ext>
                  </a:extLst>
                </a:gridCol>
                <a:gridCol w="787191">
                  <a:extLst>
                    <a:ext uri="{9D8B030D-6E8A-4147-A177-3AD203B41FA5}">
                      <a16:colId xmlns:a16="http://schemas.microsoft.com/office/drawing/2014/main" val="1021757936"/>
                    </a:ext>
                  </a:extLst>
                </a:gridCol>
                <a:gridCol w="1291253">
                  <a:extLst>
                    <a:ext uri="{9D8B030D-6E8A-4147-A177-3AD203B41FA5}">
                      <a16:colId xmlns:a16="http://schemas.microsoft.com/office/drawing/2014/main" val="1422811501"/>
                    </a:ext>
                  </a:extLst>
                </a:gridCol>
              </a:tblGrid>
              <a:tr h="90004">
                <a:tc>
                  <a:txBody>
                    <a:bodyPr/>
                    <a:lstStyle/>
                    <a:p>
                      <a:pPr algn="l" fontAlgn="b"/>
                      <a:r>
                        <a:rPr lang="es-CR" sz="700" b="0" i="0" u="none" strike="noStrike">
                          <a:solidFill>
                            <a:srgbClr val="000000"/>
                          </a:solidFill>
                          <a:effectLst/>
                          <a:latin typeface="Helvetica Neue"/>
                        </a:rPr>
                        <a:t> </a:t>
                      </a:r>
                    </a:p>
                  </a:txBody>
                  <a:tcPr marL="3928" marR="3928" marT="3928"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R" sz="700" b="0" i="0" u="none" strike="noStrike">
                          <a:solidFill>
                            <a:srgbClr val="000000"/>
                          </a:solidFill>
                          <a:effectLst/>
                          <a:latin typeface="Helvetica Neue"/>
                        </a:rPr>
                        <a:t> </a:t>
                      </a:r>
                    </a:p>
                  </a:txBody>
                  <a:tcPr marL="3928" marR="3928" marT="3928"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R" sz="700" b="0" i="0" u="none" strike="noStrike">
                          <a:solidFill>
                            <a:srgbClr val="000000"/>
                          </a:solidFill>
                          <a:effectLst/>
                          <a:latin typeface="Helvetica Neue"/>
                        </a:rPr>
                        <a:t> </a:t>
                      </a:r>
                    </a:p>
                  </a:txBody>
                  <a:tcPr marL="3928" marR="3928" marT="3928"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R" sz="700" b="0" i="0" u="none" strike="noStrike">
                          <a:solidFill>
                            <a:srgbClr val="000000"/>
                          </a:solidFill>
                          <a:effectLst/>
                          <a:latin typeface="Helvetica Neue"/>
                        </a:rPr>
                        <a:t> </a:t>
                      </a:r>
                    </a:p>
                  </a:txBody>
                  <a:tcPr marL="3928" marR="3928" marT="3928"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1282917"/>
                  </a:ext>
                </a:extLst>
              </a:tr>
              <a:tr h="128244">
                <a:tc gridSpan="4">
                  <a:txBody>
                    <a:bodyPr/>
                    <a:lstStyle/>
                    <a:p>
                      <a:pPr algn="ctr" fontAlgn="ctr"/>
                      <a:r>
                        <a:rPr lang="es-CR" sz="900" b="0" i="0" u="none" strike="noStrike">
                          <a:solidFill>
                            <a:srgbClr val="000000"/>
                          </a:solidFill>
                          <a:effectLst/>
                          <a:latin typeface="Arial" panose="020B0604020202020204" pitchFamily="34" charset="0"/>
                        </a:rPr>
                        <a:t>Mantener</a:t>
                      </a:r>
                    </a:p>
                  </a:txBody>
                  <a:tcPr marL="3928" marR="3928" marT="3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860453512"/>
                  </a:ext>
                </a:extLst>
              </a:tr>
              <a:tr h="849968">
                <a:tc gridSpan="4">
                  <a:txBody>
                    <a:bodyPr/>
                    <a:lstStyle/>
                    <a:p>
                      <a:pPr algn="ctr" fontAlgn="t"/>
                      <a:r>
                        <a:rPr lang="es-CR" sz="700" b="0" i="0" u="none" strike="noStrike" dirty="0">
                          <a:solidFill>
                            <a:srgbClr val="000000"/>
                          </a:solidFill>
                          <a:effectLst/>
                          <a:latin typeface="Helvetica Neue"/>
                        </a:rPr>
                        <a:t>1. Motivando a nuestros empleados a seguir adelante mediante incentivos que les permitan mejorar cada día.</a:t>
                      </a:r>
                      <a:br>
                        <a:rPr lang="es-CR" sz="700" b="0" i="0" u="none" strike="noStrike" dirty="0">
                          <a:solidFill>
                            <a:srgbClr val="000000"/>
                          </a:solidFill>
                          <a:effectLst/>
                          <a:latin typeface="Helvetica Neue"/>
                        </a:rPr>
                      </a:br>
                      <a:r>
                        <a:rPr lang="es-CR" sz="700" b="0" i="0" u="none" strike="noStrike" dirty="0">
                          <a:solidFill>
                            <a:srgbClr val="000000"/>
                          </a:solidFill>
                          <a:effectLst/>
                          <a:latin typeface="Helvetica Neue"/>
                        </a:rPr>
                        <a:t>2. Motivando a los clientes a continuar consumiendo el producto con promociones y </a:t>
                      </a:r>
                      <a:r>
                        <a:rPr lang="es-CR" sz="700" b="0" i="0" u="none" strike="noStrike" dirty="0" err="1">
                          <a:solidFill>
                            <a:srgbClr val="000000"/>
                          </a:solidFill>
                          <a:effectLst/>
                          <a:latin typeface="Helvetica Neue"/>
                        </a:rPr>
                        <a:t>regalias</a:t>
                      </a:r>
                      <a:br>
                        <a:rPr lang="es-CR" sz="700" b="0" i="0" u="none" strike="noStrike" dirty="0">
                          <a:solidFill>
                            <a:srgbClr val="000000"/>
                          </a:solidFill>
                          <a:effectLst/>
                          <a:latin typeface="Helvetica Neue"/>
                        </a:rPr>
                      </a:br>
                      <a:r>
                        <a:rPr lang="es-CR" sz="700" b="0" i="0" u="none" strike="noStrike" dirty="0">
                          <a:solidFill>
                            <a:srgbClr val="000000"/>
                          </a:solidFill>
                          <a:effectLst/>
                          <a:latin typeface="Helvetica Neue"/>
                        </a:rPr>
                        <a:t>3. Se mantienen alianzas con los proveedores de materia prima.</a:t>
                      </a:r>
                      <a:br>
                        <a:rPr lang="es-CR" sz="700" b="0" i="0" u="none" strike="noStrike" dirty="0">
                          <a:solidFill>
                            <a:srgbClr val="000000"/>
                          </a:solidFill>
                          <a:effectLst/>
                          <a:latin typeface="Helvetica Neue"/>
                        </a:rPr>
                      </a:br>
                      <a:r>
                        <a:rPr lang="es-CR" sz="700" b="0" i="0" u="none" strike="noStrike" dirty="0">
                          <a:solidFill>
                            <a:srgbClr val="000000"/>
                          </a:solidFill>
                          <a:effectLst/>
                          <a:latin typeface="Helvetica Neue"/>
                        </a:rPr>
                        <a:t>4. Mantenemos excelente calidad en el desarrollo del producto</a:t>
                      </a:r>
                    </a:p>
                  </a:txBody>
                  <a:tcPr marL="3928" marR="3928" marT="39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988722571"/>
                  </a:ext>
                </a:extLst>
              </a:tr>
              <a:tr h="103307">
                <a:tc>
                  <a:txBody>
                    <a:bodyPr/>
                    <a:lstStyle/>
                    <a:p>
                      <a:pPr algn="l" fontAlgn="t"/>
                      <a:r>
                        <a:rPr lang="es-CR" sz="700" b="0" i="0" u="none" strike="noStrike">
                          <a:solidFill>
                            <a:srgbClr val="000000"/>
                          </a:solidFill>
                          <a:effectLst/>
                          <a:latin typeface="Helvetica Neue"/>
                        </a:rPr>
                        <a:t> </a:t>
                      </a:r>
                    </a:p>
                  </a:txBody>
                  <a:tcPr marL="3928" marR="3928" marT="392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s-CR" sz="700" b="0" i="0" u="none" strike="noStrike">
                          <a:solidFill>
                            <a:srgbClr val="000000"/>
                          </a:solidFill>
                          <a:effectLst/>
                          <a:latin typeface="Helvetica Neue"/>
                        </a:rPr>
                        <a:t> </a:t>
                      </a:r>
                    </a:p>
                  </a:txBody>
                  <a:tcPr marL="3928" marR="3928" marT="392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s-CR" sz="700" b="0" i="0" u="none" strike="noStrike">
                          <a:solidFill>
                            <a:srgbClr val="000000"/>
                          </a:solidFill>
                          <a:effectLst/>
                          <a:latin typeface="Helvetica Neue"/>
                        </a:rPr>
                        <a:t> </a:t>
                      </a:r>
                    </a:p>
                  </a:txBody>
                  <a:tcPr marL="3928" marR="3928" marT="392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s-CR" sz="700" b="0" i="0" u="none" strike="noStrike">
                          <a:solidFill>
                            <a:srgbClr val="000000"/>
                          </a:solidFill>
                          <a:effectLst/>
                          <a:latin typeface="Helvetica Neue"/>
                        </a:rPr>
                        <a:t> </a:t>
                      </a:r>
                    </a:p>
                  </a:txBody>
                  <a:tcPr marL="3928" marR="3928" marT="392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3433754"/>
                  </a:ext>
                </a:extLst>
              </a:tr>
              <a:tr h="128244">
                <a:tc gridSpan="4">
                  <a:txBody>
                    <a:bodyPr/>
                    <a:lstStyle/>
                    <a:p>
                      <a:pPr algn="ctr" fontAlgn="ctr"/>
                      <a:r>
                        <a:rPr lang="es-CR" sz="900" b="0" i="0" u="none" strike="noStrike">
                          <a:solidFill>
                            <a:srgbClr val="000000"/>
                          </a:solidFill>
                          <a:effectLst/>
                          <a:latin typeface="Helvetica Neue"/>
                        </a:rPr>
                        <a:t>Explotar</a:t>
                      </a:r>
                    </a:p>
                  </a:txBody>
                  <a:tcPr marL="3928" marR="3928" marT="3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185534185"/>
                  </a:ext>
                </a:extLst>
              </a:tr>
              <a:tr h="755922">
                <a:tc gridSpan="4">
                  <a:txBody>
                    <a:bodyPr/>
                    <a:lstStyle/>
                    <a:p>
                      <a:pPr algn="ctr" fontAlgn="t"/>
                      <a:r>
                        <a:rPr lang="es-CR" sz="700" b="0" i="0" u="none" strike="noStrike">
                          <a:solidFill>
                            <a:srgbClr val="000000"/>
                          </a:solidFill>
                          <a:effectLst/>
                          <a:latin typeface="Helvetica Neue"/>
                        </a:rPr>
                        <a:t>1- Aprovechar al máximo lo novedoso del producto para colocarse en el mercado local y nacional.                         2- Inversión en materia prima e instrumentos de producción.                                                                               3- Aprovechar a máximo los talentos y habilidades de nuestros colaboradores.                                                            4- Capacitar al personal para aprovechar sus capacidades al máximo. </a:t>
                      </a:r>
                    </a:p>
                  </a:txBody>
                  <a:tcPr marL="3928" marR="3928" marT="39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131365342"/>
                  </a:ext>
                </a:extLst>
              </a:tr>
              <a:tr h="103307">
                <a:tc>
                  <a:txBody>
                    <a:bodyPr/>
                    <a:lstStyle/>
                    <a:p>
                      <a:pPr algn="l" fontAlgn="b"/>
                      <a:r>
                        <a:rPr lang="es-CR" sz="700" b="0" i="0" u="none" strike="noStrike">
                          <a:solidFill>
                            <a:srgbClr val="000000"/>
                          </a:solidFill>
                          <a:effectLst/>
                          <a:latin typeface="Helvetica Neue"/>
                        </a:rPr>
                        <a:t> </a:t>
                      </a:r>
                    </a:p>
                  </a:txBody>
                  <a:tcPr marL="3928" marR="3928" marT="39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R" sz="700" b="0" i="0" u="none" strike="noStrike">
                          <a:solidFill>
                            <a:srgbClr val="000000"/>
                          </a:solidFill>
                          <a:effectLst/>
                          <a:latin typeface="Helvetica Neue"/>
                        </a:rPr>
                        <a:t> </a:t>
                      </a:r>
                    </a:p>
                  </a:txBody>
                  <a:tcPr marL="3928" marR="3928" marT="39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R" sz="700" b="0" i="0" u="none" strike="noStrike">
                          <a:solidFill>
                            <a:srgbClr val="000000"/>
                          </a:solidFill>
                          <a:effectLst/>
                          <a:latin typeface="Helvetica Neue"/>
                        </a:rPr>
                        <a:t> </a:t>
                      </a:r>
                    </a:p>
                  </a:txBody>
                  <a:tcPr marL="3928" marR="3928" marT="39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R" sz="700" b="0" i="0" u="none" strike="noStrike">
                          <a:solidFill>
                            <a:srgbClr val="000000"/>
                          </a:solidFill>
                          <a:effectLst/>
                          <a:latin typeface="Helvetica Neue"/>
                        </a:rPr>
                        <a:t> </a:t>
                      </a:r>
                    </a:p>
                  </a:txBody>
                  <a:tcPr marL="3928" marR="3928" marT="39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748507"/>
                  </a:ext>
                </a:extLst>
              </a:tr>
              <a:tr h="128244">
                <a:tc gridSpan="4">
                  <a:txBody>
                    <a:bodyPr/>
                    <a:lstStyle/>
                    <a:p>
                      <a:pPr algn="ctr" fontAlgn="ctr"/>
                      <a:r>
                        <a:rPr lang="es-CR" sz="900" b="0" i="0" u="none" strike="noStrike">
                          <a:solidFill>
                            <a:srgbClr val="000000"/>
                          </a:solidFill>
                          <a:effectLst/>
                          <a:latin typeface="Arial" panose="020B0604020202020204" pitchFamily="34" charset="0"/>
                        </a:rPr>
                        <a:t>Corregir</a:t>
                      </a:r>
                    </a:p>
                  </a:txBody>
                  <a:tcPr marL="3928" marR="3928" marT="3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640397933"/>
                  </a:ext>
                </a:extLst>
              </a:tr>
              <a:tr h="661878">
                <a:tc gridSpan="4">
                  <a:txBody>
                    <a:bodyPr/>
                    <a:lstStyle/>
                    <a:p>
                      <a:pPr algn="ctr" fontAlgn="t"/>
                      <a:r>
                        <a:rPr lang="es-CR" sz="700" b="0" i="0" u="none" strike="noStrike">
                          <a:solidFill>
                            <a:srgbClr val="000000"/>
                          </a:solidFill>
                          <a:effectLst/>
                          <a:latin typeface="Helvetica Neue"/>
                        </a:rPr>
                        <a:t>1.Promover capacitaciones semanales para mantener actualizado al personal</a:t>
                      </a:r>
                      <a:br>
                        <a:rPr lang="es-CR" sz="700" b="0" i="0" u="none" strike="noStrike">
                          <a:solidFill>
                            <a:srgbClr val="000000"/>
                          </a:solidFill>
                          <a:effectLst/>
                          <a:latin typeface="Helvetica Neue"/>
                        </a:rPr>
                      </a:br>
                      <a:r>
                        <a:rPr lang="es-CR" sz="700" b="0" i="0" u="none" strike="noStrike">
                          <a:solidFill>
                            <a:srgbClr val="000000"/>
                          </a:solidFill>
                          <a:effectLst/>
                          <a:latin typeface="Helvetica Neue"/>
                        </a:rPr>
                        <a:t>2.Participar en actividades locales y ferias nacionales para promover y dar a conocer el producto</a:t>
                      </a:r>
                      <a:br>
                        <a:rPr lang="es-CR" sz="700" b="0" i="0" u="none" strike="noStrike">
                          <a:solidFill>
                            <a:srgbClr val="000000"/>
                          </a:solidFill>
                          <a:effectLst/>
                          <a:latin typeface="Helvetica Neue"/>
                        </a:rPr>
                      </a:br>
                      <a:r>
                        <a:rPr lang="es-CR" sz="700" b="0" i="0" u="none" strike="noStrike">
                          <a:solidFill>
                            <a:srgbClr val="000000"/>
                          </a:solidFill>
                          <a:effectLst/>
                          <a:latin typeface="Helvetica Neue"/>
                        </a:rPr>
                        <a:t>3.Alianzas estrategicas con socio inversores</a:t>
                      </a:r>
                      <a:br>
                        <a:rPr lang="es-CR" sz="700" b="0" i="0" u="none" strike="noStrike">
                          <a:solidFill>
                            <a:srgbClr val="000000"/>
                          </a:solidFill>
                          <a:effectLst/>
                          <a:latin typeface="Helvetica Neue"/>
                        </a:rPr>
                      </a:br>
                      <a:r>
                        <a:rPr lang="es-CR" sz="700" b="0" i="0" u="none" strike="noStrike">
                          <a:solidFill>
                            <a:srgbClr val="000000"/>
                          </a:solidFill>
                          <a:effectLst/>
                          <a:latin typeface="Helvetica Neue"/>
                        </a:rPr>
                        <a:t>4.Desarrollar estrategias de marketing en diferentes medios  </a:t>
                      </a:r>
                    </a:p>
                  </a:txBody>
                  <a:tcPr marL="3928" marR="3928" marT="39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4208427761"/>
                  </a:ext>
                </a:extLst>
              </a:tr>
              <a:tr h="103307">
                <a:tc>
                  <a:txBody>
                    <a:bodyPr/>
                    <a:lstStyle/>
                    <a:p>
                      <a:pPr algn="l" fontAlgn="t"/>
                      <a:r>
                        <a:rPr lang="es-CR" sz="700" b="0" i="0" u="none" strike="noStrike">
                          <a:solidFill>
                            <a:srgbClr val="000000"/>
                          </a:solidFill>
                          <a:effectLst/>
                          <a:latin typeface="Helvetica Neue"/>
                        </a:rPr>
                        <a:t> </a:t>
                      </a:r>
                    </a:p>
                  </a:txBody>
                  <a:tcPr marL="3928" marR="3928" marT="392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s-CR" sz="700" b="0" i="0" u="none" strike="noStrike">
                          <a:solidFill>
                            <a:srgbClr val="000000"/>
                          </a:solidFill>
                          <a:effectLst/>
                          <a:latin typeface="Helvetica Neue"/>
                        </a:rPr>
                        <a:t> </a:t>
                      </a:r>
                    </a:p>
                  </a:txBody>
                  <a:tcPr marL="3928" marR="3928" marT="392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s-CR" sz="700" b="0" i="0" u="none" strike="noStrike">
                          <a:solidFill>
                            <a:srgbClr val="000000"/>
                          </a:solidFill>
                          <a:effectLst/>
                          <a:latin typeface="Helvetica Neue"/>
                        </a:rPr>
                        <a:t> </a:t>
                      </a:r>
                    </a:p>
                  </a:txBody>
                  <a:tcPr marL="3928" marR="3928" marT="392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s-CR" sz="700" b="0" i="0" u="none" strike="noStrike">
                          <a:solidFill>
                            <a:srgbClr val="000000"/>
                          </a:solidFill>
                          <a:effectLst/>
                          <a:latin typeface="Helvetica Neue"/>
                        </a:rPr>
                        <a:t> </a:t>
                      </a:r>
                    </a:p>
                  </a:txBody>
                  <a:tcPr marL="3928" marR="3928" marT="392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5345639"/>
                  </a:ext>
                </a:extLst>
              </a:tr>
              <a:tr h="128244">
                <a:tc gridSpan="4">
                  <a:txBody>
                    <a:bodyPr/>
                    <a:lstStyle/>
                    <a:p>
                      <a:pPr algn="ctr" fontAlgn="ctr"/>
                      <a:r>
                        <a:rPr lang="es-CR" sz="900" b="0" i="0" u="none" strike="noStrike">
                          <a:solidFill>
                            <a:srgbClr val="000000"/>
                          </a:solidFill>
                          <a:effectLst/>
                          <a:latin typeface="Helvetica Neue"/>
                        </a:rPr>
                        <a:t>Afrontar</a:t>
                      </a:r>
                    </a:p>
                  </a:txBody>
                  <a:tcPr marL="3928" marR="3928" marT="3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473430822"/>
                  </a:ext>
                </a:extLst>
              </a:tr>
              <a:tr h="755922">
                <a:tc gridSpan="4">
                  <a:txBody>
                    <a:bodyPr/>
                    <a:lstStyle/>
                    <a:p>
                      <a:pPr algn="ctr" fontAlgn="t"/>
                      <a:r>
                        <a:rPr lang="es-CR" sz="700" b="0" i="0" u="none" strike="noStrike" dirty="0">
                          <a:solidFill>
                            <a:srgbClr val="000000"/>
                          </a:solidFill>
                          <a:effectLst/>
                          <a:latin typeface="Helvetica Neue"/>
                        </a:rPr>
                        <a:t>1- Ampliar la lista de posibles proveedores de materia primas.                                                                                     2- Promover la capacitación constante de los empleados                                                                              3- Fortalecer los recursos con que cuenta la empresa en las diferentes áreas                                                              3- Promover siempre nuevas estrategias de inserción de productos al mercado, </a:t>
                      </a:r>
                      <a:r>
                        <a:rPr lang="es-CR" sz="700" b="0" i="0" u="none" strike="noStrike" dirty="0" err="1">
                          <a:solidFill>
                            <a:srgbClr val="000000"/>
                          </a:solidFill>
                          <a:effectLst/>
                          <a:latin typeface="Helvetica Neue"/>
                        </a:rPr>
                        <a:t>reinventandose</a:t>
                      </a:r>
                      <a:r>
                        <a:rPr lang="es-CR" sz="700" b="0" i="0" u="none" strike="noStrike" dirty="0">
                          <a:solidFill>
                            <a:srgbClr val="000000"/>
                          </a:solidFill>
                          <a:effectLst/>
                          <a:latin typeface="Helvetica Neue"/>
                        </a:rPr>
                        <a:t> siempre. </a:t>
                      </a:r>
                    </a:p>
                  </a:txBody>
                  <a:tcPr marL="3928" marR="3928" marT="39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4196769607"/>
                  </a:ext>
                </a:extLst>
              </a:tr>
            </a:tbl>
          </a:graphicData>
        </a:graphic>
      </p:graphicFrame>
    </p:spTree>
    <p:extLst>
      <p:ext uri="{BB962C8B-B14F-4D97-AF65-F5344CB8AC3E}">
        <p14:creationId xmlns:p14="http://schemas.microsoft.com/office/powerpoint/2010/main" val="2772863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19730" t="32660" b="34681"/>
          <a:stretch/>
        </p:blipFill>
        <p:spPr>
          <a:xfrm>
            <a:off x="733570" y="287725"/>
            <a:ext cx="3744416" cy="843003"/>
          </a:xfrm>
          <a:prstGeom prst="rect">
            <a:avLst/>
          </a:prstGeom>
        </p:spPr>
      </p:pic>
      <p:pic>
        <p:nvPicPr>
          <p:cNvPr id="6" name="Imagen 5">
            <a:extLst>
              <a:ext uri="{FF2B5EF4-FFF2-40B4-BE49-F238E27FC236}">
                <a16:creationId xmlns:a16="http://schemas.microsoft.com/office/drawing/2014/main" id="{00000000-0008-0000-0000-000003000000}"/>
              </a:ext>
            </a:extLst>
          </p:cNvPr>
          <p:cNvPicPr/>
          <p:nvPr/>
        </p:nvPicPr>
        <p:blipFill rotWithShape="1">
          <a:blip r:embed="rId3" cstate="print">
            <a:extLst>
              <a:ext uri="{28A0092B-C50C-407E-A947-70E740481C1C}">
                <a14:useLocalDpi xmlns:a14="http://schemas.microsoft.com/office/drawing/2010/main" val="0"/>
              </a:ext>
            </a:extLst>
          </a:blip>
          <a:srcRect l="7001" t="20892" r="27225" b="49751"/>
          <a:stretch/>
        </p:blipFill>
        <p:spPr>
          <a:xfrm rot="21403256">
            <a:off x="3461408" y="1009230"/>
            <a:ext cx="2221183" cy="717179"/>
          </a:xfrm>
          <a:prstGeom prst="rect">
            <a:avLst/>
          </a:prstGeom>
        </p:spPr>
      </p:pic>
      <p:pic>
        <p:nvPicPr>
          <p:cNvPr id="4" name="Imagen 3">
            <a:extLst>
              <a:ext uri="{FF2B5EF4-FFF2-40B4-BE49-F238E27FC236}">
                <a16:creationId xmlns:a16="http://schemas.microsoft.com/office/drawing/2014/main" id="{41BE756E-E8E6-4D17-BCC7-CD65DACA3B52}"/>
              </a:ext>
            </a:extLst>
          </p:cNvPr>
          <p:cNvPicPr>
            <a:picLocks noChangeAspect="1"/>
          </p:cNvPicPr>
          <p:nvPr/>
        </p:nvPicPr>
        <p:blipFill rotWithShape="1">
          <a:blip r:embed="rId4">
            <a:extLst>
              <a:ext uri="{28A0092B-C50C-407E-A947-70E740481C1C}">
                <a14:useLocalDpi xmlns:a14="http://schemas.microsoft.com/office/drawing/2010/main" val="0"/>
              </a:ext>
            </a:extLst>
          </a:blip>
          <a:srcRect t="25443" b="38664"/>
          <a:stretch/>
        </p:blipFill>
        <p:spPr>
          <a:xfrm>
            <a:off x="5292080" y="427112"/>
            <a:ext cx="3434797" cy="637644"/>
          </a:xfrm>
          <a:prstGeom prst="rect">
            <a:avLst/>
          </a:prstGeom>
        </p:spPr>
      </p:pic>
      <p:pic>
        <p:nvPicPr>
          <p:cNvPr id="9" name="Picture 8">
            <a:extLst>
              <a:ext uri="{FF2B5EF4-FFF2-40B4-BE49-F238E27FC236}">
                <a16:creationId xmlns:a16="http://schemas.microsoft.com/office/drawing/2014/main" id="{BAF3012E-3326-4ACE-96A6-911712F734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709189"/>
            <a:ext cx="9144000" cy="140457"/>
          </a:xfrm>
          <a:prstGeom prst="rect">
            <a:avLst/>
          </a:prstGeom>
        </p:spPr>
      </p:pic>
      <p:sp>
        <p:nvSpPr>
          <p:cNvPr id="8" name="Título 7">
            <a:extLst>
              <a:ext uri="{FF2B5EF4-FFF2-40B4-BE49-F238E27FC236}">
                <a16:creationId xmlns:a16="http://schemas.microsoft.com/office/drawing/2014/main" id="{C36E3223-53B9-4CB1-B979-24BE4D67AEC1}"/>
              </a:ext>
            </a:extLst>
          </p:cNvPr>
          <p:cNvSpPr>
            <a:spLocks noGrp="1"/>
          </p:cNvSpPr>
          <p:nvPr>
            <p:ph type="ctrTitle"/>
          </p:nvPr>
        </p:nvSpPr>
        <p:spPr>
          <a:xfrm>
            <a:off x="1763688" y="1649907"/>
            <a:ext cx="6048672" cy="658619"/>
          </a:xfrm>
        </p:spPr>
        <p:txBody>
          <a:bodyPr>
            <a:normAutofit fontScale="90000"/>
          </a:bodyPr>
          <a:lstStyle/>
          <a:p>
            <a:r>
              <a:rPr lang="es-CR" dirty="0"/>
              <a:t>Análisis de la competencia </a:t>
            </a:r>
          </a:p>
        </p:txBody>
      </p:sp>
      <p:sp>
        <p:nvSpPr>
          <p:cNvPr id="10" name="Rectángulo 9">
            <a:extLst>
              <a:ext uri="{FF2B5EF4-FFF2-40B4-BE49-F238E27FC236}">
                <a16:creationId xmlns:a16="http://schemas.microsoft.com/office/drawing/2014/main" id="{7419F4CB-3767-48C8-B1F8-32269F2368B8}"/>
              </a:ext>
            </a:extLst>
          </p:cNvPr>
          <p:cNvSpPr/>
          <p:nvPr/>
        </p:nvSpPr>
        <p:spPr>
          <a:xfrm>
            <a:off x="251520" y="2985646"/>
            <a:ext cx="8208912" cy="2960875"/>
          </a:xfrm>
          <a:prstGeom prst="rect">
            <a:avLst/>
          </a:prstGeom>
        </p:spPr>
        <p:txBody>
          <a:bodyPr wrap="square">
            <a:spAutoFit/>
          </a:bodyPr>
          <a:lstStyle/>
          <a:p>
            <a:pPr algn="ctr">
              <a:lnSpc>
                <a:spcPct val="150000"/>
              </a:lnSpc>
            </a:pPr>
            <a:r>
              <a:rPr lang="es-ES" dirty="0">
                <a:solidFill>
                  <a:srgbClr val="000000"/>
                </a:solidFill>
                <a:ea typeface="Times New Roman" panose="02020603050405020304" pitchFamily="18" charset="0"/>
              </a:rPr>
              <a:t>Una competencia directa realmente no tenemos, porque no hay un producto igual al que ofrece BIOWALL Rain </a:t>
            </a:r>
            <a:r>
              <a:rPr lang="es-ES" dirty="0" err="1">
                <a:solidFill>
                  <a:srgbClr val="000000"/>
                </a:solidFill>
                <a:ea typeface="Times New Roman" panose="02020603050405020304" pitchFamily="18" charset="0"/>
              </a:rPr>
              <a:t>Drop</a:t>
            </a:r>
            <a:r>
              <a:rPr lang="es-ES" dirty="0">
                <a:solidFill>
                  <a:srgbClr val="000000"/>
                </a:solidFill>
                <a:ea typeface="Times New Roman" panose="02020603050405020304" pitchFamily="18" charset="0"/>
              </a:rPr>
              <a:t>, pero como competencia indirecta tenemos las bebidas tipo Té que funcionan para Colitis, gastritis o que poseen efectos relajantes de marcas como </a:t>
            </a:r>
            <a:r>
              <a:rPr lang="es-ES" dirty="0" err="1">
                <a:solidFill>
                  <a:srgbClr val="000000"/>
                </a:solidFill>
                <a:ea typeface="Times New Roman" panose="02020603050405020304" pitchFamily="18" charset="0"/>
              </a:rPr>
              <a:t>Mondaisa</a:t>
            </a:r>
            <a:r>
              <a:rPr lang="es-ES" dirty="0">
                <a:solidFill>
                  <a:srgbClr val="000000"/>
                </a:solidFill>
                <a:ea typeface="Times New Roman" panose="02020603050405020304" pitchFamily="18" charset="0"/>
              </a:rPr>
              <a:t> y </a:t>
            </a:r>
            <a:r>
              <a:rPr lang="es-ES" dirty="0" err="1">
                <a:solidFill>
                  <a:srgbClr val="000000"/>
                </a:solidFill>
                <a:ea typeface="Times New Roman" panose="02020603050405020304" pitchFamily="18" charset="0"/>
              </a:rPr>
              <a:t>Manza</a:t>
            </a:r>
            <a:r>
              <a:rPr lang="es-ES" dirty="0">
                <a:solidFill>
                  <a:srgbClr val="000000"/>
                </a:solidFill>
                <a:ea typeface="Times New Roman" panose="02020603050405020304" pitchFamily="18" charset="0"/>
              </a:rPr>
              <a:t> Té que son de las más reconocidas.  También algunas cápsulas naturales que se pueden encontrar en macrobióticas como “COLIGONE” de la marca Total Natural. Sin embargo, funcionan para cada uno de estos padecimientos en forma separada.</a:t>
            </a:r>
            <a:endParaRPr lang="es-CR" dirty="0">
              <a:ea typeface="Times New Roman" panose="02020603050405020304" pitchFamily="18" charset="0"/>
            </a:endParaRPr>
          </a:p>
        </p:txBody>
      </p:sp>
    </p:spTree>
    <p:extLst>
      <p:ext uri="{BB962C8B-B14F-4D97-AF65-F5344CB8AC3E}">
        <p14:creationId xmlns:p14="http://schemas.microsoft.com/office/powerpoint/2010/main" val="174813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65692" y="2274811"/>
            <a:ext cx="7772400" cy="346205"/>
          </a:xfrm>
        </p:spPr>
        <p:txBody>
          <a:bodyPr>
            <a:normAutofit fontScale="90000"/>
          </a:bodyPr>
          <a:lstStyle/>
          <a:p>
            <a:r>
              <a:rPr lang="es-CR" sz="3000" b="1" dirty="0">
                <a:latin typeface="Arial" panose="020B0604020202020204" pitchFamily="34" charset="0"/>
                <a:cs typeface="Arial" panose="020B0604020202020204" pitchFamily="34" charset="0"/>
              </a:rPr>
              <a:t>Estrategia competitiva</a:t>
            </a:r>
            <a:endParaRPr lang="es-CR" sz="3000" b="1" dirty="0"/>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19730" t="32660" b="34681"/>
          <a:stretch/>
        </p:blipFill>
        <p:spPr>
          <a:xfrm>
            <a:off x="733570" y="287725"/>
            <a:ext cx="3744416" cy="843003"/>
          </a:xfrm>
          <a:prstGeom prst="rect">
            <a:avLst/>
          </a:prstGeom>
        </p:spPr>
      </p:pic>
      <p:pic>
        <p:nvPicPr>
          <p:cNvPr id="6" name="Imagen 5">
            <a:extLst>
              <a:ext uri="{FF2B5EF4-FFF2-40B4-BE49-F238E27FC236}">
                <a16:creationId xmlns:a16="http://schemas.microsoft.com/office/drawing/2014/main" id="{00000000-0008-0000-0000-000003000000}"/>
              </a:ext>
            </a:extLst>
          </p:cNvPr>
          <p:cNvPicPr/>
          <p:nvPr/>
        </p:nvPicPr>
        <p:blipFill rotWithShape="1">
          <a:blip r:embed="rId3" cstate="print">
            <a:extLst>
              <a:ext uri="{28A0092B-C50C-407E-A947-70E740481C1C}">
                <a14:useLocalDpi xmlns:a14="http://schemas.microsoft.com/office/drawing/2010/main" val="0"/>
              </a:ext>
            </a:extLst>
          </a:blip>
          <a:srcRect l="7001" t="20892" r="27225" b="49751"/>
          <a:stretch/>
        </p:blipFill>
        <p:spPr>
          <a:xfrm rot="21403256">
            <a:off x="3461408" y="1009230"/>
            <a:ext cx="2221183" cy="717179"/>
          </a:xfrm>
          <a:prstGeom prst="rect">
            <a:avLst/>
          </a:prstGeom>
        </p:spPr>
      </p:pic>
      <p:pic>
        <p:nvPicPr>
          <p:cNvPr id="4" name="Imagen 3">
            <a:extLst>
              <a:ext uri="{FF2B5EF4-FFF2-40B4-BE49-F238E27FC236}">
                <a16:creationId xmlns:a16="http://schemas.microsoft.com/office/drawing/2014/main" id="{41BE756E-E8E6-4D17-BCC7-CD65DACA3B52}"/>
              </a:ext>
            </a:extLst>
          </p:cNvPr>
          <p:cNvPicPr>
            <a:picLocks noChangeAspect="1"/>
          </p:cNvPicPr>
          <p:nvPr/>
        </p:nvPicPr>
        <p:blipFill rotWithShape="1">
          <a:blip r:embed="rId4">
            <a:extLst>
              <a:ext uri="{28A0092B-C50C-407E-A947-70E740481C1C}">
                <a14:useLocalDpi xmlns:a14="http://schemas.microsoft.com/office/drawing/2010/main" val="0"/>
              </a:ext>
            </a:extLst>
          </a:blip>
          <a:srcRect t="25443" b="38664"/>
          <a:stretch/>
        </p:blipFill>
        <p:spPr>
          <a:xfrm>
            <a:off x="5292080" y="427112"/>
            <a:ext cx="3434797" cy="637644"/>
          </a:xfrm>
          <a:prstGeom prst="rect">
            <a:avLst/>
          </a:prstGeom>
        </p:spPr>
      </p:pic>
      <p:pic>
        <p:nvPicPr>
          <p:cNvPr id="9" name="Picture 8">
            <a:extLst>
              <a:ext uri="{FF2B5EF4-FFF2-40B4-BE49-F238E27FC236}">
                <a16:creationId xmlns:a16="http://schemas.microsoft.com/office/drawing/2014/main" id="{BAF3012E-3326-4ACE-96A6-911712F734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709189"/>
            <a:ext cx="9144000" cy="140457"/>
          </a:xfrm>
          <a:prstGeom prst="rect">
            <a:avLst/>
          </a:prstGeom>
        </p:spPr>
      </p:pic>
      <p:sp>
        <p:nvSpPr>
          <p:cNvPr id="10" name="Rectángulo 9">
            <a:extLst>
              <a:ext uri="{FF2B5EF4-FFF2-40B4-BE49-F238E27FC236}">
                <a16:creationId xmlns:a16="http://schemas.microsoft.com/office/drawing/2014/main" id="{BB0920FD-17E8-4376-8429-0BD89E1F776D}"/>
              </a:ext>
            </a:extLst>
          </p:cNvPr>
          <p:cNvSpPr/>
          <p:nvPr/>
        </p:nvSpPr>
        <p:spPr>
          <a:xfrm>
            <a:off x="1441348" y="2900572"/>
            <a:ext cx="6696744" cy="2129878"/>
          </a:xfrm>
          <a:prstGeom prst="rect">
            <a:avLst/>
          </a:prstGeom>
        </p:spPr>
        <p:txBody>
          <a:bodyPr wrap="square">
            <a:spAutoFit/>
          </a:bodyPr>
          <a:lstStyle/>
          <a:p>
            <a:pPr algn="ctr">
              <a:lnSpc>
                <a:spcPct val="150000"/>
              </a:lnSpc>
            </a:pPr>
            <a:r>
              <a:rPr lang="es-ES" dirty="0">
                <a:solidFill>
                  <a:srgbClr val="000000"/>
                </a:solidFill>
                <a:ea typeface="Times New Roman" panose="02020603050405020304" pitchFamily="18" charset="0"/>
              </a:rPr>
              <a:t>Nuestra estrategia competitiva se basa en la diferenciación, ya que ofrecemos un producto diferente y por el momento único en el mercado. Dando una agradable experiencia al paladar de nuestros clientes, buscando promover la salud de cada uno de ellos.</a:t>
            </a:r>
            <a:endParaRPr lang="es-CR" dirty="0">
              <a:ea typeface="Times New Roman" panose="02020603050405020304" pitchFamily="18" charset="0"/>
            </a:endParaRPr>
          </a:p>
        </p:txBody>
      </p:sp>
    </p:spTree>
    <p:extLst>
      <p:ext uri="{BB962C8B-B14F-4D97-AF65-F5344CB8AC3E}">
        <p14:creationId xmlns:p14="http://schemas.microsoft.com/office/powerpoint/2010/main" val="2082665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65692" y="2274811"/>
            <a:ext cx="7772400" cy="346205"/>
          </a:xfrm>
        </p:spPr>
        <p:txBody>
          <a:bodyPr>
            <a:normAutofit fontScale="90000"/>
          </a:bodyPr>
          <a:lstStyle/>
          <a:p>
            <a:r>
              <a:rPr lang="es-CR" sz="3000" b="1" dirty="0">
                <a:latin typeface="Arial" panose="020B0604020202020204" pitchFamily="34" charset="0"/>
                <a:cs typeface="Arial" panose="020B0604020202020204" pitchFamily="34" charset="0"/>
              </a:rPr>
              <a:t>Ventaja competitiva </a:t>
            </a:r>
            <a:endParaRPr lang="es-CR" sz="3000" b="1" dirty="0"/>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19730" t="32660" b="34681"/>
          <a:stretch/>
        </p:blipFill>
        <p:spPr>
          <a:xfrm>
            <a:off x="733570" y="287725"/>
            <a:ext cx="3744416" cy="843003"/>
          </a:xfrm>
          <a:prstGeom prst="rect">
            <a:avLst/>
          </a:prstGeom>
        </p:spPr>
      </p:pic>
      <p:pic>
        <p:nvPicPr>
          <p:cNvPr id="6" name="Imagen 5">
            <a:extLst>
              <a:ext uri="{FF2B5EF4-FFF2-40B4-BE49-F238E27FC236}">
                <a16:creationId xmlns:a16="http://schemas.microsoft.com/office/drawing/2014/main" id="{00000000-0008-0000-0000-000003000000}"/>
              </a:ext>
            </a:extLst>
          </p:cNvPr>
          <p:cNvPicPr/>
          <p:nvPr/>
        </p:nvPicPr>
        <p:blipFill rotWithShape="1">
          <a:blip r:embed="rId3" cstate="print">
            <a:extLst>
              <a:ext uri="{28A0092B-C50C-407E-A947-70E740481C1C}">
                <a14:useLocalDpi xmlns:a14="http://schemas.microsoft.com/office/drawing/2010/main" val="0"/>
              </a:ext>
            </a:extLst>
          </a:blip>
          <a:srcRect l="7001" t="20892" r="27225" b="49751"/>
          <a:stretch/>
        </p:blipFill>
        <p:spPr>
          <a:xfrm rot="21403256">
            <a:off x="3461408" y="1009230"/>
            <a:ext cx="2221183" cy="717179"/>
          </a:xfrm>
          <a:prstGeom prst="rect">
            <a:avLst/>
          </a:prstGeom>
        </p:spPr>
      </p:pic>
      <p:pic>
        <p:nvPicPr>
          <p:cNvPr id="4" name="Imagen 3">
            <a:extLst>
              <a:ext uri="{FF2B5EF4-FFF2-40B4-BE49-F238E27FC236}">
                <a16:creationId xmlns:a16="http://schemas.microsoft.com/office/drawing/2014/main" id="{41BE756E-E8E6-4D17-BCC7-CD65DACA3B52}"/>
              </a:ext>
            </a:extLst>
          </p:cNvPr>
          <p:cNvPicPr>
            <a:picLocks noChangeAspect="1"/>
          </p:cNvPicPr>
          <p:nvPr/>
        </p:nvPicPr>
        <p:blipFill rotWithShape="1">
          <a:blip r:embed="rId4">
            <a:extLst>
              <a:ext uri="{28A0092B-C50C-407E-A947-70E740481C1C}">
                <a14:useLocalDpi xmlns:a14="http://schemas.microsoft.com/office/drawing/2010/main" val="0"/>
              </a:ext>
            </a:extLst>
          </a:blip>
          <a:srcRect t="25443" b="38664"/>
          <a:stretch/>
        </p:blipFill>
        <p:spPr>
          <a:xfrm>
            <a:off x="5292080" y="427112"/>
            <a:ext cx="3434797" cy="637644"/>
          </a:xfrm>
          <a:prstGeom prst="rect">
            <a:avLst/>
          </a:prstGeom>
        </p:spPr>
      </p:pic>
      <p:pic>
        <p:nvPicPr>
          <p:cNvPr id="9" name="Picture 8">
            <a:extLst>
              <a:ext uri="{FF2B5EF4-FFF2-40B4-BE49-F238E27FC236}">
                <a16:creationId xmlns:a16="http://schemas.microsoft.com/office/drawing/2014/main" id="{BAF3012E-3326-4ACE-96A6-911712F734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709189"/>
            <a:ext cx="9144000" cy="140457"/>
          </a:xfrm>
          <a:prstGeom prst="rect">
            <a:avLst/>
          </a:prstGeom>
        </p:spPr>
      </p:pic>
      <p:sp>
        <p:nvSpPr>
          <p:cNvPr id="8" name="Rectángulo 7">
            <a:extLst>
              <a:ext uri="{FF2B5EF4-FFF2-40B4-BE49-F238E27FC236}">
                <a16:creationId xmlns:a16="http://schemas.microsoft.com/office/drawing/2014/main" id="{B93482FE-5819-42DD-9C2F-E0747F234301}"/>
              </a:ext>
            </a:extLst>
          </p:cNvPr>
          <p:cNvSpPr/>
          <p:nvPr/>
        </p:nvSpPr>
        <p:spPr>
          <a:xfrm>
            <a:off x="611560" y="3106480"/>
            <a:ext cx="8316416" cy="2120068"/>
          </a:xfrm>
          <a:prstGeom prst="rect">
            <a:avLst/>
          </a:prstGeom>
        </p:spPr>
        <p:txBody>
          <a:bodyPr wrap="square">
            <a:spAutoFit/>
          </a:bodyPr>
          <a:lstStyle/>
          <a:p>
            <a:pPr algn="ctr">
              <a:lnSpc>
                <a:spcPct val="150000"/>
              </a:lnSpc>
            </a:pPr>
            <a:r>
              <a:rPr lang="es-ES" dirty="0"/>
              <a:t>El principal aspecto que hace único nuestro producto es textura, pues, aunque funciona como una alternativa en el tratamiento de enfermedades como colitis, gastritis y ansiedad, o parece realmente una medicina más bien su aspecto es de postre.</a:t>
            </a:r>
            <a:endParaRPr lang="es-CR" dirty="0"/>
          </a:p>
          <a:p>
            <a:pPr>
              <a:lnSpc>
                <a:spcPct val="150000"/>
              </a:lnSpc>
            </a:pPr>
            <a:endParaRPr lang="es-C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0243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flipH="1">
            <a:off x="132593" y="2701347"/>
            <a:ext cx="3442715" cy="1070070"/>
          </a:xfrm>
        </p:spPr>
        <p:txBody>
          <a:bodyPr>
            <a:normAutofit/>
          </a:bodyPr>
          <a:lstStyle/>
          <a:p>
            <a:pPr>
              <a:lnSpc>
                <a:spcPct val="150000"/>
              </a:lnSpc>
              <a:spcBef>
                <a:spcPts val="0"/>
              </a:spcBef>
            </a:pPr>
            <a:r>
              <a:rPr lang="es-ES" sz="1200" dirty="0"/>
              <a:t>Nuestro producto consiste en una mezcla de ingredientes naturales, con beneficios para la salud, con una textura y un sabor único</a:t>
            </a:r>
            <a:endParaRPr lang="es-CR" sz="1200" dirty="0"/>
          </a:p>
          <a:p>
            <a:pPr marL="457200" indent="-457200">
              <a:buFont typeface="Arial" panose="020B0604020202020204" pitchFamily="34" charset="0"/>
              <a:buChar char="•"/>
            </a:pPr>
            <a:endParaRPr lang="es-CR" sz="20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19730" t="32660" b="34681"/>
          <a:stretch/>
        </p:blipFill>
        <p:spPr>
          <a:xfrm>
            <a:off x="733570" y="287725"/>
            <a:ext cx="3744416" cy="843003"/>
          </a:xfrm>
          <a:prstGeom prst="rect">
            <a:avLst/>
          </a:prstGeom>
        </p:spPr>
      </p:pic>
      <p:pic>
        <p:nvPicPr>
          <p:cNvPr id="6" name="Imagen 5">
            <a:extLst>
              <a:ext uri="{FF2B5EF4-FFF2-40B4-BE49-F238E27FC236}">
                <a16:creationId xmlns:a16="http://schemas.microsoft.com/office/drawing/2014/main" id="{00000000-0008-0000-0000-000003000000}"/>
              </a:ext>
            </a:extLst>
          </p:cNvPr>
          <p:cNvPicPr/>
          <p:nvPr/>
        </p:nvPicPr>
        <p:blipFill rotWithShape="1">
          <a:blip r:embed="rId3" cstate="print">
            <a:extLst>
              <a:ext uri="{28A0092B-C50C-407E-A947-70E740481C1C}">
                <a14:useLocalDpi xmlns:a14="http://schemas.microsoft.com/office/drawing/2010/main" val="0"/>
              </a:ext>
            </a:extLst>
          </a:blip>
          <a:srcRect l="7001" t="20892" r="27225" b="49751"/>
          <a:stretch/>
        </p:blipFill>
        <p:spPr>
          <a:xfrm rot="21403256">
            <a:off x="3461408" y="1009230"/>
            <a:ext cx="2221183" cy="717179"/>
          </a:xfrm>
          <a:prstGeom prst="rect">
            <a:avLst/>
          </a:prstGeom>
        </p:spPr>
      </p:pic>
      <p:pic>
        <p:nvPicPr>
          <p:cNvPr id="4" name="Imagen 3">
            <a:extLst>
              <a:ext uri="{FF2B5EF4-FFF2-40B4-BE49-F238E27FC236}">
                <a16:creationId xmlns:a16="http://schemas.microsoft.com/office/drawing/2014/main" id="{41BE756E-E8E6-4D17-BCC7-CD65DACA3B52}"/>
              </a:ext>
            </a:extLst>
          </p:cNvPr>
          <p:cNvPicPr>
            <a:picLocks noChangeAspect="1"/>
          </p:cNvPicPr>
          <p:nvPr/>
        </p:nvPicPr>
        <p:blipFill rotWithShape="1">
          <a:blip r:embed="rId4">
            <a:extLst>
              <a:ext uri="{28A0092B-C50C-407E-A947-70E740481C1C}">
                <a14:useLocalDpi xmlns:a14="http://schemas.microsoft.com/office/drawing/2010/main" val="0"/>
              </a:ext>
            </a:extLst>
          </a:blip>
          <a:srcRect t="25443" b="38664"/>
          <a:stretch/>
        </p:blipFill>
        <p:spPr>
          <a:xfrm>
            <a:off x="5292080" y="427112"/>
            <a:ext cx="3434797" cy="637644"/>
          </a:xfrm>
          <a:prstGeom prst="rect">
            <a:avLst/>
          </a:prstGeom>
        </p:spPr>
      </p:pic>
      <p:pic>
        <p:nvPicPr>
          <p:cNvPr id="9" name="Picture 8">
            <a:extLst>
              <a:ext uri="{FF2B5EF4-FFF2-40B4-BE49-F238E27FC236}">
                <a16:creationId xmlns:a16="http://schemas.microsoft.com/office/drawing/2014/main" id="{BAF3012E-3326-4ACE-96A6-911712F734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709189"/>
            <a:ext cx="9144000" cy="140457"/>
          </a:xfrm>
          <a:prstGeom prst="rect">
            <a:avLst/>
          </a:prstGeom>
        </p:spPr>
      </p:pic>
      <p:pic>
        <p:nvPicPr>
          <p:cNvPr id="2049" name="Imagen 5">
            <a:extLst>
              <a:ext uri="{FF2B5EF4-FFF2-40B4-BE49-F238E27FC236}">
                <a16:creationId xmlns:a16="http://schemas.microsoft.com/office/drawing/2014/main" id="{45470D25-90FB-4C5E-8142-9A8D9F9444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82007" y="7009622"/>
            <a:ext cx="10022510" cy="86086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a:extLst>
              <a:ext uri="{FF2B5EF4-FFF2-40B4-BE49-F238E27FC236}">
                <a16:creationId xmlns:a16="http://schemas.microsoft.com/office/drawing/2014/main" id="{C1F0DC7A-ACC7-4854-9372-C3434D377CED}"/>
              </a:ext>
            </a:extLst>
          </p:cNvPr>
          <p:cNvSpPr>
            <a:spLocks noChangeArrowheads="1"/>
          </p:cNvSpPr>
          <p:nvPr/>
        </p:nvSpPr>
        <p:spPr bwMode="auto">
          <a:xfrm flipH="1">
            <a:off x="1873236" y="6755482"/>
            <a:ext cx="843684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CR"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Infografía:</a:t>
            </a:r>
            <a:endParaRPr kumimoji="0" lang="en-US" altLang="es-CR"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s-CR" sz="1800" b="0" i="0" u="none" strike="noStrike" cap="none" normalizeH="0" baseline="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DFEBE25E-A227-4ADD-8CAD-58047C588515}"/>
              </a:ext>
            </a:extLst>
          </p:cNvPr>
          <p:cNvSpPr>
            <a:spLocks noChangeArrowheads="1"/>
          </p:cNvSpPr>
          <p:nvPr/>
        </p:nvSpPr>
        <p:spPr bwMode="auto">
          <a:xfrm flipH="1">
            <a:off x="1873236" y="9813949"/>
            <a:ext cx="843684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914400" marR="0" lvl="2" indent="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s-ES" altLang="es-CR"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Tipo de promociones que van a dar con el producto:</a:t>
            </a:r>
            <a:endParaRPr kumimoji="0" lang="en-US" altLang="es-CR" sz="1200" b="0" i="0" u="none" strike="noStrike" cap="none" normalizeH="0" baseline="0">
              <a:ln>
                <a:noFill/>
              </a:ln>
              <a:solidFill>
                <a:schemeClr val="tx1"/>
              </a:solidFill>
              <a:effectLst/>
              <a:ea typeface="Times New Roman" panose="02020603050405020304" pitchFamily="18" charset="0"/>
            </a:endParaRPr>
          </a:p>
          <a:p>
            <a:pPr marL="1371600" marR="0" lvl="3"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s-ES" altLang="es-CR"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x 1.</a:t>
            </a:r>
            <a:endParaRPr kumimoji="0" lang="en-US" altLang="es-CR" sz="1200" b="0" i="0" u="none" strike="noStrike" cap="none" normalizeH="0" baseline="0">
              <a:ln>
                <a:noFill/>
              </a:ln>
              <a:solidFill>
                <a:schemeClr val="tx1"/>
              </a:solidFill>
              <a:effectLst/>
              <a:ea typeface="Times New Roman" panose="02020603050405020304" pitchFamily="18" charset="0"/>
            </a:endParaRPr>
          </a:p>
          <a:p>
            <a:pPr marL="1371600" marR="0" lvl="3"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s-ES" altLang="es-CR"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Regalías.</a:t>
            </a:r>
            <a:endParaRPr kumimoji="0" lang="en-US" altLang="es-CR" sz="1200" b="0" i="0" u="none" strike="noStrike" cap="none" normalizeH="0" baseline="0">
              <a:ln>
                <a:noFill/>
              </a:ln>
              <a:solidFill>
                <a:schemeClr val="tx1"/>
              </a:solidFill>
              <a:effectLst/>
              <a:ea typeface="Times New Roman" panose="02020603050405020304" pitchFamily="18" charset="0"/>
            </a:endParaRPr>
          </a:p>
          <a:p>
            <a:pPr marL="1371600" marR="0" lvl="3"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s-ES" altLang="es-CR"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Descuentos en ferias.</a:t>
            </a:r>
            <a:endParaRPr kumimoji="0" lang="en-US" altLang="es-CR" sz="1200" b="0" i="0" u="none" strike="noStrike" cap="none" normalizeH="0" baseline="0">
              <a:ln>
                <a:noFill/>
              </a:ln>
              <a:solidFill>
                <a:schemeClr val="tx1"/>
              </a:solidFill>
              <a:effectLst/>
              <a:ea typeface="Times New Roman" panose="02020603050405020304" pitchFamily="18" charset="0"/>
            </a:endParaRPr>
          </a:p>
          <a:p>
            <a:pPr marL="1371600" marR="0" lvl="3"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s-ES" altLang="es-CR"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Etc.</a:t>
            </a:r>
            <a:endParaRPr kumimoji="0" lang="es-ES" altLang="es-CR" sz="1800" b="0" i="0" u="none" strike="noStrike" cap="none" normalizeH="0" baseline="0">
              <a:ln>
                <a:noFill/>
              </a:ln>
              <a:solidFill>
                <a:schemeClr val="tx1"/>
              </a:solidFill>
              <a:effectLst/>
              <a:latin typeface="Arial" panose="020B0604020202020204" pitchFamily="34" charset="0"/>
            </a:endParaRPr>
          </a:p>
        </p:txBody>
      </p:sp>
      <p:sp>
        <p:nvSpPr>
          <p:cNvPr id="12" name="Título 11">
            <a:extLst>
              <a:ext uri="{FF2B5EF4-FFF2-40B4-BE49-F238E27FC236}">
                <a16:creationId xmlns:a16="http://schemas.microsoft.com/office/drawing/2014/main" id="{A084F133-BC46-4D18-ABD3-CDE1D7350C52}"/>
              </a:ext>
            </a:extLst>
          </p:cNvPr>
          <p:cNvSpPr>
            <a:spLocks noGrp="1"/>
          </p:cNvSpPr>
          <p:nvPr>
            <p:ph type="ctrTitle"/>
          </p:nvPr>
        </p:nvSpPr>
        <p:spPr>
          <a:xfrm>
            <a:off x="1224084" y="1966738"/>
            <a:ext cx="7481622" cy="414565"/>
          </a:xfrm>
        </p:spPr>
        <p:txBody>
          <a:bodyPr>
            <a:normAutofit fontScale="90000"/>
          </a:bodyPr>
          <a:lstStyle/>
          <a:p>
            <a:r>
              <a:rPr lang="es-CR" dirty="0"/>
              <a:t>Mezcla de marketing</a:t>
            </a:r>
          </a:p>
        </p:txBody>
      </p:sp>
      <p:sp>
        <p:nvSpPr>
          <p:cNvPr id="14" name="Rectángulo 13">
            <a:extLst>
              <a:ext uri="{FF2B5EF4-FFF2-40B4-BE49-F238E27FC236}">
                <a16:creationId xmlns:a16="http://schemas.microsoft.com/office/drawing/2014/main" id="{2A51D929-20C7-4EC4-B102-92EBBAE547FA}"/>
              </a:ext>
            </a:extLst>
          </p:cNvPr>
          <p:cNvSpPr/>
          <p:nvPr/>
        </p:nvSpPr>
        <p:spPr>
          <a:xfrm>
            <a:off x="-1476672" y="3813819"/>
            <a:ext cx="4572000" cy="616772"/>
          </a:xfrm>
          <a:prstGeom prst="rect">
            <a:avLst/>
          </a:prstGeom>
        </p:spPr>
        <p:txBody>
          <a:bodyPr>
            <a:spAutoFit/>
          </a:bodyPr>
          <a:lstStyle/>
          <a:p>
            <a:pPr lvl="2">
              <a:lnSpc>
                <a:spcPct val="150000"/>
              </a:lnSpc>
            </a:pPr>
            <a:endParaRPr lang="es-CR" sz="1200" dirty="0">
              <a:latin typeface="Times New Roman" panose="02020603050405020304" pitchFamily="18" charset="0"/>
              <a:ea typeface="Times New Roman" panose="02020603050405020304" pitchFamily="18" charset="0"/>
            </a:endParaRPr>
          </a:p>
          <a:p>
            <a:pPr marL="1371600">
              <a:lnSpc>
                <a:spcPct val="150000"/>
              </a:lnSpc>
            </a:pPr>
            <a:r>
              <a:rPr lang="es-ES" sz="1200" dirty="0">
                <a:solidFill>
                  <a:srgbClr val="000000"/>
                </a:solidFill>
                <a:latin typeface="Calibri" panose="020F0502020204030204" pitchFamily="34" charset="0"/>
                <a:ea typeface="Times New Roman" panose="02020603050405020304" pitchFamily="18" charset="0"/>
              </a:rPr>
              <a:t>                   Su empaque es 100 % </a:t>
            </a:r>
            <a:r>
              <a:rPr lang="es-ES" sz="1200" dirty="0" err="1">
                <a:solidFill>
                  <a:srgbClr val="000000"/>
                </a:solidFill>
                <a:ea typeface="Times New Roman" panose="02020603050405020304" pitchFamily="18" charset="0"/>
              </a:rPr>
              <a:t>compostable</a:t>
            </a:r>
            <a:r>
              <a:rPr lang="es-ES" sz="1200" dirty="0">
                <a:solidFill>
                  <a:srgbClr val="000000"/>
                </a:solidFill>
                <a:latin typeface="Calibri" panose="020F0502020204030204" pitchFamily="34" charset="0"/>
                <a:ea typeface="Times New Roman" panose="02020603050405020304" pitchFamily="18" charset="0"/>
              </a:rPr>
              <a:t> </a:t>
            </a:r>
            <a:endParaRPr lang="es-CR" sz="1200" dirty="0">
              <a:effectLst/>
              <a:latin typeface="Times New Roman" panose="02020603050405020304" pitchFamily="18" charset="0"/>
              <a:ea typeface="Times New Roman" panose="02020603050405020304" pitchFamily="18" charset="0"/>
            </a:endParaRPr>
          </a:p>
        </p:txBody>
      </p:sp>
      <p:sp>
        <p:nvSpPr>
          <p:cNvPr id="15" name="Rectángulo 14">
            <a:extLst>
              <a:ext uri="{FF2B5EF4-FFF2-40B4-BE49-F238E27FC236}">
                <a16:creationId xmlns:a16="http://schemas.microsoft.com/office/drawing/2014/main" id="{97B9BE5F-B024-4C62-87A0-BBB3EB5B8E21}"/>
              </a:ext>
            </a:extLst>
          </p:cNvPr>
          <p:cNvSpPr/>
          <p:nvPr/>
        </p:nvSpPr>
        <p:spPr>
          <a:xfrm>
            <a:off x="5152611" y="4664148"/>
            <a:ext cx="3568174" cy="261610"/>
          </a:xfrm>
          <a:prstGeom prst="rect">
            <a:avLst/>
          </a:prstGeom>
        </p:spPr>
        <p:txBody>
          <a:bodyPr wrap="square">
            <a:spAutoFit/>
          </a:bodyPr>
          <a:lstStyle/>
          <a:p>
            <a:r>
              <a:rPr lang="es-ES" sz="1100" dirty="0">
                <a:solidFill>
                  <a:srgbClr val="000000"/>
                </a:solidFill>
                <a:latin typeface="Calibri" panose="020F0502020204030204" pitchFamily="34" charset="0"/>
                <a:ea typeface="Calibri" panose="020F0502020204030204" pitchFamily="34" charset="0"/>
              </a:rPr>
              <a:t>Contaremos con una única </a:t>
            </a:r>
            <a:r>
              <a:rPr lang="es-ES" sz="1100" dirty="0">
                <a:solidFill>
                  <a:srgbClr val="000000"/>
                </a:solidFill>
                <a:ea typeface="Calibri" panose="020F0502020204030204" pitchFamily="34" charset="0"/>
              </a:rPr>
              <a:t>presentación</a:t>
            </a:r>
            <a:r>
              <a:rPr lang="es-ES" sz="1100" dirty="0">
                <a:solidFill>
                  <a:srgbClr val="000000"/>
                </a:solidFill>
                <a:latin typeface="Calibri" panose="020F0502020204030204" pitchFamily="34" charset="0"/>
                <a:ea typeface="Calibri" panose="020F0502020204030204" pitchFamily="34" charset="0"/>
              </a:rPr>
              <a:t> de 85ml</a:t>
            </a:r>
            <a:endParaRPr lang="es-CR" dirty="0"/>
          </a:p>
        </p:txBody>
      </p:sp>
      <p:sp>
        <p:nvSpPr>
          <p:cNvPr id="16" name="Rectángulo 15">
            <a:extLst>
              <a:ext uri="{FF2B5EF4-FFF2-40B4-BE49-F238E27FC236}">
                <a16:creationId xmlns:a16="http://schemas.microsoft.com/office/drawing/2014/main" id="{B132E793-B195-46C5-ABF0-451F0075B949}"/>
              </a:ext>
            </a:extLst>
          </p:cNvPr>
          <p:cNvSpPr/>
          <p:nvPr/>
        </p:nvSpPr>
        <p:spPr>
          <a:xfrm>
            <a:off x="4921246" y="2733044"/>
            <a:ext cx="4176463" cy="616772"/>
          </a:xfrm>
          <a:prstGeom prst="rect">
            <a:avLst/>
          </a:prstGeom>
        </p:spPr>
        <p:txBody>
          <a:bodyPr wrap="square">
            <a:spAutoFit/>
          </a:bodyPr>
          <a:lstStyle/>
          <a:p>
            <a:pPr lvl="1">
              <a:lnSpc>
                <a:spcPct val="150000"/>
              </a:lnSpc>
            </a:pPr>
            <a:r>
              <a:rPr lang="es-ES" sz="1200" dirty="0">
                <a:solidFill>
                  <a:srgbClr val="000000"/>
                </a:solidFill>
                <a:latin typeface="Calibri" panose="020F0502020204030204" pitchFamily="34" charset="0"/>
                <a:ea typeface="Times New Roman" panose="02020603050405020304" pitchFamily="18" charset="0"/>
              </a:rPr>
              <a:t>El precio de nuestro producto es bastante accesible y competitivo con los de la competencia indirecta</a:t>
            </a:r>
            <a:endParaRPr lang="es-CR" sz="1200" dirty="0">
              <a:effectLst/>
              <a:latin typeface="Times New Roman" panose="02020603050405020304" pitchFamily="18" charset="0"/>
              <a:ea typeface="Times New Roman" panose="02020603050405020304" pitchFamily="18" charset="0"/>
            </a:endParaRPr>
          </a:p>
        </p:txBody>
      </p:sp>
      <p:sp>
        <p:nvSpPr>
          <p:cNvPr id="18" name="Rectángulo 17">
            <a:extLst>
              <a:ext uri="{FF2B5EF4-FFF2-40B4-BE49-F238E27FC236}">
                <a16:creationId xmlns:a16="http://schemas.microsoft.com/office/drawing/2014/main" id="{1834467F-73C7-487D-95E3-1A8403674F81}"/>
              </a:ext>
            </a:extLst>
          </p:cNvPr>
          <p:cNvSpPr/>
          <p:nvPr/>
        </p:nvSpPr>
        <p:spPr>
          <a:xfrm>
            <a:off x="2051720" y="5324142"/>
            <a:ext cx="4572000" cy="619208"/>
          </a:xfrm>
          <a:prstGeom prst="rect">
            <a:avLst/>
          </a:prstGeom>
        </p:spPr>
        <p:txBody>
          <a:bodyPr>
            <a:spAutoFit/>
          </a:bodyPr>
          <a:lstStyle/>
          <a:p>
            <a:pPr lvl="2" algn="ctr">
              <a:lnSpc>
                <a:spcPct val="150000"/>
              </a:lnSpc>
            </a:pPr>
            <a:r>
              <a:rPr lang="es-CR" sz="1200" dirty="0">
                <a:solidFill>
                  <a:srgbClr val="000000"/>
                </a:solidFill>
                <a:latin typeface="Calibri" panose="020F0502020204030204" pitchFamily="34" charset="0"/>
                <a:ea typeface="Times New Roman" panose="02020603050405020304" pitchFamily="18" charset="0"/>
              </a:rPr>
              <a:t>Nuestro público meta son jóvenes y adultos que cuiden su salud de manera natural</a:t>
            </a:r>
            <a:endParaRPr lang="es-CR" dirty="0"/>
          </a:p>
        </p:txBody>
      </p:sp>
      <p:pic>
        <p:nvPicPr>
          <p:cNvPr id="2" name="Imagen 1">
            <a:extLst>
              <a:ext uri="{FF2B5EF4-FFF2-40B4-BE49-F238E27FC236}">
                <a16:creationId xmlns:a16="http://schemas.microsoft.com/office/drawing/2014/main" id="{4F3299F5-4F35-94D1-065B-DF9409898E6A}"/>
              </a:ext>
            </a:extLst>
          </p:cNvPr>
          <p:cNvPicPr>
            <a:picLocks noChangeAspect="1"/>
          </p:cNvPicPr>
          <p:nvPr/>
        </p:nvPicPr>
        <p:blipFill>
          <a:blip r:embed="rId7"/>
          <a:stretch>
            <a:fillRect/>
          </a:stretch>
        </p:blipFill>
        <p:spPr>
          <a:xfrm>
            <a:off x="3491863" y="3606434"/>
            <a:ext cx="1542286" cy="1542286"/>
          </a:xfrm>
          <a:prstGeom prst="rect">
            <a:avLst/>
          </a:prstGeom>
        </p:spPr>
      </p:pic>
    </p:spTree>
    <p:extLst>
      <p:ext uri="{BB962C8B-B14F-4D97-AF65-F5344CB8AC3E}">
        <p14:creationId xmlns:p14="http://schemas.microsoft.com/office/powerpoint/2010/main" val="2839978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19730" t="32660" b="34681"/>
          <a:stretch/>
        </p:blipFill>
        <p:spPr>
          <a:xfrm>
            <a:off x="733570" y="287725"/>
            <a:ext cx="3744416" cy="843003"/>
          </a:xfrm>
          <a:prstGeom prst="rect">
            <a:avLst/>
          </a:prstGeom>
        </p:spPr>
      </p:pic>
      <p:pic>
        <p:nvPicPr>
          <p:cNvPr id="6" name="Imagen 5">
            <a:extLst>
              <a:ext uri="{FF2B5EF4-FFF2-40B4-BE49-F238E27FC236}">
                <a16:creationId xmlns:a16="http://schemas.microsoft.com/office/drawing/2014/main" id="{00000000-0008-0000-0000-000003000000}"/>
              </a:ext>
            </a:extLst>
          </p:cNvPr>
          <p:cNvPicPr/>
          <p:nvPr/>
        </p:nvPicPr>
        <p:blipFill rotWithShape="1">
          <a:blip r:embed="rId3" cstate="print">
            <a:extLst>
              <a:ext uri="{28A0092B-C50C-407E-A947-70E740481C1C}">
                <a14:useLocalDpi xmlns:a14="http://schemas.microsoft.com/office/drawing/2010/main" val="0"/>
              </a:ext>
            </a:extLst>
          </a:blip>
          <a:srcRect l="7001" t="20892" r="27225" b="49751"/>
          <a:stretch/>
        </p:blipFill>
        <p:spPr>
          <a:xfrm rot="21403256">
            <a:off x="3461408" y="1009230"/>
            <a:ext cx="2221183" cy="717179"/>
          </a:xfrm>
          <a:prstGeom prst="rect">
            <a:avLst/>
          </a:prstGeom>
        </p:spPr>
      </p:pic>
      <p:pic>
        <p:nvPicPr>
          <p:cNvPr id="4" name="Imagen 3">
            <a:extLst>
              <a:ext uri="{FF2B5EF4-FFF2-40B4-BE49-F238E27FC236}">
                <a16:creationId xmlns:a16="http://schemas.microsoft.com/office/drawing/2014/main" id="{41BE756E-E8E6-4D17-BCC7-CD65DACA3B52}"/>
              </a:ext>
            </a:extLst>
          </p:cNvPr>
          <p:cNvPicPr>
            <a:picLocks noChangeAspect="1"/>
          </p:cNvPicPr>
          <p:nvPr/>
        </p:nvPicPr>
        <p:blipFill rotWithShape="1">
          <a:blip r:embed="rId4">
            <a:extLst>
              <a:ext uri="{28A0092B-C50C-407E-A947-70E740481C1C}">
                <a14:useLocalDpi xmlns:a14="http://schemas.microsoft.com/office/drawing/2010/main" val="0"/>
              </a:ext>
            </a:extLst>
          </a:blip>
          <a:srcRect t="25443" b="38664"/>
          <a:stretch/>
        </p:blipFill>
        <p:spPr>
          <a:xfrm>
            <a:off x="5292080" y="427112"/>
            <a:ext cx="3434797" cy="637644"/>
          </a:xfrm>
          <a:prstGeom prst="rect">
            <a:avLst/>
          </a:prstGeom>
        </p:spPr>
      </p:pic>
      <p:pic>
        <p:nvPicPr>
          <p:cNvPr id="9" name="Picture 8">
            <a:extLst>
              <a:ext uri="{FF2B5EF4-FFF2-40B4-BE49-F238E27FC236}">
                <a16:creationId xmlns:a16="http://schemas.microsoft.com/office/drawing/2014/main" id="{BAF3012E-3326-4ACE-96A6-911712F734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709189"/>
            <a:ext cx="9144000" cy="140457"/>
          </a:xfrm>
          <a:prstGeom prst="rect">
            <a:avLst/>
          </a:prstGeom>
        </p:spPr>
      </p:pic>
      <p:pic>
        <p:nvPicPr>
          <p:cNvPr id="2049" name="Imagen 5">
            <a:extLst>
              <a:ext uri="{FF2B5EF4-FFF2-40B4-BE49-F238E27FC236}">
                <a16:creationId xmlns:a16="http://schemas.microsoft.com/office/drawing/2014/main" id="{45470D25-90FB-4C5E-8142-9A8D9F9444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82007" y="7009622"/>
            <a:ext cx="10022510" cy="86086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a:extLst>
              <a:ext uri="{FF2B5EF4-FFF2-40B4-BE49-F238E27FC236}">
                <a16:creationId xmlns:a16="http://schemas.microsoft.com/office/drawing/2014/main" id="{C1F0DC7A-ACC7-4854-9372-C3434D377CED}"/>
              </a:ext>
            </a:extLst>
          </p:cNvPr>
          <p:cNvSpPr>
            <a:spLocks noChangeArrowheads="1"/>
          </p:cNvSpPr>
          <p:nvPr/>
        </p:nvSpPr>
        <p:spPr bwMode="auto">
          <a:xfrm flipH="1">
            <a:off x="1873236" y="6755482"/>
            <a:ext cx="843684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CR"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Infografía:</a:t>
            </a:r>
            <a:endParaRPr kumimoji="0" lang="en-US" altLang="es-CR"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s-CR" sz="1800" b="0" i="0" u="none" strike="noStrike" cap="none" normalizeH="0" baseline="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DFEBE25E-A227-4ADD-8CAD-58047C588515}"/>
              </a:ext>
            </a:extLst>
          </p:cNvPr>
          <p:cNvSpPr>
            <a:spLocks noChangeArrowheads="1"/>
          </p:cNvSpPr>
          <p:nvPr/>
        </p:nvSpPr>
        <p:spPr bwMode="auto">
          <a:xfrm flipH="1">
            <a:off x="1873236" y="9813949"/>
            <a:ext cx="843684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914400" marR="0" lvl="2" indent="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s-ES" altLang="es-CR"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Tipo de promociones que van a dar con el producto:</a:t>
            </a:r>
            <a:endParaRPr kumimoji="0" lang="en-US" altLang="es-CR" sz="1200" b="0" i="0" u="none" strike="noStrike" cap="none" normalizeH="0" baseline="0">
              <a:ln>
                <a:noFill/>
              </a:ln>
              <a:solidFill>
                <a:schemeClr val="tx1"/>
              </a:solidFill>
              <a:effectLst/>
              <a:ea typeface="Times New Roman" panose="02020603050405020304" pitchFamily="18" charset="0"/>
            </a:endParaRPr>
          </a:p>
          <a:p>
            <a:pPr marL="1371600" marR="0" lvl="3"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s-ES" altLang="es-CR"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x 1.</a:t>
            </a:r>
            <a:endParaRPr kumimoji="0" lang="en-US" altLang="es-CR" sz="1200" b="0" i="0" u="none" strike="noStrike" cap="none" normalizeH="0" baseline="0">
              <a:ln>
                <a:noFill/>
              </a:ln>
              <a:solidFill>
                <a:schemeClr val="tx1"/>
              </a:solidFill>
              <a:effectLst/>
              <a:ea typeface="Times New Roman" panose="02020603050405020304" pitchFamily="18" charset="0"/>
            </a:endParaRPr>
          </a:p>
          <a:p>
            <a:pPr marL="1371600" marR="0" lvl="3"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s-ES" altLang="es-CR"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Regalías.</a:t>
            </a:r>
            <a:endParaRPr kumimoji="0" lang="en-US" altLang="es-CR" sz="1200" b="0" i="0" u="none" strike="noStrike" cap="none" normalizeH="0" baseline="0">
              <a:ln>
                <a:noFill/>
              </a:ln>
              <a:solidFill>
                <a:schemeClr val="tx1"/>
              </a:solidFill>
              <a:effectLst/>
              <a:ea typeface="Times New Roman" panose="02020603050405020304" pitchFamily="18" charset="0"/>
            </a:endParaRPr>
          </a:p>
          <a:p>
            <a:pPr marL="1371600" marR="0" lvl="3"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s-ES" altLang="es-CR"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Descuentos en ferias.</a:t>
            </a:r>
            <a:endParaRPr kumimoji="0" lang="en-US" altLang="es-CR" sz="1200" b="0" i="0" u="none" strike="noStrike" cap="none" normalizeH="0" baseline="0">
              <a:ln>
                <a:noFill/>
              </a:ln>
              <a:solidFill>
                <a:schemeClr val="tx1"/>
              </a:solidFill>
              <a:effectLst/>
              <a:ea typeface="Times New Roman" panose="02020603050405020304" pitchFamily="18" charset="0"/>
            </a:endParaRPr>
          </a:p>
          <a:p>
            <a:pPr marL="1371600" marR="0" lvl="3"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s-ES" altLang="es-CR"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Etc.</a:t>
            </a:r>
            <a:endParaRPr kumimoji="0" lang="es-ES" altLang="es-CR" sz="1800" b="0" i="0" u="none" strike="noStrike" cap="none" normalizeH="0" baseline="0">
              <a:ln>
                <a:noFill/>
              </a:ln>
              <a:solidFill>
                <a:schemeClr val="tx1"/>
              </a:solidFill>
              <a:effectLst/>
              <a:latin typeface="Arial" panose="020B0604020202020204" pitchFamily="34" charset="0"/>
            </a:endParaRPr>
          </a:p>
        </p:txBody>
      </p:sp>
      <p:sp>
        <p:nvSpPr>
          <p:cNvPr id="12" name="Título 11">
            <a:extLst>
              <a:ext uri="{FF2B5EF4-FFF2-40B4-BE49-F238E27FC236}">
                <a16:creationId xmlns:a16="http://schemas.microsoft.com/office/drawing/2014/main" id="{A084F133-BC46-4D18-ABD3-CDE1D7350C52}"/>
              </a:ext>
            </a:extLst>
          </p:cNvPr>
          <p:cNvSpPr>
            <a:spLocks noGrp="1"/>
          </p:cNvSpPr>
          <p:nvPr>
            <p:ph type="ctrTitle"/>
          </p:nvPr>
        </p:nvSpPr>
        <p:spPr>
          <a:xfrm>
            <a:off x="1224084" y="1966738"/>
            <a:ext cx="7481622" cy="414565"/>
          </a:xfrm>
        </p:spPr>
        <p:txBody>
          <a:bodyPr>
            <a:normAutofit fontScale="90000"/>
          </a:bodyPr>
          <a:lstStyle/>
          <a:p>
            <a:r>
              <a:rPr lang="es-CR" dirty="0"/>
              <a:t>Mezcla de marketing</a:t>
            </a:r>
          </a:p>
        </p:txBody>
      </p:sp>
      <p:sp>
        <p:nvSpPr>
          <p:cNvPr id="8" name="Rectangle 2">
            <a:extLst>
              <a:ext uri="{FF2B5EF4-FFF2-40B4-BE49-F238E27FC236}">
                <a16:creationId xmlns:a16="http://schemas.microsoft.com/office/drawing/2014/main" id="{0546558A-DFD8-4FC0-8C82-17A29531465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s-CR" sz="1800" b="0" i="0" u="none" strike="noStrike" cap="none" normalizeH="0" baseline="0">
              <a:ln>
                <a:noFill/>
              </a:ln>
              <a:solidFill>
                <a:schemeClr val="tx1"/>
              </a:solidFill>
              <a:effectLst/>
              <a:latin typeface="Arial" panose="020B0604020202020204" pitchFamily="34" charset="0"/>
            </a:endParaRPr>
          </a:p>
        </p:txBody>
      </p:sp>
      <p:pic>
        <p:nvPicPr>
          <p:cNvPr id="2" name="Imagen 1">
            <a:extLst>
              <a:ext uri="{FF2B5EF4-FFF2-40B4-BE49-F238E27FC236}">
                <a16:creationId xmlns:a16="http://schemas.microsoft.com/office/drawing/2014/main" id="{985F5FD2-0DB5-2806-3DE8-97ADF7132919}"/>
              </a:ext>
            </a:extLst>
          </p:cNvPr>
          <p:cNvPicPr>
            <a:picLocks noChangeAspect="1"/>
          </p:cNvPicPr>
          <p:nvPr/>
        </p:nvPicPr>
        <p:blipFill>
          <a:blip r:embed="rId6"/>
          <a:stretch>
            <a:fillRect/>
          </a:stretch>
        </p:blipFill>
        <p:spPr>
          <a:xfrm>
            <a:off x="899593" y="2647704"/>
            <a:ext cx="2940946" cy="2220714"/>
          </a:xfrm>
          <a:prstGeom prst="rect">
            <a:avLst/>
          </a:prstGeom>
        </p:spPr>
      </p:pic>
      <p:pic>
        <p:nvPicPr>
          <p:cNvPr id="3" name="Imagen 2">
            <a:extLst>
              <a:ext uri="{FF2B5EF4-FFF2-40B4-BE49-F238E27FC236}">
                <a16:creationId xmlns:a16="http://schemas.microsoft.com/office/drawing/2014/main" id="{0F262D92-6961-4E76-E89F-5F51468FB0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0032" y="2673474"/>
            <a:ext cx="3672408" cy="2146861"/>
          </a:xfrm>
          <a:prstGeom prst="rect">
            <a:avLst/>
          </a:prstGeom>
        </p:spPr>
      </p:pic>
    </p:spTree>
    <p:extLst>
      <p:ext uri="{BB962C8B-B14F-4D97-AF65-F5344CB8AC3E}">
        <p14:creationId xmlns:p14="http://schemas.microsoft.com/office/powerpoint/2010/main" val="40670010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9FE5358302B326439FEFE8222C7F0F1E" ma:contentTypeVersion="18" ma:contentTypeDescription="Crear nuevo documento." ma:contentTypeScope="" ma:versionID="f93733116f91c60e98b42024d5715c14">
  <xsd:schema xmlns:xsd="http://www.w3.org/2001/XMLSchema" xmlns:xs="http://www.w3.org/2001/XMLSchema" xmlns:p="http://schemas.microsoft.com/office/2006/metadata/properties" xmlns:ns2="bf092b8a-d247-46ad-b0eb-ddc102dee59b" xmlns:ns3="5e7ef9d6-5cfa-4bac-be03-d673effde297" targetNamespace="http://schemas.microsoft.com/office/2006/metadata/properties" ma:root="true" ma:fieldsID="4c953e79e03915176d11d4a8fb598c69" ns2:_="" ns3:_="">
    <xsd:import namespace="bf092b8a-d247-46ad-b0eb-ddc102dee59b"/>
    <xsd:import namespace="5e7ef9d6-5cfa-4bac-be03-d673effde29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092b8a-d247-46ad-b0eb-ddc102dee5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e5c6ed57-a4e6-412b-98b5-af82797fc0f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7ef9d6-5cfa-4bac-be03-d673effde297"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5164f9d8-2474-49a4-8716-fc71aa948c86}" ma:internalName="TaxCatchAll" ma:showField="CatchAllData" ma:web="5e7ef9d6-5cfa-4bac-be03-d673effde2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e7ef9d6-5cfa-4bac-be03-d673effde297" xsi:nil="true"/>
    <lcf76f155ced4ddcb4097134ff3c332f xmlns="bf092b8a-d247-46ad-b0eb-ddc102dee59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3C08640-A2B3-4B2C-A030-0894B643D158}">
  <ds:schemaRefs>
    <ds:schemaRef ds:uri="http://schemas.microsoft.com/sharepoint/v3/contenttype/forms"/>
  </ds:schemaRefs>
</ds:datastoreItem>
</file>

<file path=customXml/itemProps2.xml><?xml version="1.0" encoding="utf-8"?>
<ds:datastoreItem xmlns:ds="http://schemas.openxmlformats.org/officeDocument/2006/customXml" ds:itemID="{F5066593-ED76-4F30-98FD-FF868C7E22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092b8a-d247-46ad-b0eb-ddc102dee59b"/>
    <ds:schemaRef ds:uri="5e7ef9d6-5cfa-4bac-be03-d673effde2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04C19B-04B8-4009-800F-5F558BC95DA5}">
  <ds:schemaRefs>
    <ds:schemaRef ds:uri="http://purl.org/dc/dcmitype/"/>
    <ds:schemaRef ds:uri="http://purl.org/dc/terms/"/>
    <ds:schemaRef ds:uri="bf092b8a-d247-46ad-b0eb-ddc102dee59b"/>
    <ds:schemaRef ds:uri="5e7ef9d6-5cfa-4bac-be03-d673effde297"/>
    <ds:schemaRef ds:uri="http://www.w3.org/XML/1998/namespac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261</TotalTime>
  <Words>1371</Words>
  <Application>Microsoft Office PowerPoint</Application>
  <PresentationFormat>Presentación en pantalla (4:3)</PresentationFormat>
  <Paragraphs>100</Paragraphs>
  <Slides>9</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9</vt:i4>
      </vt:variant>
    </vt:vector>
  </HeadingPairs>
  <TitlesOfParts>
    <vt:vector size="19" baseType="lpstr">
      <vt:lpstr>Aharoni</vt:lpstr>
      <vt:lpstr>Aptos</vt:lpstr>
      <vt:lpstr>Aptos Display</vt:lpstr>
      <vt:lpstr>Arial</vt:lpstr>
      <vt:lpstr>Calibri</vt:lpstr>
      <vt:lpstr>Courier New</vt:lpstr>
      <vt:lpstr>Helvetica Neue</vt:lpstr>
      <vt:lpstr>Times New Roman</vt:lpstr>
      <vt:lpstr>Wingdings</vt:lpstr>
      <vt:lpstr>Tema de Office</vt:lpstr>
      <vt:lpstr>Bio Wall Raindrop</vt:lpstr>
      <vt:lpstr> </vt:lpstr>
      <vt:lpstr>Presentación de PowerPoint</vt:lpstr>
      <vt:lpstr>FODA-MECA </vt:lpstr>
      <vt:lpstr>Análisis de la competencia </vt:lpstr>
      <vt:lpstr>Estrategia competitiva</vt:lpstr>
      <vt:lpstr>Ventaja competitiva </vt:lpstr>
      <vt:lpstr>Mezcla de marketing</vt:lpstr>
      <vt:lpstr>Mezcla de marketing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Índice</dc:title>
  <dc:creator>Marvin Gómez</dc:creator>
  <cp:lastModifiedBy>Mery Hellen Rodríguez Rojas</cp:lastModifiedBy>
  <cp:revision>19</cp:revision>
  <dcterms:created xsi:type="dcterms:W3CDTF">2014-01-09T20:21:12Z</dcterms:created>
  <dcterms:modified xsi:type="dcterms:W3CDTF">2024-06-20T21:12:35Z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0x0101009FE5358302B326439FEFE8222C7F0F1E</vt:lpwstr>
  </property>
  <property fmtid="{D5CDD505-2E9C-101B-9397-08002B2CF9AE}" pid="3" name="MediaServiceImageTags">
    <vt:lpwstr/>
  </property>
</Properties>
</file>