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4"/>
  </p:sldMasterIdLst>
  <p:sldIdLst>
    <p:sldId id="256" r:id="rId5"/>
    <p:sldId id="261" r:id="rId6"/>
    <p:sldId id="257" r:id="rId7"/>
    <p:sldId id="258" r:id="rId8"/>
    <p:sldId id="259" r:id="rId9"/>
    <p:sldId id="260" r:id="rId10"/>
    <p:sldId id="262" r:id="rId11"/>
    <p:sldId id="263" r:id="rId12"/>
    <p:sldId id="268" r:id="rId13"/>
    <p:sldId id="264" r:id="rId14"/>
    <p:sldId id="265" r:id="rId15"/>
    <p:sldId id="266" r:id="rId16"/>
    <p:sldId id="267" r:id="rId17"/>
    <p:sldId id="269" r:id="rId18"/>
    <p:sldId id="270" r:id="rId19"/>
    <p:sldId id="271" r:id="rId20"/>
  </p:sldIdLst>
  <p:sldSz cx="9144000" cy="6858000" type="screen4x3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A4F324-F8CD-4C49-BDF8-4D0068764CFF}" v="6" dt="2024-01-26T19:33:01.823"/>
    <p1510:client id="{E1954F70-6383-44F4-A281-9DC3CFDB6F04}" v="2" dt="2024-01-26T20:23:30.0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31" autoAdjust="0"/>
    <p:restoredTop sz="94660"/>
  </p:normalViewPr>
  <p:slideViewPr>
    <p:cSldViewPr>
      <p:cViewPr varScale="1">
        <p:scale>
          <a:sx n="85" d="100"/>
          <a:sy n="85" d="100"/>
        </p:scale>
        <p:origin x="127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AAB1A3-373B-7029-09D6-FC2CDEB4F7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878CB4D-3D6F-9170-7069-CFDA9C4F45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E0CE6C8-CC51-2C68-D6B7-EA2AF436F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17/06/2024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1B3C335-D888-C405-91F2-486CC8B0C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AE4DA63-AD35-04BC-998C-5F287164B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606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763ABE-F35C-4937-1545-B0B23A7C1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5EA54BD-B78D-DB0C-2D33-A5BC462512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F46F2DB-5DDA-42C9-F0E8-E8F2B7681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17/06/2024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935CC18-520B-9FF2-A06D-621D6B283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DEB39F-3207-2702-4DFA-6713AF12E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29284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A527B98-505C-24C8-62B1-5CD372FA17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E46769E-AAE6-F9A1-B44F-125241DF3F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0882C26-C6D8-042F-408A-385240A0C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17/06/2024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DA7EF9D-1071-1929-E5B0-36BF3FDE4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1CD2D6-4B42-F36B-9CED-67D42AA8A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71654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E7212B-EAFB-8E01-24DC-133D379CE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6F28C88-A624-A87A-D4FD-092026104E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CF26E66-5D16-097C-0C77-B63587F96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17/06/2024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354D0FD-0C6A-359A-41F1-5DDFF9EF5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0425EB-7E3B-52D8-A54F-C8D63E8C9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75837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F3EC8D-2749-4FEA-0315-CA4A16739F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FFC62BF-AE4E-580E-A703-181D1600F6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EA59F62-2616-6AA0-F9E2-086F19A03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17/06/2024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1816AF-7836-A3F1-AC35-2B8C2E274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154EB34-5FB3-5445-265D-363485CBA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34243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8C2EEE-6925-AB8C-E5D3-1A0BDB6CB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2208544-13E9-BB93-2223-E6B8F05AAE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73C1D0C-9B40-D7B4-A05A-DC70CD3F12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1B2C6B2-707D-A1C6-60FE-78AD74B98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17/06/2024</a:t>
            </a:fld>
            <a:endParaRPr lang="es-E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DED23F3-7106-0158-2B6C-8392DE8F9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7FF418C-14A7-032F-13A9-2AFE6EA83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87915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166807-8515-011F-2D5C-B02959D37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513CD2D-A815-8320-11E9-55017AF73C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4FC5271-D734-5BE9-F583-FB0EEB79CE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CA52883-FAD1-3BCB-ADF4-0BF6DB5499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0C9485C-0FC2-4A78-5962-251382FE0F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F5BDB74-9975-F709-9C63-9FAC554D7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17/06/2024</a:t>
            </a:fld>
            <a:endParaRPr lang="es-ES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3EA827A-BB57-B9C3-7ABC-434069F72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A2CD8AA-AB42-92A8-3121-44AD74AA0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34261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6A44D8-D9DD-F089-CAA8-EB75C3EC7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0698046-203C-E28A-174D-78101329A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17/06/2024</a:t>
            </a:fld>
            <a:endParaRPr lang="es-E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8D292A0-8CAD-EE88-0AB7-090359F86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BE38397-307D-A39F-D909-1FB890AF2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2533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61101D9-D2BB-E133-2ADF-4CB759E3C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17/06/2024</a:t>
            </a:fld>
            <a:endParaRPr lang="es-E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00104A6-8A0E-083E-62DA-DC82E55DC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ED6D199-75FB-2BFA-0A89-F8B5F3D14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74918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0E117B-8FE0-CCA9-F647-FD37E46BF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077BBE0-20B1-977D-A0F4-5617BB5E0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B9B5240-AEAF-67DA-3182-87185B8F66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5974DD3-24C3-0E1C-D5AF-6E17B8530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17/06/2024</a:t>
            </a:fld>
            <a:endParaRPr lang="es-E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F5F384E-6DA3-652B-7958-A257A70ED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3FA4EFA-8994-3FB8-D5BC-E0AC76B42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23261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CC379E-12F6-D9E1-32ED-58A59CCBF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B15F234-1EED-010F-1893-D988AAAB53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CR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EA2929B-8686-79F0-6598-E5A4762AB0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C59A9DE-20F7-9ACB-E4B0-3A4AB20F1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17/06/2024</a:t>
            </a:fld>
            <a:endParaRPr lang="es-E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08E3344-F2CA-0EF6-9243-B959E96D0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51E5748-AF7A-9B50-54CC-C5D7A7C99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95250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6863A46-F65B-823E-0040-C04A16477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A164FA1-1501-B66D-5270-0A02018A1F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09D158F-FAF7-12BF-59ED-10D968F84A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17/06/2024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1CB81D1-85CB-B6F2-B3BD-B7F30E301C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1B997DA-E830-A269-BEDE-978EC6FFB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6428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instagram.com/familia.segura_oficial?igsh=MWpxb2w4eWQ3Z2p2dA==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2.png"/><Relationship Id="rId7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11" Type="http://schemas.openxmlformats.org/officeDocument/2006/relationships/image" Target="../media/image13.jpeg"/><Relationship Id="rId5" Type="http://schemas.openxmlformats.org/officeDocument/2006/relationships/image" Target="../media/image4.png"/><Relationship Id="rId10" Type="http://schemas.openxmlformats.org/officeDocument/2006/relationships/image" Target="../media/image12.jpeg"/><Relationship Id="rId4" Type="http://schemas.openxmlformats.org/officeDocument/2006/relationships/image" Target="../media/image3.png"/><Relationship Id="rId9" Type="http://schemas.openxmlformats.org/officeDocument/2006/relationships/image" Target="../media/image1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799" y="3441773"/>
            <a:ext cx="7772400" cy="346205"/>
          </a:xfrm>
        </p:spPr>
        <p:txBody>
          <a:bodyPr>
            <a:normAutofit fontScale="90000"/>
          </a:bodyPr>
          <a:lstStyle/>
          <a:p>
            <a:r>
              <a:rPr lang="es-C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Familia Segura</a:t>
            </a:r>
            <a:br>
              <a:rPr lang="es-CR" sz="3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“Seguridad a tu alcance”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30" t="32660" b="34681"/>
          <a:stretch/>
        </p:blipFill>
        <p:spPr>
          <a:xfrm>
            <a:off x="733570" y="287725"/>
            <a:ext cx="3744416" cy="843003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01" t="20892" r="27225" b="49751"/>
          <a:stretch/>
        </p:blipFill>
        <p:spPr>
          <a:xfrm rot="21403256">
            <a:off x="3461408" y="1009230"/>
            <a:ext cx="2221183" cy="717179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41BE756E-E8E6-4D17-BCC7-CD65DACA3B5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43" b="38664"/>
          <a:stretch/>
        </p:blipFill>
        <p:spPr>
          <a:xfrm>
            <a:off x="5292080" y="427112"/>
            <a:ext cx="3434797" cy="63764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AF3012E-3326-4ACE-96A6-911712F734F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09189"/>
            <a:ext cx="9144000" cy="140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8633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30" t="32660" b="34681"/>
          <a:stretch/>
        </p:blipFill>
        <p:spPr>
          <a:xfrm>
            <a:off x="733570" y="287725"/>
            <a:ext cx="3744416" cy="843003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01" t="20892" r="27225" b="49751"/>
          <a:stretch/>
        </p:blipFill>
        <p:spPr>
          <a:xfrm rot="21403256">
            <a:off x="3461408" y="1009230"/>
            <a:ext cx="2221183" cy="717179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41BE756E-E8E6-4D17-BCC7-CD65DACA3B5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43" b="38664"/>
          <a:stretch/>
        </p:blipFill>
        <p:spPr>
          <a:xfrm>
            <a:off x="5292080" y="427112"/>
            <a:ext cx="3434797" cy="63764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AF3012E-3326-4ACE-96A6-911712F734F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09189"/>
            <a:ext cx="9144000" cy="140457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C0D48DFE-3467-8FC4-054F-FDF772E02A36}"/>
              </a:ext>
            </a:extLst>
          </p:cNvPr>
          <p:cNvSpPr txBox="1"/>
          <p:nvPr/>
        </p:nvSpPr>
        <p:spPr>
          <a:xfrm>
            <a:off x="3203848" y="1917386"/>
            <a:ext cx="37444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Mezcla de marketing</a:t>
            </a:r>
            <a:r>
              <a:rPr lang="es-ES" sz="2000" b="1" dirty="0"/>
              <a:t>: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E381AC0-14CA-06F8-945B-39C176D69892}"/>
              </a:ext>
            </a:extLst>
          </p:cNvPr>
          <p:cNvSpPr txBox="1"/>
          <p:nvPr/>
        </p:nvSpPr>
        <p:spPr>
          <a:xfrm>
            <a:off x="521828" y="2445535"/>
            <a:ext cx="8100341" cy="41107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E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Producto: Accesorios como collares, llaveros y pulseras con código QR  y NFC.</a:t>
            </a:r>
            <a:endParaRPr lang="es-ES" sz="16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es-E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50000"/>
              </a:lnSpc>
              <a:buFont typeface="Wingdings" panose="05000000000000000000" pitchFamily="2" charset="2"/>
              <a:buChar char=""/>
            </a:pPr>
            <a:r>
              <a:rPr lang="es-E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Descripción: Es una empresa enfocada en el diseño y desarrollo de collares, pulseras y llaveros que integran tecnología NFC y códigos QR con información de la persona usuaria que permita ubicarla en caso de una emergencia.</a:t>
            </a:r>
            <a:endParaRPr lang="es-E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>
              <a:lnSpc>
                <a:spcPct val="150000"/>
              </a:lnSpc>
            </a:pPr>
            <a:r>
              <a:rPr lang="es-E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s-E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50000"/>
              </a:lnSpc>
              <a:buFont typeface="Wingdings" panose="05000000000000000000" pitchFamily="2" charset="2"/>
              <a:buChar char=""/>
            </a:pPr>
            <a:r>
              <a:rPr lang="es-E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Atributos. </a:t>
            </a:r>
            <a:endParaRPr lang="es-E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50000"/>
              </a:lnSpc>
              <a:buFont typeface="Wingdings" panose="05000000000000000000" pitchFamily="2" charset="2"/>
              <a:buChar char=""/>
            </a:pPr>
            <a:r>
              <a:rPr lang="es-E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Cuenta con información personal que facilita la ubicación de una persona en caso de una emergencia, accidente o extravío.</a:t>
            </a:r>
            <a:endParaRPr lang="es-E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50000"/>
              </a:lnSpc>
              <a:buFont typeface="Wingdings" panose="05000000000000000000" pitchFamily="2" charset="2"/>
              <a:buChar char=""/>
            </a:pPr>
            <a:r>
              <a:rPr lang="es-E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cuenta con tecnología avanzada como códigos QR y NFC para mayor facilidad de ubicar a la persona.</a:t>
            </a:r>
            <a:endParaRPr lang="es-E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42534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30" t="32660" b="34681"/>
          <a:stretch/>
        </p:blipFill>
        <p:spPr>
          <a:xfrm>
            <a:off x="733570" y="287725"/>
            <a:ext cx="3744416" cy="843003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01" t="20892" r="27225" b="49751"/>
          <a:stretch/>
        </p:blipFill>
        <p:spPr>
          <a:xfrm rot="21403256">
            <a:off x="3461408" y="1009230"/>
            <a:ext cx="2221183" cy="717179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41BE756E-E8E6-4D17-BCC7-CD65DACA3B5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43" b="38664"/>
          <a:stretch/>
        </p:blipFill>
        <p:spPr>
          <a:xfrm>
            <a:off x="5292080" y="427112"/>
            <a:ext cx="3434797" cy="63764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AF3012E-3326-4ACE-96A6-911712F734F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09189"/>
            <a:ext cx="9144000" cy="140457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5C973FEF-761C-04EC-DA46-4AE9AEBC24AC}"/>
              </a:ext>
            </a:extLst>
          </p:cNvPr>
          <p:cNvSpPr txBox="1"/>
          <p:nvPr/>
        </p:nvSpPr>
        <p:spPr>
          <a:xfrm>
            <a:off x="1685240" y="1866636"/>
            <a:ext cx="5773518" cy="48549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43000" lvl="2" indent="-228600">
              <a:lnSpc>
                <a:spcPct val="150000"/>
              </a:lnSpc>
              <a:buFont typeface="Wingdings" panose="05000000000000000000" pitchFamily="2" charset="2"/>
              <a:buChar char=""/>
            </a:pPr>
            <a:r>
              <a:rPr lang="es-E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Empaque. Se va a utilizar un empaque amigable con el ambiente y con un diseño llamativo.</a:t>
            </a:r>
          </a:p>
          <a:p>
            <a:pPr marL="1143000" lvl="2" indent="-228600">
              <a:lnSpc>
                <a:spcPct val="150000"/>
              </a:lnSpc>
              <a:buFont typeface="Wingdings" panose="05000000000000000000" pitchFamily="2" charset="2"/>
              <a:buChar char=""/>
            </a:pPr>
            <a:endParaRPr lang="es-ES" sz="1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50000"/>
              </a:lnSpc>
              <a:buFont typeface="Wingdings" panose="05000000000000000000" pitchFamily="2" charset="2"/>
              <a:buChar char=""/>
            </a:pPr>
            <a:endParaRPr lang="es-ES" sz="1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50000"/>
              </a:lnSpc>
              <a:buFont typeface="Wingdings" panose="05000000000000000000" pitchFamily="2" charset="2"/>
              <a:buChar char=""/>
            </a:pPr>
            <a:endParaRPr lang="es-ES" sz="1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50000"/>
              </a:lnSpc>
              <a:buFont typeface="Wingdings" panose="05000000000000000000" pitchFamily="2" charset="2"/>
              <a:buChar char=""/>
            </a:pPr>
            <a:endParaRPr lang="es-ES" sz="1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50000"/>
              </a:lnSpc>
              <a:buFont typeface="Wingdings" panose="05000000000000000000" pitchFamily="2" charset="2"/>
              <a:buChar char=""/>
            </a:pPr>
            <a:endParaRPr lang="es-ES" sz="1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50000"/>
              </a:lnSpc>
              <a:buFont typeface="Wingdings" panose="05000000000000000000" pitchFamily="2" charset="2"/>
              <a:buChar char=""/>
            </a:pPr>
            <a:endParaRPr lang="es-ES" sz="1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50000"/>
              </a:lnSpc>
              <a:buFont typeface="Wingdings" panose="05000000000000000000" pitchFamily="2" charset="2"/>
              <a:buChar char=""/>
            </a:pPr>
            <a:endParaRPr lang="es-ES" sz="1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50000"/>
              </a:lnSpc>
              <a:buFont typeface="Wingdings" panose="05000000000000000000" pitchFamily="2" charset="2"/>
              <a:buChar char=""/>
            </a:pPr>
            <a:r>
              <a:rPr lang="es-E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Presentaciones a la venta. Las personas pueden personalizar sus accesorios y elegir el diseño que mas les guste y favorezca.</a:t>
            </a:r>
            <a:endParaRPr lang="es-E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s-E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s-E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50000"/>
              </a:lnSpc>
              <a:buFont typeface="Wingdings" panose="05000000000000000000" pitchFamily="2" charset="2"/>
              <a:buChar char=""/>
            </a:pPr>
            <a:endParaRPr lang="es-E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47ED75CA-F01C-ED8D-3A48-28F6F738FEB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4967" y="2708920"/>
            <a:ext cx="2429022" cy="206190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486055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30" t="32660" b="34681"/>
          <a:stretch/>
        </p:blipFill>
        <p:spPr>
          <a:xfrm>
            <a:off x="733570" y="287725"/>
            <a:ext cx="3744416" cy="843003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01" t="20892" r="27225" b="49751"/>
          <a:stretch/>
        </p:blipFill>
        <p:spPr>
          <a:xfrm rot="21403256">
            <a:off x="3461408" y="1009230"/>
            <a:ext cx="2221183" cy="717179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41BE756E-E8E6-4D17-BCC7-CD65DACA3B5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43" b="38664"/>
          <a:stretch/>
        </p:blipFill>
        <p:spPr>
          <a:xfrm>
            <a:off x="5292080" y="427112"/>
            <a:ext cx="3434797" cy="63764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AF3012E-3326-4ACE-96A6-911712F734F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09189"/>
            <a:ext cx="9144000" cy="140457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EB997F03-FA4C-23C0-2D27-D75E6B5152C7}"/>
              </a:ext>
            </a:extLst>
          </p:cNvPr>
          <p:cNvSpPr txBox="1"/>
          <p:nvPr/>
        </p:nvSpPr>
        <p:spPr>
          <a:xfrm>
            <a:off x="-157402" y="1723323"/>
            <a:ext cx="8977874" cy="48494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ES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Precio:</a:t>
            </a:r>
            <a:endParaRPr lang="es-E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2" indent="-228600">
              <a:lnSpc>
                <a:spcPct val="150000"/>
              </a:lnSpc>
              <a:buFont typeface="Wingdings" panose="05000000000000000000" pitchFamily="2" charset="2"/>
              <a:buChar char=""/>
            </a:pPr>
            <a:r>
              <a:rPr lang="es-E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Análisis del precio de competidores del mercado. </a:t>
            </a:r>
            <a:endParaRPr lang="es-E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14600" lvl="5" indent="-228600">
              <a:lnSpc>
                <a:spcPct val="150000"/>
              </a:lnSpc>
              <a:buFont typeface="Calibri" panose="020F0502020204030204" pitchFamily="34" charset="0"/>
              <a:buChar char="-"/>
            </a:pPr>
            <a:r>
              <a:rPr lang="es-E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Airtag: Los precios van desde los 39€ a los 49€</a:t>
            </a:r>
            <a:endParaRPr lang="es-E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14600" lvl="5" indent="-228600">
              <a:lnSpc>
                <a:spcPct val="150000"/>
              </a:lnSpc>
              <a:buFont typeface="Calibri" panose="020F0502020204030204" pitchFamily="34" charset="0"/>
              <a:buChar char="-"/>
            </a:pPr>
            <a:r>
              <a:rPr lang="es-E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Microchip: En Costa Rica los precios van desde los 10,000₡ a 12,000₡</a:t>
            </a:r>
            <a:endParaRPr lang="es-E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14600" lvl="5" indent="-228600">
              <a:lnSpc>
                <a:spcPct val="150000"/>
              </a:lnSpc>
              <a:buFont typeface="Calibri" panose="020F0502020204030204" pitchFamily="34" charset="0"/>
              <a:buChar char="-"/>
            </a:pPr>
            <a:r>
              <a:rPr lang="es-E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Teléfonos celulares y reloj inteligente: Precio variable</a:t>
            </a:r>
          </a:p>
          <a:p>
            <a:pPr marL="2514600" lvl="5" indent="-228600">
              <a:lnSpc>
                <a:spcPct val="150000"/>
              </a:lnSpc>
              <a:buFont typeface="Calibri" panose="020F0502020204030204" pitchFamily="34" charset="0"/>
              <a:buChar char="-"/>
            </a:pPr>
            <a:r>
              <a:rPr lang="es-E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Trackisafe: Se pueden adquirir desde los 37€ hasta los 50€</a:t>
            </a:r>
            <a:endParaRPr lang="es-E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14600" lvl="5" indent="-228600">
              <a:lnSpc>
                <a:spcPct val="150000"/>
              </a:lnSpc>
              <a:buFont typeface="Calibri" panose="020F0502020204030204" pitchFamily="34" charset="0"/>
              <a:buChar char="-"/>
            </a:pPr>
            <a:r>
              <a:rPr lang="es-E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Empresas de diseño gráfico y serigrafías. Precio variable</a:t>
            </a:r>
            <a:endParaRPr lang="es-E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s-ES" sz="1600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s-E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50000"/>
              </a:lnSpc>
              <a:buFont typeface="Wingdings" panose="05000000000000000000" pitchFamily="2" charset="2"/>
              <a:buChar char=""/>
            </a:pPr>
            <a:r>
              <a:rPr lang="es-E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Estrategia de precio: De cada producto elaborado va a haber una ganancia de un 50%</a:t>
            </a:r>
            <a:endParaRPr lang="es-E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s-E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s-E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50000"/>
              </a:lnSpc>
              <a:buFont typeface="Wingdings" panose="05000000000000000000" pitchFamily="2" charset="2"/>
              <a:buChar char=""/>
            </a:pPr>
            <a:r>
              <a:rPr lang="es-E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quienes va dirigido: El producto va dirigido a niños, personas con discapacidad, adultos mayores con o sin discapacidad y cualquier persona que desee y esté dispuesta a adquirir el producto.</a:t>
            </a:r>
            <a:endParaRPr lang="es-E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36436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30" t="32660" b="34681"/>
          <a:stretch/>
        </p:blipFill>
        <p:spPr>
          <a:xfrm>
            <a:off x="733570" y="287725"/>
            <a:ext cx="3744416" cy="843003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01" t="20892" r="27225" b="49751"/>
          <a:stretch/>
        </p:blipFill>
        <p:spPr>
          <a:xfrm rot="21403256">
            <a:off x="3461408" y="1009230"/>
            <a:ext cx="2221183" cy="717179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41BE756E-E8E6-4D17-BCC7-CD65DACA3B5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43" b="38664"/>
          <a:stretch/>
        </p:blipFill>
        <p:spPr>
          <a:xfrm>
            <a:off x="5292080" y="427112"/>
            <a:ext cx="3434797" cy="63764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AF3012E-3326-4ACE-96A6-911712F734F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09189"/>
            <a:ext cx="9144000" cy="140457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22A36530-EC56-D6CF-F267-0B79F6502117}"/>
              </a:ext>
            </a:extLst>
          </p:cNvPr>
          <p:cNvSpPr txBox="1"/>
          <p:nvPr/>
        </p:nvSpPr>
        <p:spPr>
          <a:xfrm>
            <a:off x="814706" y="2276872"/>
            <a:ext cx="7326560" cy="36317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E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Plaza:</a:t>
            </a:r>
            <a:endParaRPr lang="es-E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50000"/>
              </a:lnSpc>
              <a:buFont typeface="Wingdings" panose="05000000000000000000" pitchFamily="2" charset="2"/>
              <a:buChar char=""/>
            </a:pPr>
            <a:r>
              <a:rPr lang="es-E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Puntos de venta. La venta se realizará por medios virtuales.</a:t>
            </a:r>
            <a:endParaRPr lang="es-E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50000"/>
              </a:lnSpc>
              <a:buFont typeface="Wingdings" panose="05000000000000000000" pitchFamily="2" charset="2"/>
              <a:buChar char=""/>
            </a:pPr>
            <a:r>
              <a:rPr lang="es-E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Logística. Actualización constante de sitio web y de redes sociales, promociones de venta mensuales con cursos, giveaways, entre otros.</a:t>
            </a:r>
            <a:endParaRPr lang="es-E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E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Publicidad y promoción:</a:t>
            </a:r>
            <a:endParaRPr lang="es-E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50000"/>
              </a:lnSpc>
              <a:buFont typeface="Wingdings" panose="05000000000000000000" pitchFamily="2" charset="2"/>
              <a:buChar char=""/>
            </a:pPr>
            <a:r>
              <a:rPr lang="es-E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Creación de páginas web o redes sociales. Se cuenta con una página de Instagram: </a:t>
            </a:r>
            <a:r>
              <a:rPr lang="es-ES" sz="1600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https://www.instagram.com/familia.segura_oficial?igsh=MWpxb2w4eWQ3Z2p2dA==</a:t>
            </a:r>
            <a:r>
              <a:rPr lang="es-E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ES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E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6136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30" t="32660" b="34681"/>
          <a:stretch/>
        </p:blipFill>
        <p:spPr>
          <a:xfrm>
            <a:off x="733570" y="287725"/>
            <a:ext cx="3744416" cy="843003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01" t="20892" r="27225" b="49751"/>
          <a:stretch/>
        </p:blipFill>
        <p:spPr>
          <a:xfrm rot="21403256">
            <a:off x="3461408" y="1009230"/>
            <a:ext cx="2221183" cy="717179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41BE756E-E8E6-4D17-BCC7-CD65DACA3B5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43" b="38664"/>
          <a:stretch/>
        </p:blipFill>
        <p:spPr>
          <a:xfrm>
            <a:off x="5292080" y="427112"/>
            <a:ext cx="3434797" cy="63764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AF3012E-3326-4ACE-96A6-911712F734F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09189"/>
            <a:ext cx="9144000" cy="140457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C2DC78C6-4DB6-266F-D7A6-CC25F27DFF0E}"/>
              </a:ext>
            </a:extLst>
          </p:cNvPr>
          <p:cNvSpPr txBox="1"/>
          <p:nvPr/>
        </p:nvSpPr>
        <p:spPr>
          <a:xfrm>
            <a:off x="2179699" y="2381765"/>
            <a:ext cx="6534472" cy="26868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"/>
            </a:pPr>
            <a:r>
              <a:rPr lang="es-E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Brochures, banners, entre otros:</a:t>
            </a:r>
          </a:p>
          <a:p>
            <a:pPr lvl="0" algn="just">
              <a:lnSpc>
                <a:spcPct val="150000"/>
              </a:lnSpc>
            </a:pPr>
            <a:endParaRPr lang="es-E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Imágenes para promocionar en redes sociales </a:t>
            </a:r>
            <a:endParaRPr lang="es-ES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Camisas con el logo de la empresa </a:t>
            </a:r>
            <a:endParaRPr lang="es-ES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Tarjeta con la información de la empresa y contacto </a:t>
            </a:r>
            <a:endParaRPr lang="es-ES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Logo en grande para ir a ferias </a:t>
            </a:r>
            <a:endParaRPr lang="es-ES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Imágenes avisando cuando vamos a ferias </a:t>
            </a:r>
            <a:endParaRPr lang="es-ES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Imágenes avisando las promociones </a:t>
            </a:r>
            <a:endParaRPr lang="es-ES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1562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30" t="32660" b="34681"/>
          <a:stretch/>
        </p:blipFill>
        <p:spPr>
          <a:xfrm>
            <a:off x="733570" y="287725"/>
            <a:ext cx="3744416" cy="843003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01" t="20892" r="27225" b="49751"/>
          <a:stretch/>
        </p:blipFill>
        <p:spPr>
          <a:xfrm rot="21403256">
            <a:off x="3461408" y="1009230"/>
            <a:ext cx="2221183" cy="717179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41BE756E-E8E6-4D17-BCC7-CD65DACA3B5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43" b="38664"/>
          <a:stretch/>
        </p:blipFill>
        <p:spPr>
          <a:xfrm>
            <a:off x="5292080" y="427112"/>
            <a:ext cx="3434797" cy="63764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AF3012E-3326-4ACE-96A6-911712F734F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09189"/>
            <a:ext cx="9144000" cy="140457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CE0A5DEA-7AF1-FE2F-16B2-50805F72A05E}"/>
              </a:ext>
            </a:extLst>
          </p:cNvPr>
          <p:cNvSpPr txBox="1"/>
          <p:nvPr/>
        </p:nvSpPr>
        <p:spPr>
          <a:xfrm>
            <a:off x="-324544" y="1954686"/>
            <a:ext cx="4572000" cy="4580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43000" lvl="2" indent="-228600">
              <a:lnSpc>
                <a:spcPct val="150000"/>
              </a:lnSpc>
              <a:buFont typeface="Wingdings" panose="05000000000000000000" pitchFamily="2" charset="2"/>
              <a:buChar char=""/>
            </a:pPr>
            <a:r>
              <a:rPr lang="es-E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Brindar los ejemplos visuales:</a:t>
            </a:r>
            <a:endParaRPr lang="es-E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77A4667B-23AA-AA57-38D9-F920AC19ABD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570" y="2606073"/>
            <a:ext cx="1746250" cy="296608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3AE24DF9-A895-632D-9B5B-10E06EFF588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1919" y="2412760"/>
            <a:ext cx="1931671" cy="19316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id="{73E40460-B6A3-E83D-0C02-4E995159DFF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3911" y="4392989"/>
            <a:ext cx="1016000" cy="18243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01BEF278-41F0-00D8-D599-67881043F68D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4649533"/>
            <a:ext cx="1931670" cy="1657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id="{23B152AE-25D6-6876-C64B-55CFDEF60F5E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6412" y="2606073"/>
            <a:ext cx="2742364" cy="143319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24E662DA-3542-2C71-376F-86B3E5DC0BBE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4392989"/>
            <a:ext cx="1305560" cy="20688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147259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30" t="32660" b="34681"/>
          <a:stretch/>
        </p:blipFill>
        <p:spPr>
          <a:xfrm>
            <a:off x="733570" y="287725"/>
            <a:ext cx="3744416" cy="843003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01" t="20892" r="27225" b="49751"/>
          <a:stretch/>
        </p:blipFill>
        <p:spPr>
          <a:xfrm rot="21403256">
            <a:off x="3461408" y="1009230"/>
            <a:ext cx="2221183" cy="717179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41BE756E-E8E6-4D17-BCC7-CD65DACA3B5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43" b="38664"/>
          <a:stretch/>
        </p:blipFill>
        <p:spPr>
          <a:xfrm>
            <a:off x="5292080" y="427112"/>
            <a:ext cx="3434797" cy="63764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AF3012E-3326-4ACE-96A6-911712F734F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09189"/>
            <a:ext cx="9144000" cy="140457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CC689574-9D21-4AD9-C3F6-35FC6F53F6A0}"/>
              </a:ext>
            </a:extLst>
          </p:cNvPr>
          <p:cNvSpPr txBox="1"/>
          <p:nvPr/>
        </p:nvSpPr>
        <p:spPr>
          <a:xfrm>
            <a:off x="414097" y="2060848"/>
            <a:ext cx="8127777" cy="37414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43000" lvl="2" indent="-228600" algn="just">
              <a:lnSpc>
                <a:spcPct val="150000"/>
              </a:lnSpc>
              <a:buFont typeface="Wingdings" panose="05000000000000000000" pitchFamily="2" charset="2"/>
              <a:buChar char=""/>
            </a:pPr>
            <a:r>
              <a:rPr lang="es-E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Tipo de promociones que van a dar con el producto:</a:t>
            </a:r>
          </a:p>
          <a:p>
            <a:pPr marL="1143000" lvl="2" indent="-228600" algn="just">
              <a:lnSpc>
                <a:spcPct val="150000"/>
              </a:lnSpc>
              <a:buFont typeface="Wingdings" panose="05000000000000000000" pitchFamily="2" charset="2"/>
              <a:buChar char=""/>
            </a:pPr>
            <a:endParaRPr lang="es-E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600200" lvl="3" indent="-228600" algn="just">
              <a:lnSpc>
                <a:spcPct val="150000"/>
              </a:lnSpc>
              <a:buFont typeface="Calibri" panose="020F0502020204030204" pitchFamily="34" charset="0"/>
              <a:buChar char="-"/>
            </a:pPr>
            <a:r>
              <a:rPr lang="es-E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Por lote cuando lleguen mas de 4 pedidos de la misma familia se hará un descuento de 50% parea la próxima compra.</a:t>
            </a:r>
            <a:endParaRPr lang="es-E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600200" lvl="3" indent="-228600" algn="just">
              <a:lnSpc>
                <a:spcPct val="150000"/>
              </a:lnSpc>
              <a:buFont typeface="Calibri" panose="020F0502020204030204" pitchFamily="34" charset="0"/>
              <a:buChar char="-"/>
            </a:pPr>
            <a:r>
              <a:rPr lang="es-E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Regalías de confites en todas las compras.</a:t>
            </a:r>
            <a:endParaRPr lang="es-E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600200" lvl="3" indent="-228600" algn="just">
              <a:lnSpc>
                <a:spcPct val="150000"/>
              </a:lnSpc>
              <a:buFont typeface="Calibri" panose="020F0502020204030204" pitchFamily="34" charset="0"/>
              <a:buChar char="-"/>
            </a:pPr>
            <a:r>
              <a:rPr lang="es-E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Descuentos en ferias: de un 5% a un 10% dependiendo del producto.</a:t>
            </a:r>
            <a:endParaRPr lang="es-E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600200" lvl="3" indent="-228600" algn="just">
              <a:lnSpc>
                <a:spcPct val="150000"/>
              </a:lnSpc>
              <a:buFont typeface="Calibri" panose="020F0502020204030204" pitchFamily="34" charset="0"/>
              <a:buChar char="-"/>
            </a:pPr>
            <a:r>
              <a:rPr lang="es-E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Cuando una misma persona compre mas de 2 productos se le dará un código de descuento de un 5% para que se lo de otros conocidos.</a:t>
            </a:r>
            <a:endParaRPr lang="es-E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600200" lvl="3" indent="-228600" algn="just">
              <a:lnSpc>
                <a:spcPct val="150000"/>
              </a:lnSpc>
              <a:buFont typeface="Calibri" panose="020F0502020204030204" pitchFamily="34" charset="0"/>
              <a:buChar char="-"/>
            </a:pPr>
            <a:r>
              <a:rPr lang="es-E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Los primeros 5 meses de apertura se realizará un 5% de descuento a todas las personas que nos mande una foto utilizando el producto.</a:t>
            </a:r>
            <a:endParaRPr lang="es-E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9117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799" y="2506352"/>
            <a:ext cx="7772400" cy="346205"/>
          </a:xfrm>
        </p:spPr>
        <p:txBody>
          <a:bodyPr>
            <a:normAutofit fontScale="90000"/>
          </a:bodyPr>
          <a:lstStyle/>
          <a:p>
            <a:r>
              <a:rPr lang="es-C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Producto: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30" t="32660" b="34681"/>
          <a:stretch/>
        </p:blipFill>
        <p:spPr>
          <a:xfrm>
            <a:off x="733570" y="287725"/>
            <a:ext cx="3744416" cy="843003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01" t="20892" r="27225" b="49751"/>
          <a:stretch/>
        </p:blipFill>
        <p:spPr>
          <a:xfrm rot="21403256">
            <a:off x="3461408" y="1009230"/>
            <a:ext cx="2221183" cy="717179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41BE756E-E8E6-4D17-BCC7-CD65DACA3B5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43" b="38664"/>
          <a:stretch/>
        </p:blipFill>
        <p:spPr>
          <a:xfrm>
            <a:off x="5292080" y="427112"/>
            <a:ext cx="3434797" cy="63764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AF3012E-3326-4ACE-96A6-911712F734F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09189"/>
            <a:ext cx="9144000" cy="140457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D0CE9CF8-AC8D-676A-1D5A-AAED568C8B42}"/>
              </a:ext>
            </a:extLst>
          </p:cNvPr>
          <p:cNvSpPr txBox="1"/>
          <p:nvPr/>
        </p:nvSpPr>
        <p:spPr>
          <a:xfrm>
            <a:off x="685799" y="3230943"/>
            <a:ext cx="804107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ctr"/>
            <a:r>
              <a:rPr lang="es-ES" sz="160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Nos enfocamos en el diseño y desarrollo de collares, pulseras y llaveros que integran tecnología NFC y códigos QR. Nuestro objetivo principal es ofrecer una solución innovadora para ayudar a las personas a encontrar a familiares o personas con discapacidad que se hayan extraviado o perdido. Estos accesorios no solo brindan tranquilidad y seguridad a las familias, sino que también buscan ser una herramienta efectiva para facilitar la rápida identificación de la persona extraviada y proporcionar información de contacto de emergencia. </a:t>
            </a:r>
            <a:endParaRPr lang="es-ES" sz="1600" b="0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427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30" t="32660" b="34681"/>
          <a:stretch/>
        </p:blipFill>
        <p:spPr>
          <a:xfrm>
            <a:off x="733570" y="287725"/>
            <a:ext cx="3744416" cy="843003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01" t="20892" r="27225" b="49751"/>
          <a:stretch/>
        </p:blipFill>
        <p:spPr>
          <a:xfrm rot="21403256">
            <a:off x="3461408" y="1009230"/>
            <a:ext cx="2221183" cy="717179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41BE756E-E8E6-4D17-BCC7-CD65DACA3B5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43" b="38664"/>
          <a:stretch/>
        </p:blipFill>
        <p:spPr>
          <a:xfrm>
            <a:off x="5292080" y="427112"/>
            <a:ext cx="3434797" cy="63764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AF3012E-3326-4ACE-96A6-911712F734F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09189"/>
            <a:ext cx="9144000" cy="140457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A2DBF356-A1F1-3CA7-5174-96E5672CCF08}"/>
              </a:ext>
            </a:extLst>
          </p:cNvPr>
          <p:cNvSpPr txBox="1"/>
          <p:nvPr/>
        </p:nvSpPr>
        <p:spPr>
          <a:xfrm>
            <a:off x="766368" y="2555180"/>
            <a:ext cx="7611261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Visión:</a:t>
            </a:r>
          </a:p>
          <a:p>
            <a:pPr algn="just"/>
            <a:r>
              <a:rPr lang="es-ES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Llegar a ser una empresa reconocida a nivel nacional e internacional por nuestros productos enfocados en la seguridad y confianza de la familia en general y personas con discapacidad.</a:t>
            </a:r>
            <a:endParaRPr lang="es-E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s-ES" sz="16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ES" sz="1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Misión:</a:t>
            </a:r>
          </a:p>
          <a:p>
            <a:pPr algn="just"/>
            <a:r>
              <a:rPr lang="es-ES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Ayudar a las personas a encontrar a familiares o personas con alguna discapacidad o en condición de adultos mayores si llegaran a extraviarse o perderse, ofreciendo una solución innovadora en artículos de alta calidad que brinden tranquilidad y seguridad a las familias.</a:t>
            </a:r>
            <a:endParaRPr lang="es-E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s-ES" sz="16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34396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30" t="32660" b="34681"/>
          <a:stretch/>
        </p:blipFill>
        <p:spPr>
          <a:xfrm>
            <a:off x="733570" y="287725"/>
            <a:ext cx="3744416" cy="843003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01" t="20892" r="27225" b="49751"/>
          <a:stretch/>
        </p:blipFill>
        <p:spPr>
          <a:xfrm rot="21403256">
            <a:off x="3461408" y="1009230"/>
            <a:ext cx="2221183" cy="717179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41BE756E-E8E6-4D17-BCC7-CD65DACA3B5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43" b="38664"/>
          <a:stretch/>
        </p:blipFill>
        <p:spPr>
          <a:xfrm>
            <a:off x="5292080" y="427112"/>
            <a:ext cx="3434797" cy="63764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AF3012E-3326-4ACE-96A6-911712F734F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09189"/>
            <a:ext cx="9144000" cy="140457"/>
          </a:xfrm>
          <a:prstGeom prst="rect">
            <a:avLst/>
          </a:prstGeom>
        </p:spPr>
      </p:pic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386BA884-97AF-AB71-60BE-AFBBEDB68C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9285963"/>
              </p:ext>
            </p:extLst>
          </p:nvPr>
        </p:nvGraphicFramePr>
        <p:xfrm>
          <a:off x="733570" y="2379958"/>
          <a:ext cx="7726867" cy="3809770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505024">
                  <a:extLst>
                    <a:ext uri="{9D8B030D-6E8A-4147-A177-3AD203B41FA5}">
                      <a16:colId xmlns:a16="http://schemas.microsoft.com/office/drawing/2014/main" val="2417059412"/>
                    </a:ext>
                  </a:extLst>
                </a:gridCol>
                <a:gridCol w="656531">
                  <a:extLst>
                    <a:ext uri="{9D8B030D-6E8A-4147-A177-3AD203B41FA5}">
                      <a16:colId xmlns:a16="http://schemas.microsoft.com/office/drawing/2014/main" val="3732388306"/>
                    </a:ext>
                  </a:extLst>
                </a:gridCol>
                <a:gridCol w="505024">
                  <a:extLst>
                    <a:ext uri="{9D8B030D-6E8A-4147-A177-3AD203B41FA5}">
                      <a16:colId xmlns:a16="http://schemas.microsoft.com/office/drawing/2014/main" val="347383457"/>
                    </a:ext>
                  </a:extLst>
                </a:gridCol>
                <a:gridCol w="505024">
                  <a:extLst>
                    <a:ext uri="{9D8B030D-6E8A-4147-A177-3AD203B41FA5}">
                      <a16:colId xmlns:a16="http://schemas.microsoft.com/office/drawing/2014/main" val="4209329182"/>
                    </a:ext>
                  </a:extLst>
                </a:gridCol>
                <a:gridCol w="505024">
                  <a:extLst>
                    <a:ext uri="{9D8B030D-6E8A-4147-A177-3AD203B41FA5}">
                      <a16:colId xmlns:a16="http://schemas.microsoft.com/office/drawing/2014/main" val="3011638949"/>
                    </a:ext>
                  </a:extLst>
                </a:gridCol>
                <a:gridCol w="505024">
                  <a:extLst>
                    <a:ext uri="{9D8B030D-6E8A-4147-A177-3AD203B41FA5}">
                      <a16:colId xmlns:a16="http://schemas.microsoft.com/office/drawing/2014/main" val="2350790975"/>
                    </a:ext>
                  </a:extLst>
                </a:gridCol>
                <a:gridCol w="505024">
                  <a:extLst>
                    <a:ext uri="{9D8B030D-6E8A-4147-A177-3AD203B41FA5}">
                      <a16:colId xmlns:a16="http://schemas.microsoft.com/office/drawing/2014/main" val="1415689592"/>
                    </a:ext>
                  </a:extLst>
                </a:gridCol>
                <a:gridCol w="505024">
                  <a:extLst>
                    <a:ext uri="{9D8B030D-6E8A-4147-A177-3AD203B41FA5}">
                      <a16:colId xmlns:a16="http://schemas.microsoft.com/office/drawing/2014/main" val="1055688399"/>
                    </a:ext>
                  </a:extLst>
                </a:gridCol>
                <a:gridCol w="505024">
                  <a:extLst>
                    <a:ext uri="{9D8B030D-6E8A-4147-A177-3AD203B41FA5}">
                      <a16:colId xmlns:a16="http://schemas.microsoft.com/office/drawing/2014/main" val="2273882430"/>
                    </a:ext>
                  </a:extLst>
                </a:gridCol>
                <a:gridCol w="505024">
                  <a:extLst>
                    <a:ext uri="{9D8B030D-6E8A-4147-A177-3AD203B41FA5}">
                      <a16:colId xmlns:a16="http://schemas.microsoft.com/office/drawing/2014/main" val="3891435340"/>
                    </a:ext>
                  </a:extLst>
                </a:gridCol>
                <a:gridCol w="505024">
                  <a:extLst>
                    <a:ext uri="{9D8B030D-6E8A-4147-A177-3AD203B41FA5}">
                      <a16:colId xmlns:a16="http://schemas.microsoft.com/office/drawing/2014/main" val="3221899802"/>
                    </a:ext>
                  </a:extLst>
                </a:gridCol>
                <a:gridCol w="505024">
                  <a:extLst>
                    <a:ext uri="{9D8B030D-6E8A-4147-A177-3AD203B41FA5}">
                      <a16:colId xmlns:a16="http://schemas.microsoft.com/office/drawing/2014/main" val="3464336146"/>
                    </a:ext>
                  </a:extLst>
                </a:gridCol>
                <a:gridCol w="505024">
                  <a:extLst>
                    <a:ext uri="{9D8B030D-6E8A-4147-A177-3AD203B41FA5}">
                      <a16:colId xmlns:a16="http://schemas.microsoft.com/office/drawing/2014/main" val="2457687128"/>
                    </a:ext>
                  </a:extLst>
                </a:gridCol>
                <a:gridCol w="505024">
                  <a:extLst>
                    <a:ext uri="{9D8B030D-6E8A-4147-A177-3AD203B41FA5}">
                      <a16:colId xmlns:a16="http://schemas.microsoft.com/office/drawing/2014/main" val="4204227679"/>
                    </a:ext>
                  </a:extLst>
                </a:gridCol>
                <a:gridCol w="505024">
                  <a:extLst>
                    <a:ext uri="{9D8B030D-6E8A-4147-A177-3AD203B41FA5}">
                      <a16:colId xmlns:a16="http://schemas.microsoft.com/office/drawing/2014/main" val="2724640495"/>
                    </a:ext>
                  </a:extLst>
                </a:gridCol>
              </a:tblGrid>
              <a:tr h="103021">
                <a:tc>
                  <a:txBody>
                    <a:bodyPr/>
                    <a:lstStyle/>
                    <a:p>
                      <a:pPr algn="l" fontAlgn="ctr"/>
                      <a:endParaRPr lang="es-E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3" marR="6443" marT="6443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s-E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3" marR="6443" marT="6443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E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3" marR="6443" marT="644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E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3" marR="6443" marT="644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E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3" marR="6443" marT="644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E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3" marR="6443" marT="644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E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3" marR="6443" marT="644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E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3" marR="6443" marT="644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E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3" marR="6443" marT="644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E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3" marR="6443" marT="644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E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3" marR="6443" marT="644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E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3" marR="6443" marT="644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E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3" marR="6443" marT="644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E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3" marR="6443" marT="644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E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3" marR="6443" marT="6443" marB="0" anchor="b"/>
                </a:tc>
                <a:extLst>
                  <a:ext uri="{0D108BD9-81ED-4DB2-BD59-A6C34878D82A}">
                    <a16:rowId xmlns:a16="http://schemas.microsoft.com/office/drawing/2014/main" val="928230853"/>
                  </a:ext>
                </a:extLst>
              </a:tr>
              <a:tr h="61906">
                <a:tc gridSpan="15">
                  <a:txBody>
                    <a:bodyPr/>
                    <a:lstStyle/>
                    <a:p>
                      <a:pPr algn="ctr" fontAlgn="b"/>
                      <a:r>
                        <a:rPr lang="es-ES" sz="700" u="none" strike="noStrike" dirty="0">
                          <a:effectLst/>
                        </a:rPr>
                        <a:t> </a:t>
                      </a:r>
                      <a:endParaRPr lang="es-E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3" marR="6443" marT="644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0012182"/>
                  </a:ext>
                </a:extLst>
              </a:tr>
              <a:tr h="147826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ES" sz="900" u="none" strike="noStrike" dirty="0">
                          <a:effectLst/>
                        </a:rPr>
                        <a:t>Asociaciones clave</a:t>
                      </a:r>
                      <a:endParaRPr lang="es-ES" sz="900" b="1" i="0" u="none" strike="noStrike" dirty="0">
                        <a:solidFill>
                          <a:srgbClr val="31869B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3" marR="6443" marT="64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ES" sz="900" u="none" strike="noStrike" dirty="0">
                          <a:effectLst/>
                        </a:rPr>
                        <a:t>Actividades claves</a:t>
                      </a:r>
                      <a:endParaRPr lang="es-ES" sz="900" b="1" i="0" u="none" strike="noStrike" dirty="0">
                        <a:solidFill>
                          <a:srgbClr val="31869B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3" marR="6443" marT="64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ES" sz="900" u="none" strike="noStrike" dirty="0">
                          <a:effectLst/>
                        </a:rPr>
                        <a:t>Propuesta de valor</a:t>
                      </a:r>
                      <a:endParaRPr lang="es-ES" sz="900" b="1" i="0" u="none" strike="noStrike" dirty="0">
                        <a:solidFill>
                          <a:srgbClr val="31869B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3" marR="6443" marT="64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ES" sz="900" u="none" strike="noStrike" dirty="0">
                          <a:effectLst/>
                        </a:rPr>
                        <a:t>Relaciones con los clientes</a:t>
                      </a:r>
                      <a:endParaRPr lang="es-ES" sz="900" b="1" i="0" u="none" strike="noStrike" dirty="0">
                        <a:solidFill>
                          <a:srgbClr val="31869B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3" marR="6443" marT="64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ES" sz="900" u="none" strike="noStrike" dirty="0">
                          <a:effectLst/>
                        </a:rPr>
                        <a:t>Segmentos de mercado</a:t>
                      </a:r>
                      <a:endParaRPr lang="es-ES" sz="900" b="1" i="0" u="none" strike="noStrike" dirty="0">
                        <a:solidFill>
                          <a:srgbClr val="31869B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3" marR="6443" marT="64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7349450"/>
                  </a:ext>
                </a:extLst>
              </a:tr>
              <a:tr h="853795">
                <a:tc rowSpan="3" gridSpan="3">
                  <a:txBody>
                    <a:bodyPr/>
                    <a:lstStyle/>
                    <a:p>
                      <a:pPr algn="ctr" fontAlgn="t"/>
                      <a:r>
                        <a:rPr lang="es-ES" sz="900" u="none" strike="noStrike" dirty="0">
                          <a:effectLst/>
                        </a:rPr>
                        <a:t>Tenemos como socios a: Fauca para algunos accesorios, Temu para otros accesorios, Imprenta Romo y Maitos para ambas impresiones, Empacadora San Vito para nuestros empaques biodegradables, Correos de Costa Rica </a:t>
                      </a:r>
                      <a:endParaRPr lang="es-E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3" marR="6443" marT="644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t"/>
                      <a:r>
                        <a:rPr lang="es-ES" sz="900" u="none" strike="noStrike" dirty="0">
                          <a:effectLst/>
                        </a:rPr>
                        <a:t>Creación de accesorios para miembros de la familia en distintos materiales con código QR y NFC que llevan a una pagina con toda la información del cliente </a:t>
                      </a:r>
                      <a:endParaRPr lang="es-E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3" marR="6443" marT="644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3" gridSpan="3">
                  <a:txBody>
                    <a:bodyPr/>
                    <a:lstStyle/>
                    <a:p>
                      <a:pPr algn="ctr" fontAlgn="t"/>
                      <a:r>
                        <a:rPr lang="es-ES" sz="900" u="none" strike="noStrike" dirty="0">
                          <a:effectLst/>
                        </a:rPr>
                        <a:t>El uso de accesorios para que hallan menos personas extraviadas y ofrecerles seguridad. Pocas empresas con un producto similar, poca competencia en área de códigos QR y NFC</a:t>
                      </a:r>
                      <a:endParaRPr lang="es-E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3" marR="6443" marT="644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t"/>
                      <a:r>
                        <a:rPr lang="es-ES" sz="900" u="none" strike="noStrike" dirty="0">
                          <a:effectLst/>
                        </a:rPr>
                        <a:t>Es por medio de ese amor y seguridad que les vamos a transmitir a los clientes y así se genera un vinculo y este se ve reflejado en el producto </a:t>
                      </a:r>
                      <a:endParaRPr lang="es-E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3" marR="6443" marT="644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3" gridSpan="3">
                  <a:txBody>
                    <a:bodyPr/>
                    <a:lstStyle/>
                    <a:p>
                      <a:pPr algn="ctr" fontAlgn="t"/>
                      <a:r>
                        <a:rPr lang="es-ES" sz="900" u="none" strike="noStrike" dirty="0">
                          <a:effectLst/>
                        </a:rPr>
                        <a:t>El producto es realizado para los miembros de la familia que mas lo necesiten (adultos mayores con o sin discapacidad, niños, o personas con discapacidad), pero va dirigido a todas las personas que estén dispuestas a adquirir el producto </a:t>
                      </a:r>
                      <a:endParaRPr lang="es-E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3" marR="6443" marT="644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2195927"/>
                  </a:ext>
                </a:extLst>
              </a:tr>
              <a:tr h="147826">
                <a:tc gridSpan="3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ES" sz="900" u="none" strike="noStrike" dirty="0">
                          <a:effectLst/>
                        </a:rPr>
                        <a:t>Recursos clave</a:t>
                      </a:r>
                      <a:endParaRPr lang="es-ES" sz="900" b="1" i="0" u="none" strike="noStrike" dirty="0">
                        <a:solidFill>
                          <a:srgbClr val="31869B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3" marR="6443" marT="64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ES" sz="900" u="none" strike="noStrike" dirty="0">
                          <a:effectLst/>
                        </a:rPr>
                        <a:t>Canales</a:t>
                      </a:r>
                      <a:endParaRPr lang="es-ES" sz="900" b="1" i="0" u="none" strike="noStrike" dirty="0">
                        <a:solidFill>
                          <a:srgbClr val="31869B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3" marR="6443" marT="64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3772931"/>
                  </a:ext>
                </a:extLst>
              </a:tr>
              <a:tr h="853795">
                <a:tc gridSpan="3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t"/>
                      <a:r>
                        <a:rPr lang="es-ES" sz="900" u="none" strike="noStrike" dirty="0">
                          <a:effectLst/>
                        </a:rPr>
                        <a:t>Físicos: maquina para la creación de los accesorios y maquina para las impresiones y sublimaciones. Financieros: ahorros y capital. Humanos y Materia prima </a:t>
                      </a:r>
                      <a:endParaRPr lang="es-E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3" marR="6443" marT="644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t"/>
                      <a:r>
                        <a:rPr lang="pt-BR" sz="900" u="none" strike="noStrike" dirty="0">
                          <a:effectLst/>
                        </a:rPr>
                        <a:t>Instagram: acessórios. WhatsApp: 63076798</a:t>
                      </a:r>
                      <a:endParaRPr lang="pt-B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3" marR="6443" marT="644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7150891"/>
                  </a:ext>
                </a:extLst>
              </a:tr>
              <a:tr h="147826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s-ES" sz="900" u="none" strike="noStrike" dirty="0">
                          <a:effectLst/>
                        </a:rPr>
                        <a:t>Estructura de costos </a:t>
                      </a:r>
                      <a:endParaRPr lang="es-ES" sz="900" b="1" i="0" u="none" strike="noStrike" dirty="0">
                        <a:solidFill>
                          <a:srgbClr val="31869B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3" marR="6443" marT="64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s-ES" sz="900" u="none" strike="noStrike" dirty="0">
                          <a:effectLst/>
                        </a:rPr>
                        <a:t>Fuentes de ingreso</a:t>
                      </a:r>
                      <a:endParaRPr lang="es-ES" sz="900" b="1" i="0" u="none" strike="noStrike" dirty="0">
                        <a:solidFill>
                          <a:srgbClr val="31869B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3" marR="6443" marT="64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5623763"/>
                  </a:ext>
                </a:extLst>
              </a:tr>
              <a:tr h="1432456">
                <a:tc gridSpan="9">
                  <a:txBody>
                    <a:bodyPr/>
                    <a:lstStyle/>
                    <a:p>
                      <a:pPr algn="ctr" fontAlgn="t"/>
                      <a:r>
                        <a:rPr lang="es-ES" sz="900" u="none" strike="noStrike" dirty="0">
                          <a:effectLst/>
                        </a:rPr>
                        <a:t>Los accesorios que vienen en distintos tamaños, formas y colores, y la impresión que se lleva a cap en distintos lugares.</a:t>
                      </a:r>
                      <a:endParaRPr lang="es-E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3" marR="6443" marT="644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t"/>
                      <a:r>
                        <a:rPr lang="es-ES" sz="900" u="none" strike="noStrike" dirty="0">
                          <a:effectLst/>
                        </a:rPr>
                        <a:t>Venta de accesorios con código QR y NFC, se acepta dinero en efectivo, transferencia y sinpes.</a:t>
                      </a:r>
                      <a:endParaRPr lang="es-E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3" marR="6443" marT="644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0656139"/>
                  </a:ext>
                </a:extLst>
              </a:tr>
            </a:tbl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C0D48DFE-3467-8FC4-054F-FDF772E02A36}"/>
              </a:ext>
            </a:extLst>
          </p:cNvPr>
          <p:cNvSpPr txBox="1"/>
          <p:nvPr/>
        </p:nvSpPr>
        <p:spPr>
          <a:xfrm>
            <a:off x="3264430" y="1975182"/>
            <a:ext cx="26151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Modelo de negocios:</a:t>
            </a:r>
          </a:p>
        </p:txBody>
      </p:sp>
    </p:spTree>
    <p:extLst>
      <p:ext uri="{BB962C8B-B14F-4D97-AF65-F5344CB8AC3E}">
        <p14:creationId xmlns:p14="http://schemas.microsoft.com/office/powerpoint/2010/main" val="3836990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30" t="32660" b="34681"/>
          <a:stretch/>
        </p:blipFill>
        <p:spPr>
          <a:xfrm>
            <a:off x="733570" y="287725"/>
            <a:ext cx="3744416" cy="843003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01" t="20892" r="27225" b="49751"/>
          <a:stretch/>
        </p:blipFill>
        <p:spPr>
          <a:xfrm rot="21403256">
            <a:off x="3461408" y="1009230"/>
            <a:ext cx="2221183" cy="717179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41BE756E-E8E6-4D17-BCC7-CD65DACA3B5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43" b="38664"/>
          <a:stretch/>
        </p:blipFill>
        <p:spPr>
          <a:xfrm>
            <a:off x="5292080" y="427112"/>
            <a:ext cx="3434797" cy="63764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AF3012E-3326-4ACE-96A6-911712F734F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09189"/>
            <a:ext cx="9144000" cy="140457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C0D48DFE-3467-8FC4-054F-FDF772E02A36}"/>
              </a:ext>
            </a:extLst>
          </p:cNvPr>
          <p:cNvSpPr txBox="1"/>
          <p:nvPr/>
        </p:nvSpPr>
        <p:spPr>
          <a:xfrm>
            <a:off x="3264432" y="2016693"/>
            <a:ext cx="3611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Logo y diseño del producto: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AA17BCC9-B8E6-F4D6-A0ED-FD17F4D1EE3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570" y="2675312"/>
            <a:ext cx="3492811" cy="2795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320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30" t="32660" b="34681"/>
          <a:stretch/>
        </p:blipFill>
        <p:spPr>
          <a:xfrm>
            <a:off x="733570" y="287725"/>
            <a:ext cx="3744416" cy="843003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01" t="20892" r="27225" b="49751"/>
          <a:stretch/>
        </p:blipFill>
        <p:spPr>
          <a:xfrm rot="21403256">
            <a:off x="3461408" y="1009230"/>
            <a:ext cx="2221183" cy="717179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41BE756E-E8E6-4D17-BCC7-CD65DACA3B5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43" b="38664"/>
          <a:stretch/>
        </p:blipFill>
        <p:spPr>
          <a:xfrm>
            <a:off x="5292080" y="427112"/>
            <a:ext cx="3434797" cy="63764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AF3012E-3326-4ACE-96A6-911712F734F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09189"/>
            <a:ext cx="9144000" cy="140457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C0D48DFE-3467-8FC4-054F-FDF772E02A36}"/>
              </a:ext>
            </a:extLst>
          </p:cNvPr>
          <p:cNvSpPr txBox="1"/>
          <p:nvPr/>
        </p:nvSpPr>
        <p:spPr>
          <a:xfrm>
            <a:off x="1115616" y="3735292"/>
            <a:ext cx="3611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/>
              <a:t>Análisis FODA-MECA: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9FB581F3-3081-C49D-B75E-8616D483F6A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5781" y="1979816"/>
            <a:ext cx="3941514" cy="4360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514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30" t="32660" b="34681"/>
          <a:stretch/>
        </p:blipFill>
        <p:spPr>
          <a:xfrm>
            <a:off x="733570" y="287725"/>
            <a:ext cx="3744416" cy="843003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01" t="20892" r="27225" b="49751"/>
          <a:stretch/>
        </p:blipFill>
        <p:spPr>
          <a:xfrm rot="21403256">
            <a:off x="3461408" y="1009230"/>
            <a:ext cx="2221183" cy="717179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41BE756E-E8E6-4D17-BCC7-CD65DACA3B5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43" b="38664"/>
          <a:stretch/>
        </p:blipFill>
        <p:spPr>
          <a:xfrm>
            <a:off x="5292080" y="427112"/>
            <a:ext cx="3434797" cy="63764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AF3012E-3326-4ACE-96A6-911712F734F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09189"/>
            <a:ext cx="9144000" cy="140457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C0D48DFE-3467-8FC4-054F-FDF772E02A36}"/>
              </a:ext>
            </a:extLst>
          </p:cNvPr>
          <p:cNvSpPr txBox="1"/>
          <p:nvPr/>
        </p:nvSpPr>
        <p:spPr>
          <a:xfrm>
            <a:off x="2699791" y="2311830"/>
            <a:ext cx="37444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Análisis</a:t>
            </a:r>
            <a:r>
              <a:rPr lang="es-ES" sz="2000" b="1" dirty="0"/>
              <a:t> de la competencia: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DCCD32E-060B-31FE-3C29-8E9A52EAE837}"/>
              </a:ext>
            </a:extLst>
          </p:cNvPr>
          <p:cNvSpPr txBox="1"/>
          <p:nvPr/>
        </p:nvSpPr>
        <p:spPr>
          <a:xfrm>
            <a:off x="1274988" y="3167256"/>
            <a:ext cx="6594021" cy="1894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Airtag: Dispositivos localizadores, funcionan con dispositivos móviles.</a:t>
            </a:r>
            <a:endParaRPr lang="es-E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E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Microchip: de momento permitido solo en mascotas.</a:t>
            </a:r>
            <a:endParaRPr lang="es-E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E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Teléfonos celulares y reloj inteligente: tienen información personal y localización.</a:t>
            </a:r>
            <a:endParaRPr lang="es-E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E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Trackisafe: dispositivo de localización.</a:t>
            </a:r>
            <a:endParaRPr lang="es-E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51288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30" t="32660" b="34681"/>
          <a:stretch/>
        </p:blipFill>
        <p:spPr>
          <a:xfrm>
            <a:off x="733570" y="287725"/>
            <a:ext cx="3744416" cy="843003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01" t="20892" r="27225" b="49751"/>
          <a:stretch/>
        </p:blipFill>
        <p:spPr>
          <a:xfrm rot="21403256">
            <a:off x="3461408" y="1009230"/>
            <a:ext cx="2221183" cy="717179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41BE756E-E8E6-4D17-BCC7-CD65DACA3B5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43" b="38664"/>
          <a:stretch/>
        </p:blipFill>
        <p:spPr>
          <a:xfrm>
            <a:off x="5292080" y="427112"/>
            <a:ext cx="3434797" cy="63764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AF3012E-3326-4ACE-96A6-911712F734F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09189"/>
            <a:ext cx="9144000" cy="140457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C0D48DFE-3467-8FC4-054F-FDF772E02A36}"/>
              </a:ext>
            </a:extLst>
          </p:cNvPr>
          <p:cNvSpPr txBox="1"/>
          <p:nvPr/>
        </p:nvSpPr>
        <p:spPr>
          <a:xfrm>
            <a:off x="2843808" y="2198566"/>
            <a:ext cx="37444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Estrategia competitiva</a:t>
            </a:r>
            <a:r>
              <a:rPr lang="es-ES" sz="2000" b="1" dirty="0"/>
              <a:t>: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396BA0A9-32F4-DCFD-F9B0-FA4A88D4D9CA}"/>
              </a:ext>
            </a:extLst>
          </p:cNvPr>
          <p:cNvSpPr txBox="1"/>
          <p:nvPr/>
        </p:nvSpPr>
        <p:spPr>
          <a:xfrm>
            <a:off x="2101350" y="2892827"/>
            <a:ext cx="6030416" cy="1894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Principal estrategia competitiva: Precio.</a:t>
            </a:r>
          </a:p>
          <a:p>
            <a:pPr algn="just">
              <a:lnSpc>
                <a:spcPct val="150000"/>
              </a:lnSpc>
            </a:pPr>
            <a:endParaRPr lang="es-E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E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Los productos ofrecidos rondan en un precio promedio entre 3000 y 5000 colones, siendo verdaderamente accesibles en comparación con dispositivos digitales de mayor precio. </a:t>
            </a:r>
            <a:endParaRPr lang="es-E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28679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30" t="32660" b="34681"/>
          <a:stretch/>
        </p:blipFill>
        <p:spPr>
          <a:xfrm>
            <a:off x="733570" y="287725"/>
            <a:ext cx="3744416" cy="843003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01" t="20892" r="27225" b="49751"/>
          <a:stretch/>
        </p:blipFill>
        <p:spPr>
          <a:xfrm rot="21403256">
            <a:off x="3461408" y="1009230"/>
            <a:ext cx="2221183" cy="717179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41BE756E-E8E6-4D17-BCC7-CD65DACA3B5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43" b="38664"/>
          <a:stretch/>
        </p:blipFill>
        <p:spPr>
          <a:xfrm>
            <a:off x="5292080" y="427112"/>
            <a:ext cx="3434797" cy="63764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AF3012E-3326-4ACE-96A6-911712F734F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09189"/>
            <a:ext cx="9144000" cy="140457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C0D48DFE-3467-8FC4-054F-FDF772E02A36}"/>
              </a:ext>
            </a:extLst>
          </p:cNvPr>
          <p:cNvSpPr txBox="1"/>
          <p:nvPr/>
        </p:nvSpPr>
        <p:spPr>
          <a:xfrm>
            <a:off x="2699791" y="2322373"/>
            <a:ext cx="37444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Ventaja competitiva</a:t>
            </a:r>
            <a:r>
              <a:rPr lang="es-ES" sz="2000" b="1" dirty="0"/>
              <a:t>: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B473912-CB9E-8431-70E3-49725B8030F4}"/>
              </a:ext>
            </a:extLst>
          </p:cNvPr>
          <p:cNvSpPr txBox="1"/>
          <p:nvPr/>
        </p:nvSpPr>
        <p:spPr>
          <a:xfrm>
            <a:off x="2569833" y="3255509"/>
            <a:ext cx="4572000" cy="11560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s-E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Producto sumamente accesible y fácil de usar para cualquier tipo de público lo cual facilita su uso. </a:t>
            </a:r>
            <a:endParaRPr lang="es-E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29874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e7ef9d6-5cfa-4bac-be03-d673effde297" xsi:nil="true"/>
    <lcf76f155ced4ddcb4097134ff3c332f xmlns="bf092b8a-d247-46ad-b0eb-ddc102dee59b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FE5358302B326439FEFE8222C7F0F1E" ma:contentTypeVersion="18" ma:contentTypeDescription="Crear nuevo documento." ma:contentTypeScope="" ma:versionID="f93733116f91c60e98b42024d5715c14">
  <xsd:schema xmlns:xsd="http://www.w3.org/2001/XMLSchema" xmlns:xs="http://www.w3.org/2001/XMLSchema" xmlns:p="http://schemas.microsoft.com/office/2006/metadata/properties" xmlns:ns2="bf092b8a-d247-46ad-b0eb-ddc102dee59b" xmlns:ns3="5e7ef9d6-5cfa-4bac-be03-d673effde297" targetNamespace="http://schemas.microsoft.com/office/2006/metadata/properties" ma:root="true" ma:fieldsID="4c953e79e03915176d11d4a8fb598c69" ns2:_="" ns3:_="">
    <xsd:import namespace="bf092b8a-d247-46ad-b0eb-ddc102dee59b"/>
    <xsd:import namespace="5e7ef9d6-5cfa-4bac-be03-d673effde29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092b8a-d247-46ad-b0eb-ddc102dee5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e5c6ed57-a4e6-412b-98b5-af82797fc0f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7ef9d6-5cfa-4bac-be03-d673effde297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164f9d8-2474-49a4-8716-fc71aa948c86}" ma:internalName="TaxCatchAll" ma:showField="CatchAllData" ma:web="5e7ef9d6-5cfa-4bac-be03-d673effde29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3C08640-A2B3-4B2C-A030-0894B643D15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04C19B-04B8-4009-800F-5F558BC95DA5}">
  <ds:schemaRefs>
    <ds:schemaRef ds:uri="http://schemas.microsoft.com/office/2006/metadata/properties"/>
    <ds:schemaRef ds:uri="http://schemas.microsoft.com/office/infopath/2007/PartnerControls"/>
    <ds:schemaRef ds:uri="5e7ef9d6-5cfa-4bac-be03-d673effde297"/>
    <ds:schemaRef ds:uri="bf092b8a-d247-46ad-b0eb-ddc102dee59b"/>
  </ds:schemaRefs>
</ds:datastoreItem>
</file>

<file path=customXml/itemProps3.xml><?xml version="1.0" encoding="utf-8"?>
<ds:datastoreItem xmlns:ds="http://schemas.openxmlformats.org/officeDocument/2006/customXml" ds:itemID="{F5066593-ED76-4F30-98FD-FF868C7E22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f092b8a-d247-46ad-b0eb-ddc102dee59b"/>
    <ds:schemaRef ds:uri="5e7ef9d6-5cfa-4bac-be03-d673effde2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</TotalTime>
  <Words>1056</Words>
  <Application>Microsoft Office PowerPoint</Application>
  <PresentationFormat>Presentación en pantalla (4:3)</PresentationFormat>
  <Paragraphs>91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5" baseType="lpstr">
      <vt:lpstr>Aptos</vt:lpstr>
      <vt:lpstr>Aptos Display</vt:lpstr>
      <vt:lpstr>Arial</vt:lpstr>
      <vt:lpstr>Calibri</vt:lpstr>
      <vt:lpstr>Courier New</vt:lpstr>
      <vt:lpstr>Symbol</vt:lpstr>
      <vt:lpstr>Times New Roman</vt:lpstr>
      <vt:lpstr>Wingdings</vt:lpstr>
      <vt:lpstr>Tema de Office</vt:lpstr>
      <vt:lpstr>Familia Segura “Seguridad a tu alcance”</vt:lpstr>
      <vt:lpstr>Producto: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Índice</dc:title>
  <dc:creator>Marvin Gómez</dc:creator>
  <cp:lastModifiedBy>Macbook</cp:lastModifiedBy>
  <cp:revision>7</cp:revision>
  <dcterms:created xsi:type="dcterms:W3CDTF">2014-01-09T20:21:12Z</dcterms:created>
  <dcterms:modified xsi:type="dcterms:W3CDTF">2024-06-17T23:39:29Z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0x0101009FE5358302B326439FEFE8222C7F0F1E</vt:lpwstr>
  </property>
  <property fmtid="{D5CDD505-2E9C-101B-9397-08002B2CF9AE}" pid="3" name="MediaServiceImageTags">
    <vt:lpwstr/>
  </property>
</Properties>
</file>