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4"/>
  </p:sld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Lst>
  <p:sldSz cx="9144000" cy="6858000" type="screen4x3"/>
  <p:notesSz cx="6858000" cy="9144000"/>
  <p:defaultTextStyle>
    <a:defPPr>
      <a:defRPr lang="es-C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0A4F324-F8CD-4C49-BDF8-4D0068764CFF}" v="6" dt="2024-01-26T19:33:01.823"/>
    <p1510:client id="{E1954F70-6383-44F4-A281-9DC3CFDB6F04}" v="2" dt="2024-01-26T20:23:30.09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DAAB1A3-373B-7029-09D6-FC2CDEB4F74A}"/>
              </a:ext>
            </a:extLst>
          </p:cNvPr>
          <p:cNvSpPr>
            <a:spLocks noGrp="1"/>
          </p:cNvSpPr>
          <p:nvPr>
            <p:ph type="ctrTitle"/>
          </p:nvPr>
        </p:nvSpPr>
        <p:spPr>
          <a:xfrm>
            <a:off x="1143000" y="1122363"/>
            <a:ext cx="6858000" cy="2387600"/>
          </a:xfrm>
        </p:spPr>
        <p:txBody>
          <a:bodyPr anchor="b"/>
          <a:lstStyle>
            <a:lvl1pPr algn="ctr">
              <a:defRPr sz="4500"/>
            </a:lvl1pPr>
          </a:lstStyle>
          <a:p>
            <a:r>
              <a:rPr lang="es-ES"/>
              <a:t>Haga clic para modificar el estilo de título del patrón</a:t>
            </a:r>
            <a:endParaRPr lang="es-CR"/>
          </a:p>
        </p:txBody>
      </p:sp>
      <p:sp>
        <p:nvSpPr>
          <p:cNvPr id="3" name="Subtítulo 2">
            <a:extLst>
              <a:ext uri="{FF2B5EF4-FFF2-40B4-BE49-F238E27FC236}">
                <a16:creationId xmlns:a16="http://schemas.microsoft.com/office/drawing/2014/main" id="{8878CB4D-3D6F-9170-7069-CFDA9C4F450F}"/>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s-ES"/>
              <a:t>Haga clic para modificar el estilo de subtítulo del patrón</a:t>
            </a:r>
            <a:endParaRPr lang="es-CR"/>
          </a:p>
        </p:txBody>
      </p:sp>
      <p:sp>
        <p:nvSpPr>
          <p:cNvPr id="4" name="Marcador de fecha 3">
            <a:extLst>
              <a:ext uri="{FF2B5EF4-FFF2-40B4-BE49-F238E27FC236}">
                <a16:creationId xmlns:a16="http://schemas.microsoft.com/office/drawing/2014/main" id="{BE0CE6C8-CC51-2C68-D6B7-EA2AF436F70A}"/>
              </a:ext>
            </a:extLst>
          </p:cNvPr>
          <p:cNvSpPr>
            <a:spLocks noGrp="1"/>
          </p:cNvSpPr>
          <p:nvPr>
            <p:ph type="dt" sz="half" idx="10"/>
          </p:nvPr>
        </p:nvSpPr>
        <p:spPr/>
        <p:txBody>
          <a:bodyPr/>
          <a:lstStyle/>
          <a:p>
            <a:fld id="{7A847CFC-816F-41D0-AAC0-9BF4FEBC753E}" type="datetimeFigureOut">
              <a:rPr lang="es-ES" smtClean="0"/>
              <a:t>17/06/2024</a:t>
            </a:fld>
            <a:endParaRPr lang="es-ES"/>
          </a:p>
        </p:txBody>
      </p:sp>
      <p:sp>
        <p:nvSpPr>
          <p:cNvPr id="5" name="Marcador de pie de página 4">
            <a:extLst>
              <a:ext uri="{FF2B5EF4-FFF2-40B4-BE49-F238E27FC236}">
                <a16:creationId xmlns:a16="http://schemas.microsoft.com/office/drawing/2014/main" id="{91B3C335-D888-C405-91F2-486CC8B0C2F5}"/>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6AE4DA63-AD35-04BC-998C-5F287164B71A}"/>
              </a:ext>
            </a:extLst>
          </p:cNvPr>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376060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9763ABE-F35C-4937-1545-B0B23A7C104F}"/>
              </a:ext>
            </a:extLst>
          </p:cNvPr>
          <p:cNvSpPr>
            <a:spLocks noGrp="1"/>
          </p:cNvSpPr>
          <p:nvPr>
            <p:ph type="title"/>
          </p:nvPr>
        </p:nvSpPr>
        <p:spPr/>
        <p:txBody>
          <a:bodyPr/>
          <a:lstStyle/>
          <a:p>
            <a:r>
              <a:rPr lang="es-ES"/>
              <a:t>Haga clic para modificar el estilo de título del patrón</a:t>
            </a:r>
            <a:endParaRPr lang="es-CR"/>
          </a:p>
        </p:txBody>
      </p:sp>
      <p:sp>
        <p:nvSpPr>
          <p:cNvPr id="3" name="Marcador de texto vertical 2">
            <a:extLst>
              <a:ext uri="{FF2B5EF4-FFF2-40B4-BE49-F238E27FC236}">
                <a16:creationId xmlns:a16="http://schemas.microsoft.com/office/drawing/2014/main" id="{D5EA54BD-B78D-DB0C-2D33-A5BC46251231}"/>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4" name="Marcador de fecha 3">
            <a:extLst>
              <a:ext uri="{FF2B5EF4-FFF2-40B4-BE49-F238E27FC236}">
                <a16:creationId xmlns:a16="http://schemas.microsoft.com/office/drawing/2014/main" id="{8F46F2DB-5DDA-42C9-F0E8-E8F2B7681430}"/>
              </a:ext>
            </a:extLst>
          </p:cNvPr>
          <p:cNvSpPr>
            <a:spLocks noGrp="1"/>
          </p:cNvSpPr>
          <p:nvPr>
            <p:ph type="dt" sz="half" idx="10"/>
          </p:nvPr>
        </p:nvSpPr>
        <p:spPr/>
        <p:txBody>
          <a:bodyPr/>
          <a:lstStyle/>
          <a:p>
            <a:fld id="{7A847CFC-816F-41D0-AAC0-9BF4FEBC753E}" type="datetimeFigureOut">
              <a:rPr lang="es-ES" smtClean="0"/>
              <a:t>17/06/2024</a:t>
            </a:fld>
            <a:endParaRPr lang="es-ES"/>
          </a:p>
        </p:txBody>
      </p:sp>
      <p:sp>
        <p:nvSpPr>
          <p:cNvPr id="5" name="Marcador de pie de página 4">
            <a:extLst>
              <a:ext uri="{FF2B5EF4-FFF2-40B4-BE49-F238E27FC236}">
                <a16:creationId xmlns:a16="http://schemas.microsoft.com/office/drawing/2014/main" id="{E935CC18-520B-9FF2-A06D-621D6B2830EE}"/>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63DEB39F-3207-2702-4DFA-6713AF12E688}"/>
              </a:ext>
            </a:extLst>
          </p:cNvPr>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10292844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BA527B98-505C-24C8-62B1-5CD372FA17B2}"/>
              </a:ext>
            </a:extLst>
          </p:cNvPr>
          <p:cNvSpPr>
            <a:spLocks noGrp="1"/>
          </p:cNvSpPr>
          <p:nvPr>
            <p:ph type="title" orient="vert"/>
          </p:nvPr>
        </p:nvSpPr>
        <p:spPr>
          <a:xfrm>
            <a:off x="6543675" y="365125"/>
            <a:ext cx="1971675" cy="5811838"/>
          </a:xfrm>
        </p:spPr>
        <p:txBody>
          <a:bodyPr vert="eaVert"/>
          <a:lstStyle/>
          <a:p>
            <a:r>
              <a:rPr lang="es-ES"/>
              <a:t>Haga clic para modificar el estilo de título del patrón</a:t>
            </a:r>
            <a:endParaRPr lang="es-CR"/>
          </a:p>
        </p:txBody>
      </p:sp>
      <p:sp>
        <p:nvSpPr>
          <p:cNvPr id="3" name="Marcador de texto vertical 2">
            <a:extLst>
              <a:ext uri="{FF2B5EF4-FFF2-40B4-BE49-F238E27FC236}">
                <a16:creationId xmlns:a16="http://schemas.microsoft.com/office/drawing/2014/main" id="{DE46769E-AAE6-F9A1-B44F-125241DF3FDA}"/>
              </a:ext>
            </a:extLst>
          </p:cNvPr>
          <p:cNvSpPr>
            <a:spLocks noGrp="1"/>
          </p:cNvSpPr>
          <p:nvPr>
            <p:ph type="body" orient="vert" idx="1"/>
          </p:nvPr>
        </p:nvSpPr>
        <p:spPr>
          <a:xfrm>
            <a:off x="628650" y="365125"/>
            <a:ext cx="5800725"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4" name="Marcador de fecha 3">
            <a:extLst>
              <a:ext uri="{FF2B5EF4-FFF2-40B4-BE49-F238E27FC236}">
                <a16:creationId xmlns:a16="http://schemas.microsoft.com/office/drawing/2014/main" id="{A0882C26-C6D8-042F-408A-385240A0CCE1}"/>
              </a:ext>
            </a:extLst>
          </p:cNvPr>
          <p:cNvSpPr>
            <a:spLocks noGrp="1"/>
          </p:cNvSpPr>
          <p:nvPr>
            <p:ph type="dt" sz="half" idx="10"/>
          </p:nvPr>
        </p:nvSpPr>
        <p:spPr/>
        <p:txBody>
          <a:bodyPr/>
          <a:lstStyle/>
          <a:p>
            <a:fld id="{7A847CFC-816F-41D0-AAC0-9BF4FEBC753E}" type="datetimeFigureOut">
              <a:rPr lang="es-ES" smtClean="0"/>
              <a:t>17/06/2024</a:t>
            </a:fld>
            <a:endParaRPr lang="es-ES"/>
          </a:p>
        </p:txBody>
      </p:sp>
      <p:sp>
        <p:nvSpPr>
          <p:cNvPr id="5" name="Marcador de pie de página 4">
            <a:extLst>
              <a:ext uri="{FF2B5EF4-FFF2-40B4-BE49-F238E27FC236}">
                <a16:creationId xmlns:a16="http://schemas.microsoft.com/office/drawing/2014/main" id="{EDA7EF9D-1071-1929-E5B0-36BF3FDE4AB4}"/>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7F1CD2D6-4B42-F36B-9CED-67D42AA8A82E}"/>
              </a:ext>
            </a:extLst>
          </p:cNvPr>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23716541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FE7212B-EAFB-8E01-24DC-133D379CE0AD}"/>
              </a:ext>
            </a:extLst>
          </p:cNvPr>
          <p:cNvSpPr>
            <a:spLocks noGrp="1"/>
          </p:cNvSpPr>
          <p:nvPr>
            <p:ph type="title"/>
          </p:nvPr>
        </p:nvSpPr>
        <p:spPr/>
        <p:txBody>
          <a:bodyPr/>
          <a:lstStyle/>
          <a:p>
            <a:r>
              <a:rPr lang="es-ES"/>
              <a:t>Haga clic para modificar el estilo de título del patrón</a:t>
            </a:r>
            <a:endParaRPr lang="es-CR"/>
          </a:p>
        </p:txBody>
      </p:sp>
      <p:sp>
        <p:nvSpPr>
          <p:cNvPr id="3" name="Marcador de contenido 2">
            <a:extLst>
              <a:ext uri="{FF2B5EF4-FFF2-40B4-BE49-F238E27FC236}">
                <a16:creationId xmlns:a16="http://schemas.microsoft.com/office/drawing/2014/main" id="{D6F28C88-A624-A87A-D4FD-092026104EC8}"/>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4" name="Marcador de fecha 3">
            <a:extLst>
              <a:ext uri="{FF2B5EF4-FFF2-40B4-BE49-F238E27FC236}">
                <a16:creationId xmlns:a16="http://schemas.microsoft.com/office/drawing/2014/main" id="{2CF26E66-5D16-097C-0C77-B63587F965AD}"/>
              </a:ext>
            </a:extLst>
          </p:cNvPr>
          <p:cNvSpPr>
            <a:spLocks noGrp="1"/>
          </p:cNvSpPr>
          <p:nvPr>
            <p:ph type="dt" sz="half" idx="10"/>
          </p:nvPr>
        </p:nvSpPr>
        <p:spPr/>
        <p:txBody>
          <a:bodyPr/>
          <a:lstStyle/>
          <a:p>
            <a:fld id="{7A847CFC-816F-41D0-AAC0-9BF4FEBC753E}" type="datetimeFigureOut">
              <a:rPr lang="es-ES" smtClean="0"/>
              <a:t>17/06/2024</a:t>
            </a:fld>
            <a:endParaRPr lang="es-ES"/>
          </a:p>
        </p:txBody>
      </p:sp>
      <p:sp>
        <p:nvSpPr>
          <p:cNvPr id="5" name="Marcador de pie de página 4">
            <a:extLst>
              <a:ext uri="{FF2B5EF4-FFF2-40B4-BE49-F238E27FC236}">
                <a16:creationId xmlns:a16="http://schemas.microsoft.com/office/drawing/2014/main" id="{4354D0FD-0C6A-359A-41F1-5DDFF9EF5E1D}"/>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B00425EB-7E3B-52D8-A54F-C8D63E8C9D0C}"/>
              </a:ext>
            </a:extLst>
          </p:cNvPr>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3875837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9F3EC8D-2749-4FEA-0315-CA4A16739F60}"/>
              </a:ext>
            </a:extLst>
          </p:cNvPr>
          <p:cNvSpPr>
            <a:spLocks noGrp="1"/>
          </p:cNvSpPr>
          <p:nvPr>
            <p:ph type="title"/>
          </p:nvPr>
        </p:nvSpPr>
        <p:spPr>
          <a:xfrm>
            <a:off x="623888" y="1709739"/>
            <a:ext cx="7886700" cy="2852737"/>
          </a:xfrm>
        </p:spPr>
        <p:txBody>
          <a:bodyPr anchor="b"/>
          <a:lstStyle>
            <a:lvl1pPr>
              <a:defRPr sz="4500"/>
            </a:lvl1pPr>
          </a:lstStyle>
          <a:p>
            <a:r>
              <a:rPr lang="es-ES"/>
              <a:t>Haga clic para modificar el estilo de título del patrón</a:t>
            </a:r>
            <a:endParaRPr lang="es-CR"/>
          </a:p>
        </p:txBody>
      </p:sp>
      <p:sp>
        <p:nvSpPr>
          <p:cNvPr id="3" name="Marcador de texto 2">
            <a:extLst>
              <a:ext uri="{FF2B5EF4-FFF2-40B4-BE49-F238E27FC236}">
                <a16:creationId xmlns:a16="http://schemas.microsoft.com/office/drawing/2014/main" id="{1FFC62BF-AE4E-580E-A703-181D1600F6D2}"/>
              </a:ext>
            </a:extLst>
          </p:cNvPr>
          <p:cNvSpPr>
            <a:spLocks noGrp="1"/>
          </p:cNvSpPr>
          <p:nvPr>
            <p:ph type="body" idx="1"/>
          </p:nvPr>
        </p:nvSpPr>
        <p:spPr>
          <a:xfrm>
            <a:off x="623888" y="4589464"/>
            <a:ext cx="7886700" cy="150018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7EA59F62-2616-6AA0-F9E2-086F19A03772}"/>
              </a:ext>
            </a:extLst>
          </p:cNvPr>
          <p:cNvSpPr>
            <a:spLocks noGrp="1"/>
          </p:cNvSpPr>
          <p:nvPr>
            <p:ph type="dt" sz="half" idx="10"/>
          </p:nvPr>
        </p:nvSpPr>
        <p:spPr/>
        <p:txBody>
          <a:bodyPr/>
          <a:lstStyle/>
          <a:p>
            <a:fld id="{7A847CFC-816F-41D0-AAC0-9BF4FEBC753E}" type="datetimeFigureOut">
              <a:rPr lang="es-ES" smtClean="0"/>
              <a:t>17/06/2024</a:t>
            </a:fld>
            <a:endParaRPr lang="es-ES"/>
          </a:p>
        </p:txBody>
      </p:sp>
      <p:sp>
        <p:nvSpPr>
          <p:cNvPr id="5" name="Marcador de pie de página 4">
            <a:extLst>
              <a:ext uri="{FF2B5EF4-FFF2-40B4-BE49-F238E27FC236}">
                <a16:creationId xmlns:a16="http://schemas.microsoft.com/office/drawing/2014/main" id="{D91816AF-7836-A3F1-AC35-2B8C2E2749D0}"/>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8154EB34-5FB3-5445-265D-363485CBADCD}"/>
              </a:ext>
            </a:extLst>
          </p:cNvPr>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25342436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E8C2EEE-6925-AB8C-E5D3-1A0BDB6CB93A}"/>
              </a:ext>
            </a:extLst>
          </p:cNvPr>
          <p:cNvSpPr>
            <a:spLocks noGrp="1"/>
          </p:cNvSpPr>
          <p:nvPr>
            <p:ph type="title"/>
          </p:nvPr>
        </p:nvSpPr>
        <p:spPr/>
        <p:txBody>
          <a:bodyPr/>
          <a:lstStyle/>
          <a:p>
            <a:r>
              <a:rPr lang="es-ES"/>
              <a:t>Haga clic para modificar el estilo de título del patrón</a:t>
            </a:r>
            <a:endParaRPr lang="es-CR"/>
          </a:p>
        </p:txBody>
      </p:sp>
      <p:sp>
        <p:nvSpPr>
          <p:cNvPr id="3" name="Marcador de contenido 2">
            <a:extLst>
              <a:ext uri="{FF2B5EF4-FFF2-40B4-BE49-F238E27FC236}">
                <a16:creationId xmlns:a16="http://schemas.microsoft.com/office/drawing/2014/main" id="{F2208544-13E9-BB93-2223-E6B8F05AAE80}"/>
              </a:ext>
            </a:extLst>
          </p:cNvPr>
          <p:cNvSpPr>
            <a:spLocks noGrp="1"/>
          </p:cNvSpPr>
          <p:nvPr>
            <p:ph sz="half" idx="1"/>
          </p:nvPr>
        </p:nvSpPr>
        <p:spPr>
          <a:xfrm>
            <a:off x="628650" y="1825625"/>
            <a:ext cx="38862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4" name="Marcador de contenido 3">
            <a:extLst>
              <a:ext uri="{FF2B5EF4-FFF2-40B4-BE49-F238E27FC236}">
                <a16:creationId xmlns:a16="http://schemas.microsoft.com/office/drawing/2014/main" id="{773C1D0C-9B40-D7B4-A05A-DC70CD3F12EE}"/>
              </a:ext>
            </a:extLst>
          </p:cNvPr>
          <p:cNvSpPr>
            <a:spLocks noGrp="1"/>
          </p:cNvSpPr>
          <p:nvPr>
            <p:ph sz="half" idx="2"/>
          </p:nvPr>
        </p:nvSpPr>
        <p:spPr>
          <a:xfrm>
            <a:off x="4629150" y="1825625"/>
            <a:ext cx="38862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5" name="Marcador de fecha 4">
            <a:extLst>
              <a:ext uri="{FF2B5EF4-FFF2-40B4-BE49-F238E27FC236}">
                <a16:creationId xmlns:a16="http://schemas.microsoft.com/office/drawing/2014/main" id="{11B2C6B2-707D-A1C6-60FE-78AD74B98EAE}"/>
              </a:ext>
            </a:extLst>
          </p:cNvPr>
          <p:cNvSpPr>
            <a:spLocks noGrp="1"/>
          </p:cNvSpPr>
          <p:nvPr>
            <p:ph type="dt" sz="half" idx="10"/>
          </p:nvPr>
        </p:nvSpPr>
        <p:spPr/>
        <p:txBody>
          <a:bodyPr/>
          <a:lstStyle/>
          <a:p>
            <a:fld id="{7A847CFC-816F-41D0-AAC0-9BF4FEBC753E}" type="datetimeFigureOut">
              <a:rPr lang="es-ES" smtClean="0"/>
              <a:t>17/06/2024</a:t>
            </a:fld>
            <a:endParaRPr lang="es-ES"/>
          </a:p>
        </p:txBody>
      </p:sp>
      <p:sp>
        <p:nvSpPr>
          <p:cNvPr id="6" name="Marcador de pie de página 5">
            <a:extLst>
              <a:ext uri="{FF2B5EF4-FFF2-40B4-BE49-F238E27FC236}">
                <a16:creationId xmlns:a16="http://schemas.microsoft.com/office/drawing/2014/main" id="{CDED23F3-7106-0158-2B6C-8392DE8F9A20}"/>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07FF418C-14A7-032F-13A9-2AFE6EA83F88}"/>
              </a:ext>
            </a:extLst>
          </p:cNvPr>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3587915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8166807-8515-011F-2D5C-B02959D37C2F}"/>
              </a:ext>
            </a:extLst>
          </p:cNvPr>
          <p:cNvSpPr>
            <a:spLocks noGrp="1"/>
          </p:cNvSpPr>
          <p:nvPr>
            <p:ph type="title"/>
          </p:nvPr>
        </p:nvSpPr>
        <p:spPr>
          <a:xfrm>
            <a:off x="629841" y="365126"/>
            <a:ext cx="7886700" cy="1325563"/>
          </a:xfrm>
        </p:spPr>
        <p:txBody>
          <a:bodyPr/>
          <a:lstStyle/>
          <a:p>
            <a:r>
              <a:rPr lang="es-ES"/>
              <a:t>Haga clic para modificar el estilo de título del patrón</a:t>
            </a:r>
            <a:endParaRPr lang="es-CR"/>
          </a:p>
        </p:txBody>
      </p:sp>
      <p:sp>
        <p:nvSpPr>
          <p:cNvPr id="3" name="Marcador de texto 2">
            <a:extLst>
              <a:ext uri="{FF2B5EF4-FFF2-40B4-BE49-F238E27FC236}">
                <a16:creationId xmlns:a16="http://schemas.microsoft.com/office/drawing/2014/main" id="{F513CD2D-A815-8320-11E9-55017AF73C87}"/>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E4FC5271-D734-5BE9-F583-FB0EEB79CE7C}"/>
              </a:ext>
            </a:extLst>
          </p:cNvPr>
          <p:cNvSpPr>
            <a:spLocks noGrp="1"/>
          </p:cNvSpPr>
          <p:nvPr>
            <p:ph sz="half" idx="2"/>
          </p:nvPr>
        </p:nvSpPr>
        <p:spPr>
          <a:xfrm>
            <a:off x="629842" y="2505075"/>
            <a:ext cx="3868340"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5" name="Marcador de texto 4">
            <a:extLst>
              <a:ext uri="{FF2B5EF4-FFF2-40B4-BE49-F238E27FC236}">
                <a16:creationId xmlns:a16="http://schemas.microsoft.com/office/drawing/2014/main" id="{8CA52883-FAD1-3BCB-ADF4-0BF6DB549992}"/>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90C9485C-0FC2-4A78-5962-251382FE0F94}"/>
              </a:ext>
            </a:extLst>
          </p:cNvPr>
          <p:cNvSpPr>
            <a:spLocks noGrp="1"/>
          </p:cNvSpPr>
          <p:nvPr>
            <p:ph sz="quarter" idx="4"/>
          </p:nvPr>
        </p:nvSpPr>
        <p:spPr>
          <a:xfrm>
            <a:off x="4629150" y="2505075"/>
            <a:ext cx="3887391"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7" name="Marcador de fecha 6">
            <a:extLst>
              <a:ext uri="{FF2B5EF4-FFF2-40B4-BE49-F238E27FC236}">
                <a16:creationId xmlns:a16="http://schemas.microsoft.com/office/drawing/2014/main" id="{9F5BDB74-9975-F709-9C63-9FAC554D71C5}"/>
              </a:ext>
            </a:extLst>
          </p:cNvPr>
          <p:cNvSpPr>
            <a:spLocks noGrp="1"/>
          </p:cNvSpPr>
          <p:nvPr>
            <p:ph type="dt" sz="half" idx="10"/>
          </p:nvPr>
        </p:nvSpPr>
        <p:spPr/>
        <p:txBody>
          <a:bodyPr/>
          <a:lstStyle/>
          <a:p>
            <a:fld id="{7A847CFC-816F-41D0-AAC0-9BF4FEBC753E}" type="datetimeFigureOut">
              <a:rPr lang="es-ES" smtClean="0"/>
              <a:t>17/06/2024</a:t>
            </a:fld>
            <a:endParaRPr lang="es-ES"/>
          </a:p>
        </p:txBody>
      </p:sp>
      <p:sp>
        <p:nvSpPr>
          <p:cNvPr id="8" name="Marcador de pie de página 7">
            <a:extLst>
              <a:ext uri="{FF2B5EF4-FFF2-40B4-BE49-F238E27FC236}">
                <a16:creationId xmlns:a16="http://schemas.microsoft.com/office/drawing/2014/main" id="{63EA827A-BB57-B9C3-7ABC-434069F72937}"/>
              </a:ext>
            </a:extLst>
          </p:cNvPr>
          <p:cNvSpPr>
            <a:spLocks noGrp="1"/>
          </p:cNvSpPr>
          <p:nvPr>
            <p:ph type="ftr" sz="quarter" idx="11"/>
          </p:nvPr>
        </p:nvSpPr>
        <p:spPr/>
        <p:txBody>
          <a:bodyPr/>
          <a:lstStyle/>
          <a:p>
            <a:endParaRPr lang="es-ES"/>
          </a:p>
        </p:txBody>
      </p:sp>
      <p:sp>
        <p:nvSpPr>
          <p:cNvPr id="9" name="Marcador de número de diapositiva 8">
            <a:extLst>
              <a:ext uri="{FF2B5EF4-FFF2-40B4-BE49-F238E27FC236}">
                <a16:creationId xmlns:a16="http://schemas.microsoft.com/office/drawing/2014/main" id="{2A2CD8AA-AB42-92A8-3121-44AD74AA0807}"/>
              </a:ext>
            </a:extLst>
          </p:cNvPr>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32342617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36A44D8-D9DD-F089-CAA8-EB75C3EC78FD}"/>
              </a:ext>
            </a:extLst>
          </p:cNvPr>
          <p:cNvSpPr>
            <a:spLocks noGrp="1"/>
          </p:cNvSpPr>
          <p:nvPr>
            <p:ph type="title"/>
          </p:nvPr>
        </p:nvSpPr>
        <p:spPr/>
        <p:txBody>
          <a:bodyPr/>
          <a:lstStyle/>
          <a:p>
            <a:r>
              <a:rPr lang="es-ES"/>
              <a:t>Haga clic para modificar el estilo de título del patrón</a:t>
            </a:r>
            <a:endParaRPr lang="es-CR"/>
          </a:p>
        </p:txBody>
      </p:sp>
      <p:sp>
        <p:nvSpPr>
          <p:cNvPr id="3" name="Marcador de fecha 2">
            <a:extLst>
              <a:ext uri="{FF2B5EF4-FFF2-40B4-BE49-F238E27FC236}">
                <a16:creationId xmlns:a16="http://schemas.microsoft.com/office/drawing/2014/main" id="{D0698046-203C-E28A-174D-78101329A8EA}"/>
              </a:ext>
            </a:extLst>
          </p:cNvPr>
          <p:cNvSpPr>
            <a:spLocks noGrp="1"/>
          </p:cNvSpPr>
          <p:nvPr>
            <p:ph type="dt" sz="half" idx="10"/>
          </p:nvPr>
        </p:nvSpPr>
        <p:spPr/>
        <p:txBody>
          <a:bodyPr/>
          <a:lstStyle/>
          <a:p>
            <a:fld id="{7A847CFC-816F-41D0-AAC0-9BF4FEBC753E}" type="datetimeFigureOut">
              <a:rPr lang="es-ES" smtClean="0"/>
              <a:t>17/06/2024</a:t>
            </a:fld>
            <a:endParaRPr lang="es-ES"/>
          </a:p>
        </p:txBody>
      </p:sp>
      <p:sp>
        <p:nvSpPr>
          <p:cNvPr id="4" name="Marcador de pie de página 3">
            <a:extLst>
              <a:ext uri="{FF2B5EF4-FFF2-40B4-BE49-F238E27FC236}">
                <a16:creationId xmlns:a16="http://schemas.microsoft.com/office/drawing/2014/main" id="{68D292A0-8CAD-EE88-0AB7-090359F86D32}"/>
              </a:ext>
            </a:extLst>
          </p:cNvPr>
          <p:cNvSpPr>
            <a:spLocks noGrp="1"/>
          </p:cNvSpPr>
          <p:nvPr>
            <p:ph type="ftr" sz="quarter" idx="11"/>
          </p:nvPr>
        </p:nvSpPr>
        <p:spPr/>
        <p:txBody>
          <a:bodyPr/>
          <a:lstStyle/>
          <a:p>
            <a:endParaRPr lang="es-ES"/>
          </a:p>
        </p:txBody>
      </p:sp>
      <p:sp>
        <p:nvSpPr>
          <p:cNvPr id="5" name="Marcador de número de diapositiva 4">
            <a:extLst>
              <a:ext uri="{FF2B5EF4-FFF2-40B4-BE49-F238E27FC236}">
                <a16:creationId xmlns:a16="http://schemas.microsoft.com/office/drawing/2014/main" id="{5BE38397-307D-A39F-D909-1FB890AF2C30}"/>
              </a:ext>
            </a:extLst>
          </p:cNvPr>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6525335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A61101D9-D2BB-E133-2ADF-4CB759E3C491}"/>
              </a:ext>
            </a:extLst>
          </p:cNvPr>
          <p:cNvSpPr>
            <a:spLocks noGrp="1"/>
          </p:cNvSpPr>
          <p:nvPr>
            <p:ph type="dt" sz="half" idx="10"/>
          </p:nvPr>
        </p:nvSpPr>
        <p:spPr/>
        <p:txBody>
          <a:bodyPr/>
          <a:lstStyle/>
          <a:p>
            <a:fld id="{7A847CFC-816F-41D0-AAC0-9BF4FEBC753E}" type="datetimeFigureOut">
              <a:rPr lang="es-ES" smtClean="0"/>
              <a:t>17/06/2024</a:t>
            </a:fld>
            <a:endParaRPr lang="es-ES"/>
          </a:p>
        </p:txBody>
      </p:sp>
      <p:sp>
        <p:nvSpPr>
          <p:cNvPr id="3" name="Marcador de pie de página 2">
            <a:extLst>
              <a:ext uri="{FF2B5EF4-FFF2-40B4-BE49-F238E27FC236}">
                <a16:creationId xmlns:a16="http://schemas.microsoft.com/office/drawing/2014/main" id="{700104A6-8A0E-083E-62DA-DC82E55DC8B0}"/>
              </a:ext>
            </a:extLst>
          </p:cNvPr>
          <p:cNvSpPr>
            <a:spLocks noGrp="1"/>
          </p:cNvSpPr>
          <p:nvPr>
            <p:ph type="ftr" sz="quarter" idx="11"/>
          </p:nvPr>
        </p:nvSpPr>
        <p:spPr/>
        <p:txBody>
          <a:bodyPr/>
          <a:lstStyle/>
          <a:p>
            <a:endParaRPr lang="es-ES"/>
          </a:p>
        </p:txBody>
      </p:sp>
      <p:sp>
        <p:nvSpPr>
          <p:cNvPr id="4" name="Marcador de número de diapositiva 3">
            <a:extLst>
              <a:ext uri="{FF2B5EF4-FFF2-40B4-BE49-F238E27FC236}">
                <a16:creationId xmlns:a16="http://schemas.microsoft.com/office/drawing/2014/main" id="{BED6D199-75FB-2BFA-0A89-F8B5F3D1449F}"/>
              </a:ext>
            </a:extLst>
          </p:cNvPr>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26749187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B0E117B-8FE0-CCA9-F647-FD37E46BFAE1}"/>
              </a:ext>
            </a:extLst>
          </p:cNvPr>
          <p:cNvSpPr>
            <a:spLocks noGrp="1"/>
          </p:cNvSpPr>
          <p:nvPr>
            <p:ph type="title"/>
          </p:nvPr>
        </p:nvSpPr>
        <p:spPr>
          <a:xfrm>
            <a:off x="629841" y="457200"/>
            <a:ext cx="2949178" cy="1600200"/>
          </a:xfrm>
        </p:spPr>
        <p:txBody>
          <a:bodyPr anchor="b"/>
          <a:lstStyle>
            <a:lvl1pPr>
              <a:defRPr sz="2400"/>
            </a:lvl1pPr>
          </a:lstStyle>
          <a:p>
            <a:r>
              <a:rPr lang="es-ES"/>
              <a:t>Haga clic para modificar el estilo de título del patrón</a:t>
            </a:r>
            <a:endParaRPr lang="es-CR"/>
          </a:p>
        </p:txBody>
      </p:sp>
      <p:sp>
        <p:nvSpPr>
          <p:cNvPr id="3" name="Marcador de contenido 2">
            <a:extLst>
              <a:ext uri="{FF2B5EF4-FFF2-40B4-BE49-F238E27FC236}">
                <a16:creationId xmlns:a16="http://schemas.microsoft.com/office/drawing/2014/main" id="{2077BBE0-20B1-977D-A0F4-5617BB5E099A}"/>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4" name="Marcador de texto 3">
            <a:extLst>
              <a:ext uri="{FF2B5EF4-FFF2-40B4-BE49-F238E27FC236}">
                <a16:creationId xmlns:a16="http://schemas.microsoft.com/office/drawing/2014/main" id="{8B9B5240-AEAF-67DA-3182-87185B8F66CF}"/>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65974DD3-24C3-0E1C-D5AF-6E17B8530BF9}"/>
              </a:ext>
            </a:extLst>
          </p:cNvPr>
          <p:cNvSpPr>
            <a:spLocks noGrp="1"/>
          </p:cNvSpPr>
          <p:nvPr>
            <p:ph type="dt" sz="half" idx="10"/>
          </p:nvPr>
        </p:nvSpPr>
        <p:spPr/>
        <p:txBody>
          <a:bodyPr/>
          <a:lstStyle/>
          <a:p>
            <a:fld id="{7A847CFC-816F-41D0-AAC0-9BF4FEBC753E}" type="datetimeFigureOut">
              <a:rPr lang="es-ES" smtClean="0"/>
              <a:t>17/06/2024</a:t>
            </a:fld>
            <a:endParaRPr lang="es-ES"/>
          </a:p>
        </p:txBody>
      </p:sp>
      <p:sp>
        <p:nvSpPr>
          <p:cNvPr id="6" name="Marcador de pie de página 5">
            <a:extLst>
              <a:ext uri="{FF2B5EF4-FFF2-40B4-BE49-F238E27FC236}">
                <a16:creationId xmlns:a16="http://schemas.microsoft.com/office/drawing/2014/main" id="{EF5F384E-6DA3-652B-7958-A257A70ED9AF}"/>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B3FA4EFA-8994-3FB8-D5BC-E0AC76B4209B}"/>
              </a:ext>
            </a:extLst>
          </p:cNvPr>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9232615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1CC379E-12F6-D9E1-32ED-58A59CCBF9E1}"/>
              </a:ext>
            </a:extLst>
          </p:cNvPr>
          <p:cNvSpPr>
            <a:spLocks noGrp="1"/>
          </p:cNvSpPr>
          <p:nvPr>
            <p:ph type="title"/>
          </p:nvPr>
        </p:nvSpPr>
        <p:spPr>
          <a:xfrm>
            <a:off x="629841" y="457200"/>
            <a:ext cx="2949178" cy="1600200"/>
          </a:xfrm>
        </p:spPr>
        <p:txBody>
          <a:bodyPr anchor="b"/>
          <a:lstStyle>
            <a:lvl1pPr>
              <a:defRPr sz="2400"/>
            </a:lvl1pPr>
          </a:lstStyle>
          <a:p>
            <a:r>
              <a:rPr lang="es-ES"/>
              <a:t>Haga clic para modificar el estilo de título del patrón</a:t>
            </a:r>
            <a:endParaRPr lang="es-CR"/>
          </a:p>
        </p:txBody>
      </p:sp>
      <p:sp>
        <p:nvSpPr>
          <p:cNvPr id="3" name="Marcador de posición de imagen 2">
            <a:extLst>
              <a:ext uri="{FF2B5EF4-FFF2-40B4-BE49-F238E27FC236}">
                <a16:creationId xmlns:a16="http://schemas.microsoft.com/office/drawing/2014/main" id="{FB15F234-1EED-010F-1893-D988AAAB5399}"/>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s-CR"/>
          </a:p>
        </p:txBody>
      </p:sp>
      <p:sp>
        <p:nvSpPr>
          <p:cNvPr id="4" name="Marcador de texto 3">
            <a:extLst>
              <a:ext uri="{FF2B5EF4-FFF2-40B4-BE49-F238E27FC236}">
                <a16:creationId xmlns:a16="http://schemas.microsoft.com/office/drawing/2014/main" id="{1EA2929B-8686-79F0-6598-E5A4762AB07D}"/>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7C59A9DE-20F7-9ACB-E4B0-3A4AB20F146F}"/>
              </a:ext>
            </a:extLst>
          </p:cNvPr>
          <p:cNvSpPr>
            <a:spLocks noGrp="1"/>
          </p:cNvSpPr>
          <p:nvPr>
            <p:ph type="dt" sz="half" idx="10"/>
          </p:nvPr>
        </p:nvSpPr>
        <p:spPr/>
        <p:txBody>
          <a:bodyPr/>
          <a:lstStyle/>
          <a:p>
            <a:fld id="{7A847CFC-816F-41D0-AAC0-9BF4FEBC753E}" type="datetimeFigureOut">
              <a:rPr lang="es-ES" smtClean="0"/>
              <a:t>17/06/2024</a:t>
            </a:fld>
            <a:endParaRPr lang="es-ES"/>
          </a:p>
        </p:txBody>
      </p:sp>
      <p:sp>
        <p:nvSpPr>
          <p:cNvPr id="6" name="Marcador de pie de página 5">
            <a:extLst>
              <a:ext uri="{FF2B5EF4-FFF2-40B4-BE49-F238E27FC236}">
                <a16:creationId xmlns:a16="http://schemas.microsoft.com/office/drawing/2014/main" id="{608E3344-F2CA-0EF6-9243-B959E96D071F}"/>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151E5748-AF7A-9B50-54CC-C5D7A7C99540}"/>
              </a:ext>
            </a:extLst>
          </p:cNvPr>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34952505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66863A46-F65B-823E-0040-C04A16477BEF}"/>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s-ES"/>
              <a:t>Haga clic para modificar el estilo de título del patrón</a:t>
            </a:r>
            <a:endParaRPr lang="es-CR"/>
          </a:p>
        </p:txBody>
      </p:sp>
      <p:sp>
        <p:nvSpPr>
          <p:cNvPr id="3" name="Marcador de texto 2">
            <a:extLst>
              <a:ext uri="{FF2B5EF4-FFF2-40B4-BE49-F238E27FC236}">
                <a16:creationId xmlns:a16="http://schemas.microsoft.com/office/drawing/2014/main" id="{7A164FA1-1501-B66D-5270-0A02018A1FEF}"/>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4" name="Marcador de fecha 3">
            <a:extLst>
              <a:ext uri="{FF2B5EF4-FFF2-40B4-BE49-F238E27FC236}">
                <a16:creationId xmlns:a16="http://schemas.microsoft.com/office/drawing/2014/main" id="{E09D158F-FAF7-12BF-59ED-10D968F84A61}"/>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82000"/>
                  </a:schemeClr>
                </a:solidFill>
              </a:defRPr>
            </a:lvl1pPr>
          </a:lstStyle>
          <a:p>
            <a:fld id="{7A847CFC-816F-41D0-AAC0-9BF4FEBC753E}" type="datetimeFigureOut">
              <a:rPr lang="es-ES" smtClean="0"/>
              <a:t>17/06/2024</a:t>
            </a:fld>
            <a:endParaRPr lang="es-ES"/>
          </a:p>
        </p:txBody>
      </p:sp>
      <p:sp>
        <p:nvSpPr>
          <p:cNvPr id="5" name="Marcador de pie de página 4">
            <a:extLst>
              <a:ext uri="{FF2B5EF4-FFF2-40B4-BE49-F238E27FC236}">
                <a16:creationId xmlns:a16="http://schemas.microsoft.com/office/drawing/2014/main" id="{71CB81D1-85CB-B6F2-B3BD-B7F30E301CE4}"/>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es-ES"/>
          </a:p>
        </p:txBody>
      </p:sp>
      <p:sp>
        <p:nvSpPr>
          <p:cNvPr id="6" name="Marcador de número de diapositiva 5">
            <a:extLst>
              <a:ext uri="{FF2B5EF4-FFF2-40B4-BE49-F238E27FC236}">
                <a16:creationId xmlns:a16="http://schemas.microsoft.com/office/drawing/2014/main" id="{91B997DA-E830-A269-BEDE-978EC6FFB5FE}"/>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82000"/>
                  </a:schemeClr>
                </a:solidFill>
              </a:defRPr>
            </a:lvl1pPr>
          </a:lstStyle>
          <a:p>
            <a:fld id="{132FADFE-3B8F-471C-ABF0-DBC7717ECBBC}" type="slidenum">
              <a:rPr lang="es-ES" smtClean="0"/>
              <a:t>‹Nº›</a:t>
            </a:fld>
            <a:endParaRPr lang="es-ES"/>
          </a:p>
        </p:txBody>
      </p:sp>
    </p:spTree>
    <p:extLst>
      <p:ext uri="{BB962C8B-B14F-4D97-AF65-F5344CB8AC3E}">
        <p14:creationId xmlns:p14="http://schemas.microsoft.com/office/powerpoint/2010/main" val="346428260"/>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s-C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4.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365692" y="2274811"/>
            <a:ext cx="7772400" cy="346205"/>
          </a:xfrm>
        </p:spPr>
        <p:txBody>
          <a:bodyPr>
            <a:normAutofit fontScale="90000"/>
          </a:bodyPr>
          <a:lstStyle/>
          <a:p>
            <a:r>
              <a:rPr lang="es-CR" sz="3000" b="1" dirty="0">
                <a:latin typeface="Arial" panose="020B0604020202020204" pitchFamily="34" charset="0"/>
                <a:cs typeface="Arial" panose="020B0604020202020204" pitchFamily="34" charset="0"/>
              </a:rPr>
              <a:t>Contenido</a:t>
            </a:r>
            <a:r>
              <a:rPr lang="es-CR" sz="3000" b="1" dirty="0"/>
              <a:t> </a:t>
            </a:r>
            <a:r>
              <a:rPr lang="es-CR" sz="3000" b="1" dirty="0">
                <a:latin typeface="Arial" panose="020B0604020202020204" pitchFamily="34" charset="0"/>
                <a:cs typeface="Arial" panose="020B0604020202020204" pitchFamily="34" charset="0"/>
              </a:rPr>
              <a:t>de la presentación</a:t>
            </a:r>
            <a:r>
              <a:rPr lang="es-CR" sz="3000" b="1" dirty="0"/>
              <a:t>:</a:t>
            </a:r>
          </a:p>
        </p:txBody>
      </p:sp>
      <p:sp>
        <p:nvSpPr>
          <p:cNvPr id="3" name="2 Subtítulo"/>
          <p:cNvSpPr>
            <a:spLocks noGrp="1"/>
          </p:cNvSpPr>
          <p:nvPr>
            <p:ph type="subTitle" idx="1"/>
          </p:nvPr>
        </p:nvSpPr>
        <p:spPr>
          <a:xfrm>
            <a:off x="1017592" y="2761001"/>
            <a:ext cx="7108813" cy="4088646"/>
          </a:xfrm>
        </p:spPr>
        <p:txBody>
          <a:bodyPr>
            <a:normAutofit/>
          </a:bodyPr>
          <a:lstStyle/>
          <a:p>
            <a:pPr marL="457200" indent="-457200" algn="just">
              <a:buFont typeface="Arial" panose="020B0604020202020204" pitchFamily="34" charset="0"/>
              <a:buChar char="•"/>
            </a:pPr>
            <a:r>
              <a:rPr lang="es-CR" sz="2000" dirty="0">
                <a:solidFill>
                  <a:schemeClr val="tx1"/>
                </a:solidFill>
                <a:latin typeface="Arial" panose="020B0604020202020204" pitchFamily="34" charset="0"/>
                <a:cs typeface="Arial" panose="020B0604020202020204" pitchFamily="34" charset="0"/>
              </a:rPr>
              <a:t>Nombre de la empresa y producto.</a:t>
            </a:r>
          </a:p>
          <a:p>
            <a:pPr marL="457200" indent="-457200" algn="just">
              <a:buFont typeface="Arial" panose="020B0604020202020204" pitchFamily="34" charset="0"/>
              <a:buChar char="•"/>
            </a:pPr>
            <a:r>
              <a:rPr lang="es-CR" sz="2000" dirty="0">
                <a:latin typeface="Arial" panose="020B0604020202020204" pitchFamily="34" charset="0"/>
                <a:cs typeface="Arial" panose="020B0604020202020204" pitchFamily="34" charset="0"/>
              </a:rPr>
              <a:t>Visión y misión.</a:t>
            </a:r>
          </a:p>
          <a:p>
            <a:pPr marL="457200" indent="-457200" algn="just">
              <a:buFont typeface="Arial" panose="020B0604020202020204" pitchFamily="34" charset="0"/>
              <a:buChar char="•"/>
            </a:pPr>
            <a:r>
              <a:rPr lang="es-CR" sz="2000" dirty="0">
                <a:solidFill>
                  <a:schemeClr val="tx1"/>
                </a:solidFill>
                <a:latin typeface="Arial" panose="020B0604020202020204" pitchFamily="34" charset="0"/>
                <a:cs typeface="Arial" panose="020B0604020202020204" pitchFamily="34" charset="0"/>
              </a:rPr>
              <a:t>Modelo de negocios.</a:t>
            </a:r>
          </a:p>
          <a:p>
            <a:pPr marL="457200" indent="-457200" algn="just">
              <a:buFont typeface="Arial" panose="020B0604020202020204" pitchFamily="34" charset="0"/>
              <a:buChar char="•"/>
            </a:pPr>
            <a:r>
              <a:rPr lang="es-CR" sz="2000" dirty="0">
                <a:solidFill>
                  <a:schemeClr val="tx1"/>
                </a:solidFill>
                <a:latin typeface="Arial" panose="020B0604020202020204" pitchFamily="34" charset="0"/>
                <a:cs typeface="Arial" panose="020B0604020202020204" pitchFamily="34" charset="0"/>
              </a:rPr>
              <a:t>Logo, diseño del producto.</a:t>
            </a:r>
          </a:p>
          <a:p>
            <a:pPr marL="457200" indent="-457200" algn="just">
              <a:buFont typeface="Arial" panose="020B0604020202020204" pitchFamily="34" charset="0"/>
              <a:buChar char="•"/>
            </a:pPr>
            <a:r>
              <a:rPr lang="es-CR" sz="2000" dirty="0">
                <a:solidFill>
                  <a:schemeClr val="tx1"/>
                </a:solidFill>
                <a:latin typeface="Arial" panose="020B0604020202020204" pitchFamily="34" charset="0"/>
                <a:cs typeface="Arial" panose="020B0604020202020204" pitchFamily="34" charset="0"/>
              </a:rPr>
              <a:t>FODA-MECA.</a:t>
            </a:r>
          </a:p>
          <a:p>
            <a:pPr marL="457200" indent="-457200" algn="just">
              <a:buFont typeface="Arial" panose="020B0604020202020204" pitchFamily="34" charset="0"/>
              <a:buChar char="•"/>
            </a:pPr>
            <a:r>
              <a:rPr lang="es-CR" sz="2000" dirty="0">
                <a:solidFill>
                  <a:schemeClr val="tx1"/>
                </a:solidFill>
                <a:latin typeface="Arial" panose="020B0604020202020204" pitchFamily="34" charset="0"/>
                <a:cs typeface="Arial" panose="020B0604020202020204" pitchFamily="34" charset="0"/>
              </a:rPr>
              <a:t>Análisis de la competencia.</a:t>
            </a:r>
          </a:p>
          <a:p>
            <a:pPr marL="457200" indent="-457200" algn="just">
              <a:buFont typeface="Arial" panose="020B0604020202020204" pitchFamily="34" charset="0"/>
              <a:buChar char="•"/>
            </a:pPr>
            <a:r>
              <a:rPr lang="es-CR" sz="2000" dirty="0">
                <a:solidFill>
                  <a:schemeClr val="tx1"/>
                </a:solidFill>
                <a:latin typeface="Arial" panose="020B0604020202020204" pitchFamily="34" charset="0"/>
                <a:cs typeface="Arial" panose="020B0604020202020204" pitchFamily="34" charset="0"/>
              </a:rPr>
              <a:t>Estrategia competitiva.</a:t>
            </a:r>
          </a:p>
          <a:p>
            <a:pPr marL="457200" indent="-457200" algn="just">
              <a:buFont typeface="Arial" panose="020B0604020202020204" pitchFamily="34" charset="0"/>
              <a:buChar char="•"/>
            </a:pPr>
            <a:r>
              <a:rPr lang="es-CR" sz="2000" dirty="0">
                <a:solidFill>
                  <a:schemeClr val="tx1"/>
                </a:solidFill>
                <a:latin typeface="Arial" panose="020B0604020202020204" pitchFamily="34" charset="0"/>
                <a:cs typeface="Arial" panose="020B0604020202020204" pitchFamily="34" charset="0"/>
              </a:rPr>
              <a:t>Ventaja competitiva.</a:t>
            </a:r>
          </a:p>
          <a:p>
            <a:pPr marL="457200" indent="-457200" algn="just">
              <a:buFont typeface="Arial" panose="020B0604020202020204" pitchFamily="34" charset="0"/>
              <a:buChar char="•"/>
            </a:pPr>
            <a:r>
              <a:rPr lang="es-CR" sz="2000" dirty="0">
                <a:solidFill>
                  <a:schemeClr val="tx1"/>
                </a:solidFill>
                <a:latin typeface="Arial" panose="020B0604020202020204" pitchFamily="34" charset="0"/>
                <a:cs typeface="Arial" panose="020B0604020202020204" pitchFamily="34" charset="0"/>
              </a:rPr>
              <a:t>Mezcla de marketing.</a:t>
            </a:r>
          </a:p>
          <a:p>
            <a:pPr marL="457200" indent="-457200">
              <a:buFont typeface="Arial" panose="020B0604020202020204" pitchFamily="34" charset="0"/>
              <a:buChar char="•"/>
            </a:pPr>
            <a:endParaRPr lang="es-CR" sz="2000" dirty="0">
              <a:latin typeface="Arial" panose="020B0604020202020204" pitchFamily="34" charset="0"/>
              <a:cs typeface="Arial" panose="020B0604020202020204" pitchFamily="34" charset="0"/>
            </a:endParaRPr>
          </a:p>
        </p:txBody>
      </p:sp>
      <p:pic>
        <p:nvPicPr>
          <p:cNvPr id="5" name="Imagen 4"/>
          <p:cNvPicPr>
            <a:picLocks noChangeAspect="1"/>
          </p:cNvPicPr>
          <p:nvPr/>
        </p:nvPicPr>
        <p:blipFill rotWithShape="1">
          <a:blip r:embed="rId2" cstate="print">
            <a:extLst>
              <a:ext uri="{28A0092B-C50C-407E-A947-70E740481C1C}">
                <a14:useLocalDpi xmlns:a14="http://schemas.microsoft.com/office/drawing/2010/main" val="0"/>
              </a:ext>
            </a:extLst>
          </a:blip>
          <a:srcRect l="19730" t="32660" b="34681"/>
          <a:stretch/>
        </p:blipFill>
        <p:spPr>
          <a:xfrm>
            <a:off x="733570" y="287725"/>
            <a:ext cx="3744416" cy="843003"/>
          </a:xfrm>
          <a:prstGeom prst="rect">
            <a:avLst/>
          </a:prstGeom>
        </p:spPr>
      </p:pic>
      <p:pic>
        <p:nvPicPr>
          <p:cNvPr id="6" name="Imagen 5">
            <a:extLst>
              <a:ext uri="{FF2B5EF4-FFF2-40B4-BE49-F238E27FC236}">
                <a16:creationId xmlns:a16="http://schemas.microsoft.com/office/drawing/2014/main" id="{00000000-0008-0000-0000-000003000000}"/>
              </a:ext>
            </a:extLst>
          </p:cNvPr>
          <p:cNvPicPr/>
          <p:nvPr/>
        </p:nvPicPr>
        <p:blipFill rotWithShape="1">
          <a:blip r:embed="rId3" cstate="print">
            <a:extLst>
              <a:ext uri="{28A0092B-C50C-407E-A947-70E740481C1C}">
                <a14:useLocalDpi xmlns:a14="http://schemas.microsoft.com/office/drawing/2010/main" val="0"/>
              </a:ext>
            </a:extLst>
          </a:blip>
          <a:srcRect l="7001" t="20892" r="27225" b="49751"/>
          <a:stretch/>
        </p:blipFill>
        <p:spPr>
          <a:xfrm rot="21403256">
            <a:off x="3461408" y="1009230"/>
            <a:ext cx="2221183" cy="717179"/>
          </a:xfrm>
          <a:prstGeom prst="rect">
            <a:avLst/>
          </a:prstGeom>
        </p:spPr>
      </p:pic>
      <p:pic>
        <p:nvPicPr>
          <p:cNvPr id="4" name="Imagen 3">
            <a:extLst>
              <a:ext uri="{FF2B5EF4-FFF2-40B4-BE49-F238E27FC236}">
                <a16:creationId xmlns:a16="http://schemas.microsoft.com/office/drawing/2014/main" id="{41BE756E-E8E6-4D17-BCC7-CD65DACA3B52}"/>
              </a:ext>
            </a:extLst>
          </p:cNvPr>
          <p:cNvPicPr>
            <a:picLocks noChangeAspect="1"/>
          </p:cNvPicPr>
          <p:nvPr/>
        </p:nvPicPr>
        <p:blipFill rotWithShape="1">
          <a:blip r:embed="rId4">
            <a:extLst>
              <a:ext uri="{28A0092B-C50C-407E-A947-70E740481C1C}">
                <a14:useLocalDpi xmlns:a14="http://schemas.microsoft.com/office/drawing/2010/main" val="0"/>
              </a:ext>
            </a:extLst>
          </a:blip>
          <a:srcRect t="25443" b="38664"/>
          <a:stretch/>
        </p:blipFill>
        <p:spPr>
          <a:xfrm>
            <a:off x="5292080" y="427112"/>
            <a:ext cx="3434797" cy="637644"/>
          </a:xfrm>
          <a:prstGeom prst="rect">
            <a:avLst/>
          </a:prstGeom>
        </p:spPr>
      </p:pic>
      <p:pic>
        <p:nvPicPr>
          <p:cNvPr id="9" name="Picture 8">
            <a:extLst>
              <a:ext uri="{FF2B5EF4-FFF2-40B4-BE49-F238E27FC236}">
                <a16:creationId xmlns:a16="http://schemas.microsoft.com/office/drawing/2014/main" id="{BAF3012E-3326-4ACE-96A6-911712F734F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709189"/>
            <a:ext cx="9144000" cy="140457"/>
          </a:xfrm>
          <a:prstGeom prst="rect">
            <a:avLst/>
          </a:prstGeom>
        </p:spPr>
      </p:pic>
    </p:spTree>
    <p:extLst>
      <p:ext uri="{BB962C8B-B14F-4D97-AF65-F5344CB8AC3E}">
        <p14:creationId xmlns:p14="http://schemas.microsoft.com/office/powerpoint/2010/main" val="27728633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017592" y="1866515"/>
            <a:ext cx="7108813" cy="884023"/>
          </a:xfrm>
        </p:spPr>
        <p:txBody>
          <a:bodyPr>
            <a:normAutofit/>
          </a:bodyPr>
          <a:lstStyle/>
          <a:p>
            <a:pPr algn="just"/>
            <a:r>
              <a:rPr lang="es-CR" sz="2000" dirty="0">
                <a:solidFill>
                  <a:schemeClr val="tx1"/>
                </a:solidFill>
                <a:latin typeface="Arial" panose="020B0604020202020204" pitchFamily="34" charset="0"/>
                <a:cs typeface="Arial" panose="020B0604020202020204" pitchFamily="34" charset="0"/>
              </a:rPr>
              <a:t>                                       Ventaja competitiva.</a:t>
            </a:r>
          </a:p>
          <a:p>
            <a:pPr algn="just"/>
            <a:endParaRPr lang="es-CR" sz="2000" dirty="0">
              <a:solidFill>
                <a:schemeClr val="tx1"/>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pPr>
            <a:endParaRPr lang="es-CR" sz="2000" dirty="0">
              <a:latin typeface="Arial" panose="020B0604020202020204" pitchFamily="34" charset="0"/>
              <a:cs typeface="Arial" panose="020B0604020202020204" pitchFamily="34" charset="0"/>
            </a:endParaRPr>
          </a:p>
        </p:txBody>
      </p:sp>
      <p:pic>
        <p:nvPicPr>
          <p:cNvPr id="5" name="Imagen 4"/>
          <p:cNvPicPr>
            <a:picLocks noChangeAspect="1"/>
          </p:cNvPicPr>
          <p:nvPr/>
        </p:nvPicPr>
        <p:blipFill rotWithShape="1">
          <a:blip r:embed="rId2" cstate="print">
            <a:extLst>
              <a:ext uri="{28A0092B-C50C-407E-A947-70E740481C1C}">
                <a14:useLocalDpi xmlns:a14="http://schemas.microsoft.com/office/drawing/2010/main" val="0"/>
              </a:ext>
            </a:extLst>
          </a:blip>
          <a:srcRect l="19730" t="32660" b="34681"/>
          <a:stretch/>
        </p:blipFill>
        <p:spPr>
          <a:xfrm>
            <a:off x="733570" y="287725"/>
            <a:ext cx="3744416" cy="843003"/>
          </a:xfrm>
          <a:prstGeom prst="rect">
            <a:avLst/>
          </a:prstGeom>
        </p:spPr>
      </p:pic>
      <p:pic>
        <p:nvPicPr>
          <p:cNvPr id="6" name="Imagen 5">
            <a:extLst>
              <a:ext uri="{FF2B5EF4-FFF2-40B4-BE49-F238E27FC236}">
                <a16:creationId xmlns:a16="http://schemas.microsoft.com/office/drawing/2014/main" id="{00000000-0008-0000-0000-000003000000}"/>
              </a:ext>
            </a:extLst>
          </p:cNvPr>
          <p:cNvPicPr/>
          <p:nvPr/>
        </p:nvPicPr>
        <p:blipFill rotWithShape="1">
          <a:blip r:embed="rId3" cstate="print">
            <a:extLst>
              <a:ext uri="{28A0092B-C50C-407E-A947-70E740481C1C}">
                <a14:useLocalDpi xmlns:a14="http://schemas.microsoft.com/office/drawing/2010/main" val="0"/>
              </a:ext>
            </a:extLst>
          </a:blip>
          <a:srcRect l="7001" t="20892" r="27225" b="49751"/>
          <a:stretch/>
        </p:blipFill>
        <p:spPr>
          <a:xfrm rot="21403256">
            <a:off x="3461408" y="1009230"/>
            <a:ext cx="2221183" cy="717179"/>
          </a:xfrm>
          <a:prstGeom prst="rect">
            <a:avLst/>
          </a:prstGeom>
        </p:spPr>
      </p:pic>
      <p:pic>
        <p:nvPicPr>
          <p:cNvPr id="4" name="Imagen 3">
            <a:extLst>
              <a:ext uri="{FF2B5EF4-FFF2-40B4-BE49-F238E27FC236}">
                <a16:creationId xmlns:a16="http://schemas.microsoft.com/office/drawing/2014/main" id="{41BE756E-E8E6-4D17-BCC7-CD65DACA3B52}"/>
              </a:ext>
            </a:extLst>
          </p:cNvPr>
          <p:cNvPicPr>
            <a:picLocks noChangeAspect="1"/>
          </p:cNvPicPr>
          <p:nvPr/>
        </p:nvPicPr>
        <p:blipFill rotWithShape="1">
          <a:blip r:embed="rId4">
            <a:extLst>
              <a:ext uri="{28A0092B-C50C-407E-A947-70E740481C1C}">
                <a14:useLocalDpi xmlns:a14="http://schemas.microsoft.com/office/drawing/2010/main" val="0"/>
              </a:ext>
            </a:extLst>
          </a:blip>
          <a:srcRect t="25443" b="38664"/>
          <a:stretch/>
        </p:blipFill>
        <p:spPr>
          <a:xfrm>
            <a:off x="5292080" y="427112"/>
            <a:ext cx="3434797" cy="637644"/>
          </a:xfrm>
          <a:prstGeom prst="rect">
            <a:avLst/>
          </a:prstGeom>
        </p:spPr>
      </p:pic>
      <p:pic>
        <p:nvPicPr>
          <p:cNvPr id="9" name="Picture 8">
            <a:extLst>
              <a:ext uri="{FF2B5EF4-FFF2-40B4-BE49-F238E27FC236}">
                <a16:creationId xmlns:a16="http://schemas.microsoft.com/office/drawing/2014/main" id="{BAF3012E-3326-4ACE-96A6-911712F734F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709189"/>
            <a:ext cx="9144000" cy="140457"/>
          </a:xfrm>
          <a:prstGeom prst="rect">
            <a:avLst/>
          </a:prstGeom>
        </p:spPr>
      </p:pic>
      <p:sp>
        <p:nvSpPr>
          <p:cNvPr id="10" name="2 Subtítulo">
            <a:extLst>
              <a:ext uri="{FF2B5EF4-FFF2-40B4-BE49-F238E27FC236}">
                <a16:creationId xmlns:a16="http://schemas.microsoft.com/office/drawing/2014/main" id="{D443573B-5D9C-492C-9FDE-338535925245}"/>
              </a:ext>
            </a:extLst>
          </p:cNvPr>
          <p:cNvSpPr txBox="1">
            <a:spLocks/>
          </p:cNvSpPr>
          <p:nvPr/>
        </p:nvSpPr>
        <p:spPr>
          <a:xfrm>
            <a:off x="733570" y="3407132"/>
            <a:ext cx="7108813" cy="1616275"/>
          </a:xfrm>
          <a:prstGeom prst="rect">
            <a:avLst/>
          </a:prstGeom>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just"/>
            <a:r>
              <a:rPr lang="es-CR" sz="2000" dirty="0">
                <a:latin typeface="Arial" panose="020B0604020202020204" pitchFamily="34" charset="0"/>
                <a:cs typeface="Arial" panose="020B0604020202020204" pitchFamily="34" charset="0"/>
              </a:rPr>
              <a:t>                                      </a:t>
            </a:r>
          </a:p>
          <a:p>
            <a:pPr algn="just"/>
            <a:r>
              <a:rPr lang="es-ES" dirty="0"/>
              <a:t>La ventaja competitiva que tendrá nuestro producto será su estructura o diseño de presentación ya que es única en el mercado nacional </a:t>
            </a:r>
            <a:endParaRPr lang="es-CR" dirty="0"/>
          </a:p>
          <a:p>
            <a:pPr algn="just"/>
            <a:endParaRPr lang="es-CR" sz="20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endParaRPr lang="es-C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034122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403648" y="1822437"/>
            <a:ext cx="7108813" cy="486090"/>
          </a:xfrm>
        </p:spPr>
        <p:txBody>
          <a:bodyPr>
            <a:normAutofit/>
          </a:bodyPr>
          <a:lstStyle/>
          <a:p>
            <a:pPr algn="just"/>
            <a:r>
              <a:rPr lang="es-CR" sz="2000" dirty="0">
                <a:solidFill>
                  <a:schemeClr val="tx1"/>
                </a:solidFill>
                <a:latin typeface="Arial" panose="020B0604020202020204" pitchFamily="34" charset="0"/>
                <a:cs typeface="Arial" panose="020B0604020202020204" pitchFamily="34" charset="0"/>
              </a:rPr>
              <a:t>                             Mezcla de marketing.</a:t>
            </a:r>
          </a:p>
          <a:p>
            <a:pPr marL="457200" indent="-457200">
              <a:buFont typeface="Arial" panose="020B0604020202020204" pitchFamily="34" charset="0"/>
              <a:buChar char="•"/>
            </a:pPr>
            <a:endParaRPr lang="es-CR" sz="2000" dirty="0">
              <a:latin typeface="Arial" panose="020B0604020202020204" pitchFamily="34" charset="0"/>
              <a:cs typeface="Arial" panose="020B0604020202020204" pitchFamily="34" charset="0"/>
            </a:endParaRPr>
          </a:p>
        </p:txBody>
      </p:sp>
      <p:pic>
        <p:nvPicPr>
          <p:cNvPr id="5" name="Imagen 4"/>
          <p:cNvPicPr>
            <a:picLocks noChangeAspect="1"/>
          </p:cNvPicPr>
          <p:nvPr/>
        </p:nvPicPr>
        <p:blipFill rotWithShape="1">
          <a:blip r:embed="rId2" cstate="print">
            <a:extLst>
              <a:ext uri="{28A0092B-C50C-407E-A947-70E740481C1C}">
                <a14:useLocalDpi xmlns:a14="http://schemas.microsoft.com/office/drawing/2010/main" val="0"/>
              </a:ext>
            </a:extLst>
          </a:blip>
          <a:srcRect l="19730" t="32660" b="34681"/>
          <a:stretch/>
        </p:blipFill>
        <p:spPr>
          <a:xfrm>
            <a:off x="733570" y="287725"/>
            <a:ext cx="3744416" cy="843003"/>
          </a:xfrm>
          <a:prstGeom prst="rect">
            <a:avLst/>
          </a:prstGeom>
        </p:spPr>
      </p:pic>
      <p:pic>
        <p:nvPicPr>
          <p:cNvPr id="6" name="Imagen 5">
            <a:extLst>
              <a:ext uri="{FF2B5EF4-FFF2-40B4-BE49-F238E27FC236}">
                <a16:creationId xmlns:a16="http://schemas.microsoft.com/office/drawing/2014/main" id="{00000000-0008-0000-0000-000003000000}"/>
              </a:ext>
            </a:extLst>
          </p:cNvPr>
          <p:cNvPicPr/>
          <p:nvPr/>
        </p:nvPicPr>
        <p:blipFill rotWithShape="1">
          <a:blip r:embed="rId3" cstate="print">
            <a:extLst>
              <a:ext uri="{28A0092B-C50C-407E-A947-70E740481C1C}">
                <a14:useLocalDpi xmlns:a14="http://schemas.microsoft.com/office/drawing/2010/main" val="0"/>
              </a:ext>
            </a:extLst>
          </a:blip>
          <a:srcRect l="7001" t="20892" r="27225" b="49751"/>
          <a:stretch/>
        </p:blipFill>
        <p:spPr>
          <a:xfrm rot="21403256">
            <a:off x="3461408" y="1009230"/>
            <a:ext cx="2221183" cy="717179"/>
          </a:xfrm>
          <a:prstGeom prst="rect">
            <a:avLst/>
          </a:prstGeom>
        </p:spPr>
      </p:pic>
      <p:pic>
        <p:nvPicPr>
          <p:cNvPr id="4" name="Imagen 3">
            <a:extLst>
              <a:ext uri="{FF2B5EF4-FFF2-40B4-BE49-F238E27FC236}">
                <a16:creationId xmlns:a16="http://schemas.microsoft.com/office/drawing/2014/main" id="{41BE756E-E8E6-4D17-BCC7-CD65DACA3B52}"/>
              </a:ext>
            </a:extLst>
          </p:cNvPr>
          <p:cNvPicPr>
            <a:picLocks noChangeAspect="1"/>
          </p:cNvPicPr>
          <p:nvPr/>
        </p:nvPicPr>
        <p:blipFill rotWithShape="1">
          <a:blip r:embed="rId4">
            <a:extLst>
              <a:ext uri="{28A0092B-C50C-407E-A947-70E740481C1C}">
                <a14:useLocalDpi xmlns:a14="http://schemas.microsoft.com/office/drawing/2010/main" val="0"/>
              </a:ext>
            </a:extLst>
          </a:blip>
          <a:srcRect t="25443" b="38664"/>
          <a:stretch/>
        </p:blipFill>
        <p:spPr>
          <a:xfrm>
            <a:off x="5292080" y="427112"/>
            <a:ext cx="3434797" cy="637644"/>
          </a:xfrm>
          <a:prstGeom prst="rect">
            <a:avLst/>
          </a:prstGeom>
        </p:spPr>
      </p:pic>
      <p:pic>
        <p:nvPicPr>
          <p:cNvPr id="9" name="Picture 8">
            <a:extLst>
              <a:ext uri="{FF2B5EF4-FFF2-40B4-BE49-F238E27FC236}">
                <a16:creationId xmlns:a16="http://schemas.microsoft.com/office/drawing/2014/main" id="{BAF3012E-3326-4ACE-96A6-911712F734F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709189"/>
            <a:ext cx="9144000" cy="140457"/>
          </a:xfrm>
          <a:prstGeom prst="rect">
            <a:avLst/>
          </a:prstGeom>
        </p:spPr>
      </p:pic>
      <p:sp>
        <p:nvSpPr>
          <p:cNvPr id="10" name="2 Subtítulo">
            <a:extLst>
              <a:ext uri="{FF2B5EF4-FFF2-40B4-BE49-F238E27FC236}">
                <a16:creationId xmlns:a16="http://schemas.microsoft.com/office/drawing/2014/main" id="{08D6FB63-15D4-4723-AA5F-1CDCD9AD908F}"/>
              </a:ext>
            </a:extLst>
          </p:cNvPr>
          <p:cNvSpPr txBox="1">
            <a:spLocks/>
          </p:cNvSpPr>
          <p:nvPr/>
        </p:nvSpPr>
        <p:spPr>
          <a:xfrm>
            <a:off x="539552" y="2875910"/>
            <a:ext cx="7108813" cy="2785338"/>
          </a:xfrm>
          <a:prstGeom prst="rect">
            <a:avLst/>
          </a:prstGeom>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just"/>
            <a:r>
              <a:rPr lang="es-CR" sz="2000" dirty="0">
                <a:latin typeface="Arial" panose="020B0604020202020204" pitchFamily="34" charset="0"/>
                <a:cs typeface="Arial" panose="020B0604020202020204" pitchFamily="34" charset="0"/>
              </a:rPr>
              <a:t>                       </a:t>
            </a:r>
          </a:p>
        </p:txBody>
      </p:sp>
      <p:sp>
        <p:nvSpPr>
          <p:cNvPr id="11" name="2 Subtítulo">
            <a:extLst>
              <a:ext uri="{FF2B5EF4-FFF2-40B4-BE49-F238E27FC236}">
                <a16:creationId xmlns:a16="http://schemas.microsoft.com/office/drawing/2014/main" id="{8DD23E00-E43E-4CF6-A815-71FA6E648006}"/>
              </a:ext>
            </a:extLst>
          </p:cNvPr>
          <p:cNvSpPr txBox="1">
            <a:spLocks/>
          </p:cNvSpPr>
          <p:nvPr/>
        </p:nvSpPr>
        <p:spPr>
          <a:xfrm>
            <a:off x="395536" y="2447914"/>
            <a:ext cx="8636453" cy="3554978"/>
          </a:xfrm>
          <a:prstGeom prst="rect">
            <a:avLst/>
          </a:prstGeom>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lvl="1"/>
            <a:r>
              <a:rPr lang="es-CR" sz="2000" dirty="0">
                <a:latin typeface="Arial" panose="020B0604020202020204" pitchFamily="34" charset="0"/>
                <a:cs typeface="Arial" panose="020B0604020202020204" pitchFamily="34" charset="0"/>
              </a:rPr>
              <a:t>                     </a:t>
            </a:r>
            <a:r>
              <a:rPr lang="es-ES" sz="1600" dirty="0"/>
              <a:t>Producto:</a:t>
            </a:r>
            <a:endParaRPr lang="es-CR" sz="1600" dirty="0"/>
          </a:p>
          <a:p>
            <a:pPr lvl="2"/>
            <a:r>
              <a:rPr lang="es-ES" sz="1400" dirty="0"/>
              <a:t>Descripción: Nuestro producto se llama Moneda de la Fortuna el cual consiste en Pan cake en forma de moneda con el diseño de la moneda del colon de Costa Rica relleno de queso u otros sabores.</a:t>
            </a:r>
            <a:endParaRPr lang="es-CR" sz="1400" dirty="0"/>
          </a:p>
          <a:p>
            <a:pPr lvl="2"/>
            <a:r>
              <a:rPr lang="es-ES" sz="1400" dirty="0"/>
              <a:t>Atributos: el producto tendrá un diseño nuevo el mercado </a:t>
            </a:r>
            <a:endParaRPr lang="es-CR" sz="1400" dirty="0"/>
          </a:p>
          <a:p>
            <a:pPr lvl="2"/>
            <a:r>
              <a:rPr lang="es-ES" sz="1400" dirty="0"/>
              <a:t>Empaque. El empaque iría de acuerdo a nuestro producto el cual consiste en una envoltura con el diseño de nuestro producto </a:t>
            </a:r>
            <a:endParaRPr lang="es-CR" sz="1400" dirty="0"/>
          </a:p>
          <a:p>
            <a:pPr lvl="2"/>
            <a:r>
              <a:rPr lang="es-ES" sz="1400" dirty="0"/>
              <a:t>Presentaciones a la venta. Nuestro producto será lanzado al mercado con una presentación en donde el publico podrá degustar y a la vez se venderá el producto.</a:t>
            </a:r>
            <a:endParaRPr lang="es-CR" sz="1400" dirty="0"/>
          </a:p>
          <a:p>
            <a:pPr algn="just"/>
            <a:endParaRPr lang="es-CR" sz="20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endParaRPr lang="es-C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511994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403648" y="1822437"/>
            <a:ext cx="7108813" cy="486090"/>
          </a:xfrm>
        </p:spPr>
        <p:txBody>
          <a:bodyPr>
            <a:normAutofit/>
          </a:bodyPr>
          <a:lstStyle/>
          <a:p>
            <a:pPr algn="just"/>
            <a:r>
              <a:rPr lang="es-CR" sz="2000" dirty="0">
                <a:solidFill>
                  <a:schemeClr val="tx1"/>
                </a:solidFill>
                <a:latin typeface="Arial" panose="020B0604020202020204" pitchFamily="34" charset="0"/>
                <a:cs typeface="Arial" panose="020B0604020202020204" pitchFamily="34" charset="0"/>
              </a:rPr>
              <a:t>                             Mezcla de marketing.</a:t>
            </a:r>
          </a:p>
          <a:p>
            <a:pPr marL="457200" indent="-457200">
              <a:buFont typeface="Arial" panose="020B0604020202020204" pitchFamily="34" charset="0"/>
              <a:buChar char="•"/>
            </a:pPr>
            <a:endParaRPr lang="es-CR" sz="2000" dirty="0">
              <a:latin typeface="Arial" panose="020B0604020202020204" pitchFamily="34" charset="0"/>
              <a:cs typeface="Arial" panose="020B0604020202020204" pitchFamily="34" charset="0"/>
            </a:endParaRPr>
          </a:p>
        </p:txBody>
      </p:sp>
      <p:pic>
        <p:nvPicPr>
          <p:cNvPr id="5" name="Imagen 4"/>
          <p:cNvPicPr>
            <a:picLocks noChangeAspect="1"/>
          </p:cNvPicPr>
          <p:nvPr/>
        </p:nvPicPr>
        <p:blipFill rotWithShape="1">
          <a:blip r:embed="rId2" cstate="print">
            <a:extLst>
              <a:ext uri="{28A0092B-C50C-407E-A947-70E740481C1C}">
                <a14:useLocalDpi xmlns:a14="http://schemas.microsoft.com/office/drawing/2010/main" val="0"/>
              </a:ext>
            </a:extLst>
          </a:blip>
          <a:srcRect l="19730" t="32660" b="34681"/>
          <a:stretch/>
        </p:blipFill>
        <p:spPr>
          <a:xfrm>
            <a:off x="733570" y="287725"/>
            <a:ext cx="3744416" cy="843003"/>
          </a:xfrm>
          <a:prstGeom prst="rect">
            <a:avLst/>
          </a:prstGeom>
        </p:spPr>
      </p:pic>
      <p:pic>
        <p:nvPicPr>
          <p:cNvPr id="6" name="Imagen 5">
            <a:extLst>
              <a:ext uri="{FF2B5EF4-FFF2-40B4-BE49-F238E27FC236}">
                <a16:creationId xmlns:a16="http://schemas.microsoft.com/office/drawing/2014/main" id="{00000000-0008-0000-0000-000003000000}"/>
              </a:ext>
            </a:extLst>
          </p:cNvPr>
          <p:cNvPicPr/>
          <p:nvPr/>
        </p:nvPicPr>
        <p:blipFill rotWithShape="1">
          <a:blip r:embed="rId3" cstate="print">
            <a:extLst>
              <a:ext uri="{28A0092B-C50C-407E-A947-70E740481C1C}">
                <a14:useLocalDpi xmlns:a14="http://schemas.microsoft.com/office/drawing/2010/main" val="0"/>
              </a:ext>
            </a:extLst>
          </a:blip>
          <a:srcRect l="7001" t="20892" r="27225" b="49751"/>
          <a:stretch/>
        </p:blipFill>
        <p:spPr>
          <a:xfrm rot="21403256">
            <a:off x="3461408" y="1009230"/>
            <a:ext cx="2221183" cy="717179"/>
          </a:xfrm>
          <a:prstGeom prst="rect">
            <a:avLst/>
          </a:prstGeom>
        </p:spPr>
      </p:pic>
      <p:pic>
        <p:nvPicPr>
          <p:cNvPr id="4" name="Imagen 3">
            <a:extLst>
              <a:ext uri="{FF2B5EF4-FFF2-40B4-BE49-F238E27FC236}">
                <a16:creationId xmlns:a16="http://schemas.microsoft.com/office/drawing/2014/main" id="{41BE756E-E8E6-4D17-BCC7-CD65DACA3B52}"/>
              </a:ext>
            </a:extLst>
          </p:cNvPr>
          <p:cNvPicPr>
            <a:picLocks noChangeAspect="1"/>
          </p:cNvPicPr>
          <p:nvPr/>
        </p:nvPicPr>
        <p:blipFill rotWithShape="1">
          <a:blip r:embed="rId4">
            <a:extLst>
              <a:ext uri="{28A0092B-C50C-407E-A947-70E740481C1C}">
                <a14:useLocalDpi xmlns:a14="http://schemas.microsoft.com/office/drawing/2010/main" val="0"/>
              </a:ext>
            </a:extLst>
          </a:blip>
          <a:srcRect t="25443" b="38664"/>
          <a:stretch/>
        </p:blipFill>
        <p:spPr>
          <a:xfrm>
            <a:off x="5292080" y="427112"/>
            <a:ext cx="3434797" cy="637644"/>
          </a:xfrm>
          <a:prstGeom prst="rect">
            <a:avLst/>
          </a:prstGeom>
        </p:spPr>
      </p:pic>
      <p:pic>
        <p:nvPicPr>
          <p:cNvPr id="9" name="Picture 8">
            <a:extLst>
              <a:ext uri="{FF2B5EF4-FFF2-40B4-BE49-F238E27FC236}">
                <a16:creationId xmlns:a16="http://schemas.microsoft.com/office/drawing/2014/main" id="{BAF3012E-3326-4ACE-96A6-911712F734F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709189"/>
            <a:ext cx="9144000" cy="140457"/>
          </a:xfrm>
          <a:prstGeom prst="rect">
            <a:avLst/>
          </a:prstGeom>
        </p:spPr>
      </p:pic>
      <p:sp>
        <p:nvSpPr>
          <p:cNvPr id="10" name="2 Subtítulo">
            <a:extLst>
              <a:ext uri="{FF2B5EF4-FFF2-40B4-BE49-F238E27FC236}">
                <a16:creationId xmlns:a16="http://schemas.microsoft.com/office/drawing/2014/main" id="{08D6FB63-15D4-4723-AA5F-1CDCD9AD908F}"/>
              </a:ext>
            </a:extLst>
          </p:cNvPr>
          <p:cNvSpPr txBox="1">
            <a:spLocks/>
          </p:cNvSpPr>
          <p:nvPr/>
        </p:nvSpPr>
        <p:spPr>
          <a:xfrm>
            <a:off x="539552" y="2875910"/>
            <a:ext cx="7108813" cy="2785338"/>
          </a:xfrm>
          <a:prstGeom prst="rect">
            <a:avLst/>
          </a:prstGeom>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just"/>
            <a:r>
              <a:rPr lang="es-CR" sz="2000" dirty="0">
                <a:latin typeface="Arial" panose="020B0604020202020204" pitchFamily="34" charset="0"/>
                <a:cs typeface="Arial" panose="020B0604020202020204" pitchFamily="34" charset="0"/>
              </a:rPr>
              <a:t>                       </a:t>
            </a:r>
          </a:p>
        </p:txBody>
      </p:sp>
      <p:sp>
        <p:nvSpPr>
          <p:cNvPr id="11" name="2 Subtítulo">
            <a:extLst>
              <a:ext uri="{FF2B5EF4-FFF2-40B4-BE49-F238E27FC236}">
                <a16:creationId xmlns:a16="http://schemas.microsoft.com/office/drawing/2014/main" id="{8DD23E00-E43E-4CF6-A815-71FA6E648006}"/>
              </a:ext>
            </a:extLst>
          </p:cNvPr>
          <p:cNvSpPr txBox="1">
            <a:spLocks/>
          </p:cNvSpPr>
          <p:nvPr/>
        </p:nvSpPr>
        <p:spPr>
          <a:xfrm>
            <a:off x="395536" y="2447914"/>
            <a:ext cx="8636453" cy="3554978"/>
          </a:xfrm>
          <a:prstGeom prst="rect">
            <a:avLst/>
          </a:prstGeom>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lvl="1"/>
            <a:r>
              <a:rPr lang="es-CR" sz="2000" dirty="0">
                <a:latin typeface="Arial" panose="020B0604020202020204" pitchFamily="34" charset="0"/>
                <a:cs typeface="Arial" panose="020B0604020202020204" pitchFamily="34" charset="0"/>
              </a:rPr>
              <a:t>                     </a:t>
            </a:r>
            <a:r>
              <a:rPr lang="es-ES" sz="1600" dirty="0"/>
              <a:t>Precio:</a:t>
            </a:r>
            <a:endParaRPr lang="es-CR" sz="1600" dirty="0"/>
          </a:p>
          <a:p>
            <a:pPr lvl="2"/>
            <a:r>
              <a:rPr lang="es-ES" sz="1400" dirty="0"/>
              <a:t>Análisis del precio de competidores del mercado</a:t>
            </a:r>
            <a:endParaRPr lang="es-CR" sz="1400" dirty="0"/>
          </a:p>
          <a:p>
            <a:r>
              <a:rPr lang="es-ES" dirty="0"/>
              <a:t> En comparación con nuestros competidores el producto tendrá un valor de ₵1500 se considera que es un precio accesible según el análisis de precios que se realizó </a:t>
            </a:r>
            <a:endParaRPr lang="es-CR" dirty="0"/>
          </a:p>
          <a:p>
            <a:r>
              <a:rPr lang="es-ES" dirty="0"/>
              <a:t> </a:t>
            </a:r>
            <a:endParaRPr lang="es-CR" dirty="0"/>
          </a:p>
          <a:p>
            <a:r>
              <a:rPr lang="es-ES" dirty="0"/>
              <a:t>Estrategia de precio: La estrategia que se tomó en cuenta fue un análisis de costos de variables y costos fijos en el fijador de pecios utilizado </a:t>
            </a:r>
            <a:endParaRPr lang="es-CR" dirty="0"/>
          </a:p>
          <a:p>
            <a:pPr lvl="2"/>
            <a:r>
              <a:rPr lang="es-ES" sz="1400" dirty="0"/>
              <a:t>A quienes va dirigido: Según nuestro modelo de negocios nuestro producto va dirigido a todas las personas que deseen adquirir nuestro producto </a:t>
            </a:r>
            <a:endParaRPr lang="es-CR" sz="1400" dirty="0"/>
          </a:p>
        </p:txBody>
      </p:sp>
    </p:spTree>
    <p:extLst>
      <p:ext uri="{BB962C8B-B14F-4D97-AF65-F5344CB8AC3E}">
        <p14:creationId xmlns:p14="http://schemas.microsoft.com/office/powerpoint/2010/main" val="20039681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403648" y="1822437"/>
            <a:ext cx="7108813" cy="486090"/>
          </a:xfrm>
        </p:spPr>
        <p:txBody>
          <a:bodyPr>
            <a:normAutofit/>
          </a:bodyPr>
          <a:lstStyle/>
          <a:p>
            <a:pPr algn="just"/>
            <a:r>
              <a:rPr lang="es-CR" sz="2000" dirty="0">
                <a:solidFill>
                  <a:schemeClr val="tx1"/>
                </a:solidFill>
                <a:latin typeface="Arial" panose="020B0604020202020204" pitchFamily="34" charset="0"/>
                <a:cs typeface="Arial" panose="020B0604020202020204" pitchFamily="34" charset="0"/>
              </a:rPr>
              <a:t>                             Mezcla de marketing.</a:t>
            </a:r>
          </a:p>
          <a:p>
            <a:pPr marL="457200" indent="-457200">
              <a:buFont typeface="Arial" panose="020B0604020202020204" pitchFamily="34" charset="0"/>
              <a:buChar char="•"/>
            </a:pPr>
            <a:endParaRPr lang="es-CR" sz="2000" dirty="0">
              <a:latin typeface="Arial" panose="020B0604020202020204" pitchFamily="34" charset="0"/>
              <a:cs typeface="Arial" panose="020B0604020202020204" pitchFamily="34" charset="0"/>
            </a:endParaRPr>
          </a:p>
        </p:txBody>
      </p:sp>
      <p:pic>
        <p:nvPicPr>
          <p:cNvPr id="5" name="Imagen 4"/>
          <p:cNvPicPr>
            <a:picLocks noChangeAspect="1"/>
          </p:cNvPicPr>
          <p:nvPr/>
        </p:nvPicPr>
        <p:blipFill rotWithShape="1">
          <a:blip r:embed="rId2" cstate="print">
            <a:extLst>
              <a:ext uri="{28A0092B-C50C-407E-A947-70E740481C1C}">
                <a14:useLocalDpi xmlns:a14="http://schemas.microsoft.com/office/drawing/2010/main" val="0"/>
              </a:ext>
            </a:extLst>
          </a:blip>
          <a:srcRect l="19730" t="32660" b="34681"/>
          <a:stretch/>
        </p:blipFill>
        <p:spPr>
          <a:xfrm>
            <a:off x="733570" y="287725"/>
            <a:ext cx="3744416" cy="843003"/>
          </a:xfrm>
          <a:prstGeom prst="rect">
            <a:avLst/>
          </a:prstGeom>
        </p:spPr>
      </p:pic>
      <p:pic>
        <p:nvPicPr>
          <p:cNvPr id="6" name="Imagen 5">
            <a:extLst>
              <a:ext uri="{FF2B5EF4-FFF2-40B4-BE49-F238E27FC236}">
                <a16:creationId xmlns:a16="http://schemas.microsoft.com/office/drawing/2014/main" id="{00000000-0008-0000-0000-000003000000}"/>
              </a:ext>
            </a:extLst>
          </p:cNvPr>
          <p:cNvPicPr/>
          <p:nvPr/>
        </p:nvPicPr>
        <p:blipFill rotWithShape="1">
          <a:blip r:embed="rId3" cstate="print">
            <a:extLst>
              <a:ext uri="{28A0092B-C50C-407E-A947-70E740481C1C}">
                <a14:useLocalDpi xmlns:a14="http://schemas.microsoft.com/office/drawing/2010/main" val="0"/>
              </a:ext>
            </a:extLst>
          </a:blip>
          <a:srcRect l="7001" t="20892" r="27225" b="49751"/>
          <a:stretch/>
        </p:blipFill>
        <p:spPr>
          <a:xfrm rot="21403256">
            <a:off x="3461408" y="1009230"/>
            <a:ext cx="2221183" cy="717179"/>
          </a:xfrm>
          <a:prstGeom prst="rect">
            <a:avLst/>
          </a:prstGeom>
        </p:spPr>
      </p:pic>
      <p:pic>
        <p:nvPicPr>
          <p:cNvPr id="4" name="Imagen 3">
            <a:extLst>
              <a:ext uri="{FF2B5EF4-FFF2-40B4-BE49-F238E27FC236}">
                <a16:creationId xmlns:a16="http://schemas.microsoft.com/office/drawing/2014/main" id="{41BE756E-E8E6-4D17-BCC7-CD65DACA3B52}"/>
              </a:ext>
            </a:extLst>
          </p:cNvPr>
          <p:cNvPicPr>
            <a:picLocks noChangeAspect="1"/>
          </p:cNvPicPr>
          <p:nvPr/>
        </p:nvPicPr>
        <p:blipFill rotWithShape="1">
          <a:blip r:embed="rId4">
            <a:extLst>
              <a:ext uri="{28A0092B-C50C-407E-A947-70E740481C1C}">
                <a14:useLocalDpi xmlns:a14="http://schemas.microsoft.com/office/drawing/2010/main" val="0"/>
              </a:ext>
            </a:extLst>
          </a:blip>
          <a:srcRect t="25443" b="38664"/>
          <a:stretch/>
        </p:blipFill>
        <p:spPr>
          <a:xfrm>
            <a:off x="5292080" y="427112"/>
            <a:ext cx="3434797" cy="637644"/>
          </a:xfrm>
          <a:prstGeom prst="rect">
            <a:avLst/>
          </a:prstGeom>
        </p:spPr>
      </p:pic>
      <p:pic>
        <p:nvPicPr>
          <p:cNvPr id="9" name="Picture 8">
            <a:extLst>
              <a:ext uri="{FF2B5EF4-FFF2-40B4-BE49-F238E27FC236}">
                <a16:creationId xmlns:a16="http://schemas.microsoft.com/office/drawing/2014/main" id="{BAF3012E-3326-4ACE-96A6-911712F734F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709189"/>
            <a:ext cx="9144000" cy="140457"/>
          </a:xfrm>
          <a:prstGeom prst="rect">
            <a:avLst/>
          </a:prstGeom>
        </p:spPr>
      </p:pic>
      <p:sp>
        <p:nvSpPr>
          <p:cNvPr id="10" name="2 Subtítulo">
            <a:extLst>
              <a:ext uri="{FF2B5EF4-FFF2-40B4-BE49-F238E27FC236}">
                <a16:creationId xmlns:a16="http://schemas.microsoft.com/office/drawing/2014/main" id="{08D6FB63-15D4-4723-AA5F-1CDCD9AD908F}"/>
              </a:ext>
            </a:extLst>
          </p:cNvPr>
          <p:cNvSpPr txBox="1">
            <a:spLocks/>
          </p:cNvSpPr>
          <p:nvPr/>
        </p:nvSpPr>
        <p:spPr>
          <a:xfrm>
            <a:off x="539552" y="2875910"/>
            <a:ext cx="7108813" cy="2785338"/>
          </a:xfrm>
          <a:prstGeom prst="rect">
            <a:avLst/>
          </a:prstGeom>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just"/>
            <a:r>
              <a:rPr lang="es-CR" sz="2000" dirty="0">
                <a:latin typeface="Arial" panose="020B0604020202020204" pitchFamily="34" charset="0"/>
                <a:cs typeface="Arial" panose="020B0604020202020204" pitchFamily="34" charset="0"/>
              </a:rPr>
              <a:t>                       </a:t>
            </a:r>
          </a:p>
        </p:txBody>
      </p:sp>
      <p:sp>
        <p:nvSpPr>
          <p:cNvPr id="11" name="2 Subtítulo">
            <a:extLst>
              <a:ext uri="{FF2B5EF4-FFF2-40B4-BE49-F238E27FC236}">
                <a16:creationId xmlns:a16="http://schemas.microsoft.com/office/drawing/2014/main" id="{8DD23E00-E43E-4CF6-A815-71FA6E648006}"/>
              </a:ext>
            </a:extLst>
          </p:cNvPr>
          <p:cNvSpPr txBox="1">
            <a:spLocks/>
          </p:cNvSpPr>
          <p:nvPr/>
        </p:nvSpPr>
        <p:spPr>
          <a:xfrm>
            <a:off x="395536" y="2447914"/>
            <a:ext cx="8636453" cy="2565262"/>
          </a:xfrm>
          <a:prstGeom prst="rect">
            <a:avLst/>
          </a:prstGeom>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lvl="1"/>
            <a:r>
              <a:rPr lang="es-ES" sz="1600" dirty="0"/>
              <a:t>Plaza:</a:t>
            </a:r>
            <a:endParaRPr lang="es-CR" sz="1600" dirty="0"/>
          </a:p>
          <a:p>
            <a:pPr lvl="2"/>
            <a:r>
              <a:rPr lang="es-ES" sz="1400" dirty="0"/>
              <a:t>Puntos de venta</a:t>
            </a:r>
            <a:r>
              <a:rPr lang="en-US" sz="1400" dirty="0"/>
              <a:t>: </a:t>
            </a:r>
            <a:r>
              <a:rPr lang="es-ES" sz="1400" dirty="0"/>
              <a:t>el producto se venderá en establecimientos comerciales se pretende implementar en diferentes zonas para que el cliente no tenga  que desplazarse  además se utilizará las redes sociales como medios de publicidad para dar a conocer el producto.</a:t>
            </a:r>
          </a:p>
          <a:p>
            <a:pPr lvl="2"/>
            <a:endParaRPr lang="es-ES" sz="1400" dirty="0"/>
          </a:p>
          <a:p>
            <a:pPr lvl="2"/>
            <a:endParaRPr lang="es-ES" sz="1400" dirty="0"/>
          </a:p>
          <a:p>
            <a:pPr lvl="2"/>
            <a:r>
              <a:rPr lang="es-ES" sz="1400" dirty="0"/>
              <a:t>Logística: Como se menciono anteriormente nuestro producto llegará hasta nuestros clientes ya sea desde nuestro local o será  transportado  hasta cada punto donde se pretende vender el producto para que nuestros clientes lo adquieran </a:t>
            </a:r>
            <a:endParaRPr lang="es-CR" sz="1400" dirty="0"/>
          </a:p>
        </p:txBody>
      </p:sp>
    </p:spTree>
    <p:extLst>
      <p:ext uri="{BB962C8B-B14F-4D97-AF65-F5344CB8AC3E}">
        <p14:creationId xmlns:p14="http://schemas.microsoft.com/office/powerpoint/2010/main" val="41607274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403648" y="1822437"/>
            <a:ext cx="7108813" cy="486090"/>
          </a:xfrm>
        </p:spPr>
        <p:txBody>
          <a:bodyPr>
            <a:normAutofit/>
          </a:bodyPr>
          <a:lstStyle/>
          <a:p>
            <a:pPr algn="just"/>
            <a:r>
              <a:rPr lang="es-CR" sz="2000" dirty="0">
                <a:solidFill>
                  <a:schemeClr val="tx1"/>
                </a:solidFill>
                <a:latin typeface="Arial" panose="020B0604020202020204" pitchFamily="34" charset="0"/>
                <a:cs typeface="Arial" panose="020B0604020202020204" pitchFamily="34" charset="0"/>
              </a:rPr>
              <a:t>                             Mezcla de marketing.</a:t>
            </a:r>
          </a:p>
          <a:p>
            <a:pPr marL="457200" indent="-457200">
              <a:buFont typeface="Arial" panose="020B0604020202020204" pitchFamily="34" charset="0"/>
              <a:buChar char="•"/>
            </a:pPr>
            <a:endParaRPr lang="es-CR" sz="2000" dirty="0">
              <a:latin typeface="Arial" panose="020B0604020202020204" pitchFamily="34" charset="0"/>
              <a:cs typeface="Arial" panose="020B0604020202020204" pitchFamily="34" charset="0"/>
            </a:endParaRPr>
          </a:p>
        </p:txBody>
      </p:sp>
      <p:pic>
        <p:nvPicPr>
          <p:cNvPr id="5" name="Imagen 4"/>
          <p:cNvPicPr>
            <a:picLocks noChangeAspect="1"/>
          </p:cNvPicPr>
          <p:nvPr/>
        </p:nvPicPr>
        <p:blipFill rotWithShape="1">
          <a:blip r:embed="rId2" cstate="print">
            <a:extLst>
              <a:ext uri="{28A0092B-C50C-407E-A947-70E740481C1C}">
                <a14:useLocalDpi xmlns:a14="http://schemas.microsoft.com/office/drawing/2010/main" val="0"/>
              </a:ext>
            </a:extLst>
          </a:blip>
          <a:srcRect l="19730" t="32660" b="34681"/>
          <a:stretch/>
        </p:blipFill>
        <p:spPr>
          <a:xfrm>
            <a:off x="733570" y="287725"/>
            <a:ext cx="3744416" cy="843003"/>
          </a:xfrm>
          <a:prstGeom prst="rect">
            <a:avLst/>
          </a:prstGeom>
        </p:spPr>
      </p:pic>
      <p:pic>
        <p:nvPicPr>
          <p:cNvPr id="6" name="Imagen 5">
            <a:extLst>
              <a:ext uri="{FF2B5EF4-FFF2-40B4-BE49-F238E27FC236}">
                <a16:creationId xmlns:a16="http://schemas.microsoft.com/office/drawing/2014/main" id="{00000000-0008-0000-0000-000003000000}"/>
              </a:ext>
            </a:extLst>
          </p:cNvPr>
          <p:cNvPicPr/>
          <p:nvPr/>
        </p:nvPicPr>
        <p:blipFill rotWithShape="1">
          <a:blip r:embed="rId3" cstate="print">
            <a:extLst>
              <a:ext uri="{28A0092B-C50C-407E-A947-70E740481C1C}">
                <a14:useLocalDpi xmlns:a14="http://schemas.microsoft.com/office/drawing/2010/main" val="0"/>
              </a:ext>
            </a:extLst>
          </a:blip>
          <a:srcRect l="7001" t="20892" r="27225" b="49751"/>
          <a:stretch/>
        </p:blipFill>
        <p:spPr>
          <a:xfrm rot="21403256">
            <a:off x="3461408" y="1009230"/>
            <a:ext cx="2221183" cy="717179"/>
          </a:xfrm>
          <a:prstGeom prst="rect">
            <a:avLst/>
          </a:prstGeom>
        </p:spPr>
      </p:pic>
      <p:pic>
        <p:nvPicPr>
          <p:cNvPr id="4" name="Imagen 3">
            <a:extLst>
              <a:ext uri="{FF2B5EF4-FFF2-40B4-BE49-F238E27FC236}">
                <a16:creationId xmlns:a16="http://schemas.microsoft.com/office/drawing/2014/main" id="{41BE756E-E8E6-4D17-BCC7-CD65DACA3B52}"/>
              </a:ext>
            </a:extLst>
          </p:cNvPr>
          <p:cNvPicPr>
            <a:picLocks noChangeAspect="1"/>
          </p:cNvPicPr>
          <p:nvPr/>
        </p:nvPicPr>
        <p:blipFill rotWithShape="1">
          <a:blip r:embed="rId4">
            <a:extLst>
              <a:ext uri="{28A0092B-C50C-407E-A947-70E740481C1C}">
                <a14:useLocalDpi xmlns:a14="http://schemas.microsoft.com/office/drawing/2010/main" val="0"/>
              </a:ext>
            </a:extLst>
          </a:blip>
          <a:srcRect t="25443" b="38664"/>
          <a:stretch/>
        </p:blipFill>
        <p:spPr>
          <a:xfrm>
            <a:off x="5292080" y="427112"/>
            <a:ext cx="3434797" cy="637644"/>
          </a:xfrm>
          <a:prstGeom prst="rect">
            <a:avLst/>
          </a:prstGeom>
        </p:spPr>
      </p:pic>
      <p:pic>
        <p:nvPicPr>
          <p:cNvPr id="9" name="Picture 8">
            <a:extLst>
              <a:ext uri="{FF2B5EF4-FFF2-40B4-BE49-F238E27FC236}">
                <a16:creationId xmlns:a16="http://schemas.microsoft.com/office/drawing/2014/main" id="{BAF3012E-3326-4ACE-96A6-911712F734F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709189"/>
            <a:ext cx="9144000" cy="140457"/>
          </a:xfrm>
          <a:prstGeom prst="rect">
            <a:avLst/>
          </a:prstGeom>
        </p:spPr>
      </p:pic>
      <p:sp>
        <p:nvSpPr>
          <p:cNvPr id="10" name="2 Subtítulo">
            <a:extLst>
              <a:ext uri="{FF2B5EF4-FFF2-40B4-BE49-F238E27FC236}">
                <a16:creationId xmlns:a16="http://schemas.microsoft.com/office/drawing/2014/main" id="{08D6FB63-15D4-4723-AA5F-1CDCD9AD908F}"/>
              </a:ext>
            </a:extLst>
          </p:cNvPr>
          <p:cNvSpPr txBox="1">
            <a:spLocks/>
          </p:cNvSpPr>
          <p:nvPr/>
        </p:nvSpPr>
        <p:spPr>
          <a:xfrm>
            <a:off x="539552" y="2875910"/>
            <a:ext cx="7108813" cy="2785338"/>
          </a:xfrm>
          <a:prstGeom prst="rect">
            <a:avLst/>
          </a:prstGeom>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just"/>
            <a:r>
              <a:rPr lang="es-CR" sz="2000" dirty="0">
                <a:latin typeface="Arial" panose="020B0604020202020204" pitchFamily="34" charset="0"/>
                <a:cs typeface="Arial" panose="020B0604020202020204" pitchFamily="34" charset="0"/>
              </a:rPr>
              <a:t>                       </a:t>
            </a:r>
          </a:p>
        </p:txBody>
      </p:sp>
      <p:sp>
        <p:nvSpPr>
          <p:cNvPr id="11" name="2 Subtítulo">
            <a:extLst>
              <a:ext uri="{FF2B5EF4-FFF2-40B4-BE49-F238E27FC236}">
                <a16:creationId xmlns:a16="http://schemas.microsoft.com/office/drawing/2014/main" id="{8DD23E00-E43E-4CF6-A815-71FA6E648006}"/>
              </a:ext>
            </a:extLst>
          </p:cNvPr>
          <p:cNvSpPr txBox="1">
            <a:spLocks/>
          </p:cNvSpPr>
          <p:nvPr/>
        </p:nvSpPr>
        <p:spPr>
          <a:xfrm>
            <a:off x="395536" y="2447914"/>
            <a:ext cx="8636453" cy="3645382"/>
          </a:xfrm>
          <a:prstGeom prst="rect">
            <a:avLst/>
          </a:prstGeom>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lvl="1"/>
            <a:r>
              <a:rPr lang="es-ES" sz="1600" dirty="0"/>
              <a:t>Publicidad y promoción:</a:t>
            </a:r>
            <a:endParaRPr lang="es-CR" sz="1600" dirty="0"/>
          </a:p>
          <a:p>
            <a:pPr lvl="2"/>
            <a:r>
              <a:rPr lang="es-ES" sz="1400" dirty="0"/>
              <a:t>Creación de páginas web o redes sociales: Se utilizará Facebook, Instagram, </a:t>
            </a:r>
            <a:r>
              <a:rPr lang="es-ES" sz="1400" dirty="0" err="1"/>
              <a:t>TikTok</a:t>
            </a:r>
            <a:r>
              <a:rPr lang="es-ES" sz="1400" dirty="0"/>
              <a:t>, anuncios, vallas publicitarias </a:t>
            </a:r>
            <a:endParaRPr lang="es-CR" sz="1400" dirty="0"/>
          </a:p>
          <a:p>
            <a:pPr lvl="2"/>
            <a:r>
              <a:rPr lang="es-ES" sz="1400" dirty="0" err="1"/>
              <a:t>Brochures</a:t>
            </a:r>
            <a:r>
              <a:rPr lang="es-ES" sz="1400" dirty="0"/>
              <a:t>, banners, etc. Se utilizará unos banners en local comercial </a:t>
            </a:r>
            <a:endParaRPr lang="es-CR" sz="1400" dirty="0"/>
          </a:p>
          <a:p>
            <a:pPr lvl="2"/>
            <a:r>
              <a:rPr lang="es-ES" sz="1400" dirty="0"/>
              <a:t>Brindar los ejemplos visuales. Se utilizará todas las estrategias publicitarias antes mencionadas para que nuestros clientes se enteren de nuestro producto tales como redes sociales, anuncios vallas publicitarias entre otras </a:t>
            </a:r>
            <a:endParaRPr lang="es-CR" sz="1400" dirty="0"/>
          </a:p>
          <a:p>
            <a:pPr lvl="2"/>
            <a:endParaRPr lang="es-ES" sz="1400" dirty="0"/>
          </a:p>
          <a:p>
            <a:pPr lvl="2"/>
            <a:r>
              <a:rPr lang="es-ES" sz="1400" dirty="0"/>
              <a:t>Tipo de promociones que van a dar con el producto:</a:t>
            </a:r>
            <a:endParaRPr lang="es-CR" sz="1400" dirty="0"/>
          </a:p>
          <a:p>
            <a:r>
              <a:rPr lang="es-ES" dirty="0"/>
              <a:t>X 2 x 1.</a:t>
            </a:r>
            <a:endParaRPr lang="es-CR" dirty="0"/>
          </a:p>
          <a:p>
            <a:pPr lvl="3"/>
            <a:endParaRPr lang="es-CR" dirty="0"/>
          </a:p>
          <a:p>
            <a:r>
              <a:rPr lang="es-ES" dirty="0"/>
              <a:t>X Descuentos en </a:t>
            </a:r>
            <a:r>
              <a:rPr lang="es-ES"/>
              <a:t>ferias.</a:t>
            </a:r>
            <a:endParaRPr lang="es-CR" dirty="0"/>
          </a:p>
        </p:txBody>
      </p:sp>
    </p:spTree>
    <p:extLst>
      <p:ext uri="{BB962C8B-B14F-4D97-AF65-F5344CB8AC3E}">
        <p14:creationId xmlns:p14="http://schemas.microsoft.com/office/powerpoint/2010/main" val="2256272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331640" y="1912483"/>
            <a:ext cx="7108813" cy="637644"/>
          </a:xfrm>
        </p:spPr>
        <p:txBody>
          <a:bodyPr>
            <a:normAutofit fontScale="92500" lnSpcReduction="20000"/>
          </a:bodyPr>
          <a:lstStyle/>
          <a:p>
            <a:pPr algn="just"/>
            <a:endParaRPr lang="es-CR" sz="2000" dirty="0">
              <a:solidFill>
                <a:schemeClr val="tx1"/>
              </a:solidFill>
              <a:latin typeface="Arial" panose="020B0604020202020204" pitchFamily="34" charset="0"/>
              <a:cs typeface="Arial" panose="020B0604020202020204" pitchFamily="34" charset="0"/>
            </a:endParaRPr>
          </a:p>
          <a:p>
            <a:pPr algn="just"/>
            <a:r>
              <a:rPr lang="es-CR" sz="2000" dirty="0">
                <a:solidFill>
                  <a:schemeClr val="tx1"/>
                </a:solidFill>
                <a:latin typeface="Arial" panose="020B0604020202020204" pitchFamily="34" charset="0"/>
                <a:cs typeface="Arial" panose="020B0604020202020204" pitchFamily="34" charset="0"/>
              </a:rPr>
              <a:t>Nombre de la empresa: Tesoro Nacional </a:t>
            </a:r>
          </a:p>
        </p:txBody>
      </p:sp>
      <p:pic>
        <p:nvPicPr>
          <p:cNvPr id="5" name="Imagen 4"/>
          <p:cNvPicPr>
            <a:picLocks noChangeAspect="1"/>
          </p:cNvPicPr>
          <p:nvPr/>
        </p:nvPicPr>
        <p:blipFill rotWithShape="1">
          <a:blip r:embed="rId2" cstate="print">
            <a:extLst>
              <a:ext uri="{28A0092B-C50C-407E-A947-70E740481C1C}">
                <a14:useLocalDpi xmlns:a14="http://schemas.microsoft.com/office/drawing/2010/main" val="0"/>
              </a:ext>
            </a:extLst>
          </a:blip>
          <a:srcRect l="19730" t="32660" b="34681"/>
          <a:stretch/>
        </p:blipFill>
        <p:spPr>
          <a:xfrm>
            <a:off x="733570" y="287725"/>
            <a:ext cx="3744416" cy="843003"/>
          </a:xfrm>
          <a:prstGeom prst="rect">
            <a:avLst/>
          </a:prstGeom>
        </p:spPr>
      </p:pic>
      <p:pic>
        <p:nvPicPr>
          <p:cNvPr id="6" name="Imagen 5">
            <a:extLst>
              <a:ext uri="{FF2B5EF4-FFF2-40B4-BE49-F238E27FC236}">
                <a16:creationId xmlns:a16="http://schemas.microsoft.com/office/drawing/2014/main" id="{00000000-0008-0000-0000-000003000000}"/>
              </a:ext>
            </a:extLst>
          </p:cNvPr>
          <p:cNvPicPr/>
          <p:nvPr/>
        </p:nvPicPr>
        <p:blipFill rotWithShape="1">
          <a:blip r:embed="rId3" cstate="print">
            <a:extLst>
              <a:ext uri="{28A0092B-C50C-407E-A947-70E740481C1C}">
                <a14:useLocalDpi xmlns:a14="http://schemas.microsoft.com/office/drawing/2010/main" val="0"/>
              </a:ext>
            </a:extLst>
          </a:blip>
          <a:srcRect l="7001" t="20892" r="27225" b="49751"/>
          <a:stretch/>
        </p:blipFill>
        <p:spPr>
          <a:xfrm rot="21403256">
            <a:off x="3461408" y="1009230"/>
            <a:ext cx="2221183" cy="717179"/>
          </a:xfrm>
          <a:prstGeom prst="rect">
            <a:avLst/>
          </a:prstGeom>
        </p:spPr>
      </p:pic>
      <p:pic>
        <p:nvPicPr>
          <p:cNvPr id="4" name="Imagen 3">
            <a:extLst>
              <a:ext uri="{FF2B5EF4-FFF2-40B4-BE49-F238E27FC236}">
                <a16:creationId xmlns:a16="http://schemas.microsoft.com/office/drawing/2014/main" id="{41BE756E-E8E6-4D17-BCC7-CD65DACA3B52}"/>
              </a:ext>
            </a:extLst>
          </p:cNvPr>
          <p:cNvPicPr>
            <a:picLocks noChangeAspect="1"/>
          </p:cNvPicPr>
          <p:nvPr/>
        </p:nvPicPr>
        <p:blipFill rotWithShape="1">
          <a:blip r:embed="rId4">
            <a:extLst>
              <a:ext uri="{28A0092B-C50C-407E-A947-70E740481C1C}">
                <a14:useLocalDpi xmlns:a14="http://schemas.microsoft.com/office/drawing/2010/main" val="0"/>
              </a:ext>
            </a:extLst>
          </a:blip>
          <a:srcRect t="25443" b="38664"/>
          <a:stretch/>
        </p:blipFill>
        <p:spPr>
          <a:xfrm>
            <a:off x="5292080" y="427112"/>
            <a:ext cx="3434797" cy="637644"/>
          </a:xfrm>
          <a:prstGeom prst="rect">
            <a:avLst/>
          </a:prstGeom>
        </p:spPr>
      </p:pic>
      <p:pic>
        <p:nvPicPr>
          <p:cNvPr id="9" name="Picture 8">
            <a:extLst>
              <a:ext uri="{FF2B5EF4-FFF2-40B4-BE49-F238E27FC236}">
                <a16:creationId xmlns:a16="http://schemas.microsoft.com/office/drawing/2014/main" id="{BAF3012E-3326-4ACE-96A6-911712F734F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709189"/>
            <a:ext cx="9144000" cy="140457"/>
          </a:xfrm>
          <a:prstGeom prst="rect">
            <a:avLst/>
          </a:prstGeom>
        </p:spPr>
      </p:pic>
      <p:sp>
        <p:nvSpPr>
          <p:cNvPr id="10" name="2 Subtítulo">
            <a:extLst>
              <a:ext uri="{FF2B5EF4-FFF2-40B4-BE49-F238E27FC236}">
                <a16:creationId xmlns:a16="http://schemas.microsoft.com/office/drawing/2014/main" id="{8CAB333C-D28B-4B62-9CA9-925A58BDE04E}"/>
              </a:ext>
            </a:extLst>
          </p:cNvPr>
          <p:cNvSpPr txBox="1">
            <a:spLocks/>
          </p:cNvSpPr>
          <p:nvPr/>
        </p:nvSpPr>
        <p:spPr>
          <a:xfrm>
            <a:off x="1331639" y="3110178"/>
            <a:ext cx="7108813" cy="637644"/>
          </a:xfrm>
          <a:prstGeom prst="rect">
            <a:avLst/>
          </a:prstGeom>
        </p:spPr>
        <p:txBody>
          <a:bodyPr vert="horz" lIns="91440" tIns="45720" rIns="91440" bIns="45720" rtlCol="0">
            <a:normAutofit fontScale="92500" lnSpcReduction="20000"/>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just"/>
            <a:endParaRPr lang="es-CR" sz="2000" dirty="0">
              <a:latin typeface="Arial" panose="020B0604020202020204" pitchFamily="34" charset="0"/>
              <a:cs typeface="Arial" panose="020B0604020202020204" pitchFamily="34" charset="0"/>
            </a:endParaRPr>
          </a:p>
          <a:p>
            <a:pPr algn="just"/>
            <a:r>
              <a:rPr lang="es-CR" sz="2000" dirty="0">
                <a:latin typeface="Arial" panose="020B0604020202020204" pitchFamily="34" charset="0"/>
                <a:cs typeface="Arial" panose="020B0604020202020204" pitchFamily="34" charset="0"/>
              </a:rPr>
              <a:t>Nombre del Producto: Moneda de la Fortuna   </a:t>
            </a:r>
          </a:p>
        </p:txBody>
      </p:sp>
    </p:spTree>
    <p:extLst>
      <p:ext uri="{BB962C8B-B14F-4D97-AF65-F5344CB8AC3E}">
        <p14:creationId xmlns:p14="http://schemas.microsoft.com/office/powerpoint/2010/main" val="8378515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017592" y="1789294"/>
            <a:ext cx="7108813" cy="4122413"/>
          </a:xfrm>
        </p:spPr>
        <p:txBody>
          <a:bodyPr>
            <a:normAutofit/>
          </a:bodyPr>
          <a:lstStyle/>
          <a:p>
            <a:pPr algn="just"/>
            <a:r>
              <a:rPr lang="es-CR" sz="2000" dirty="0">
                <a:latin typeface="Arial" panose="020B0604020202020204" pitchFamily="34" charset="0"/>
                <a:cs typeface="Arial" panose="020B0604020202020204" pitchFamily="34" charset="0"/>
              </a:rPr>
              <a:t>Visión: </a:t>
            </a:r>
            <a:r>
              <a:rPr lang="es-CR" dirty="0"/>
              <a:t>“Nuestra visión es mejorar el producto con nuevos ingredientes para garantizar la permanencia del producto en el mercado”. Deseamos a futuro ser los mejores en el mercado nacional en la venta de este producto y estar bien posicionados en el mercado, convertirnos en una empresa sólida. Nuestra empresa desea ser percibida como una de las mejores en su producto y conseguir una buena posición ante otros competidores. </a:t>
            </a:r>
          </a:p>
          <a:p>
            <a:pPr algn="just"/>
            <a:endParaRPr lang="es-CR" sz="2000" dirty="0">
              <a:latin typeface="Arial" panose="020B0604020202020204" pitchFamily="34" charset="0"/>
              <a:cs typeface="Arial" panose="020B0604020202020204" pitchFamily="34" charset="0"/>
            </a:endParaRPr>
          </a:p>
          <a:p>
            <a:pPr algn="just"/>
            <a:endParaRPr lang="es-CR" sz="2000" dirty="0">
              <a:latin typeface="Arial" panose="020B0604020202020204" pitchFamily="34" charset="0"/>
              <a:cs typeface="Arial" panose="020B0604020202020204" pitchFamily="34" charset="0"/>
            </a:endParaRPr>
          </a:p>
          <a:p>
            <a:pPr algn="just"/>
            <a:r>
              <a:rPr lang="es-CR" sz="2000" dirty="0">
                <a:latin typeface="Arial" panose="020B0604020202020204" pitchFamily="34" charset="0"/>
                <a:cs typeface="Arial" panose="020B0604020202020204" pitchFamily="34" charset="0"/>
              </a:rPr>
              <a:t>Misión: </a:t>
            </a:r>
            <a:r>
              <a:rPr lang="es-CR" dirty="0"/>
              <a:t>Nuestra misión es brindar un producto de calidad, con los mejores ingredientes y técnicas de limpieza, para ayudar a los accionistas de la empresa a lograr con esfuerzo sus productos” La empresa se creó con el objetivo de solventar necesidades de los accionistas, para generar ingresos; también para darse a conocer ante la comunidad. </a:t>
            </a:r>
          </a:p>
          <a:p>
            <a:pPr algn="just"/>
            <a:endParaRPr lang="es-CR" sz="2000" dirty="0">
              <a:latin typeface="Arial" panose="020B0604020202020204" pitchFamily="34" charset="0"/>
              <a:cs typeface="Arial" panose="020B0604020202020204" pitchFamily="34" charset="0"/>
            </a:endParaRPr>
          </a:p>
        </p:txBody>
      </p:sp>
      <p:pic>
        <p:nvPicPr>
          <p:cNvPr id="5" name="Imagen 4"/>
          <p:cNvPicPr>
            <a:picLocks noChangeAspect="1"/>
          </p:cNvPicPr>
          <p:nvPr/>
        </p:nvPicPr>
        <p:blipFill rotWithShape="1">
          <a:blip r:embed="rId2" cstate="print">
            <a:extLst>
              <a:ext uri="{28A0092B-C50C-407E-A947-70E740481C1C}">
                <a14:useLocalDpi xmlns:a14="http://schemas.microsoft.com/office/drawing/2010/main" val="0"/>
              </a:ext>
            </a:extLst>
          </a:blip>
          <a:srcRect l="19730" t="32660" b="34681"/>
          <a:stretch/>
        </p:blipFill>
        <p:spPr>
          <a:xfrm>
            <a:off x="733570" y="287725"/>
            <a:ext cx="3744416" cy="843003"/>
          </a:xfrm>
          <a:prstGeom prst="rect">
            <a:avLst/>
          </a:prstGeom>
        </p:spPr>
      </p:pic>
      <p:pic>
        <p:nvPicPr>
          <p:cNvPr id="6" name="Imagen 5">
            <a:extLst>
              <a:ext uri="{FF2B5EF4-FFF2-40B4-BE49-F238E27FC236}">
                <a16:creationId xmlns:a16="http://schemas.microsoft.com/office/drawing/2014/main" id="{00000000-0008-0000-0000-000003000000}"/>
              </a:ext>
            </a:extLst>
          </p:cNvPr>
          <p:cNvPicPr/>
          <p:nvPr/>
        </p:nvPicPr>
        <p:blipFill rotWithShape="1">
          <a:blip r:embed="rId3" cstate="print">
            <a:extLst>
              <a:ext uri="{28A0092B-C50C-407E-A947-70E740481C1C}">
                <a14:useLocalDpi xmlns:a14="http://schemas.microsoft.com/office/drawing/2010/main" val="0"/>
              </a:ext>
            </a:extLst>
          </a:blip>
          <a:srcRect l="7001" t="20892" r="27225" b="49751"/>
          <a:stretch/>
        </p:blipFill>
        <p:spPr>
          <a:xfrm rot="21403256">
            <a:off x="3461408" y="1009230"/>
            <a:ext cx="2221183" cy="717179"/>
          </a:xfrm>
          <a:prstGeom prst="rect">
            <a:avLst/>
          </a:prstGeom>
        </p:spPr>
      </p:pic>
      <p:pic>
        <p:nvPicPr>
          <p:cNvPr id="4" name="Imagen 3">
            <a:extLst>
              <a:ext uri="{FF2B5EF4-FFF2-40B4-BE49-F238E27FC236}">
                <a16:creationId xmlns:a16="http://schemas.microsoft.com/office/drawing/2014/main" id="{41BE756E-E8E6-4D17-BCC7-CD65DACA3B52}"/>
              </a:ext>
            </a:extLst>
          </p:cNvPr>
          <p:cNvPicPr>
            <a:picLocks noChangeAspect="1"/>
          </p:cNvPicPr>
          <p:nvPr/>
        </p:nvPicPr>
        <p:blipFill rotWithShape="1">
          <a:blip r:embed="rId4">
            <a:extLst>
              <a:ext uri="{28A0092B-C50C-407E-A947-70E740481C1C}">
                <a14:useLocalDpi xmlns:a14="http://schemas.microsoft.com/office/drawing/2010/main" val="0"/>
              </a:ext>
            </a:extLst>
          </a:blip>
          <a:srcRect t="25443" b="38664"/>
          <a:stretch/>
        </p:blipFill>
        <p:spPr>
          <a:xfrm>
            <a:off x="5292080" y="427112"/>
            <a:ext cx="3434797" cy="637644"/>
          </a:xfrm>
          <a:prstGeom prst="rect">
            <a:avLst/>
          </a:prstGeom>
        </p:spPr>
      </p:pic>
      <p:pic>
        <p:nvPicPr>
          <p:cNvPr id="9" name="Picture 8">
            <a:extLst>
              <a:ext uri="{FF2B5EF4-FFF2-40B4-BE49-F238E27FC236}">
                <a16:creationId xmlns:a16="http://schemas.microsoft.com/office/drawing/2014/main" id="{BAF3012E-3326-4ACE-96A6-911712F734F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709189"/>
            <a:ext cx="9144000" cy="140457"/>
          </a:xfrm>
          <a:prstGeom prst="rect">
            <a:avLst/>
          </a:prstGeom>
        </p:spPr>
      </p:pic>
    </p:spTree>
    <p:extLst>
      <p:ext uri="{BB962C8B-B14F-4D97-AF65-F5344CB8AC3E}">
        <p14:creationId xmlns:p14="http://schemas.microsoft.com/office/powerpoint/2010/main" val="10306004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017592" y="1708211"/>
            <a:ext cx="7108813" cy="346603"/>
          </a:xfrm>
        </p:spPr>
        <p:txBody>
          <a:bodyPr>
            <a:normAutofit lnSpcReduction="10000"/>
          </a:bodyPr>
          <a:lstStyle/>
          <a:p>
            <a:pPr algn="just"/>
            <a:r>
              <a:rPr lang="es-CR" sz="2000" dirty="0">
                <a:solidFill>
                  <a:schemeClr val="tx1"/>
                </a:solidFill>
                <a:latin typeface="Arial" panose="020B0604020202020204" pitchFamily="34" charset="0"/>
                <a:cs typeface="Arial" panose="020B0604020202020204" pitchFamily="34" charset="0"/>
              </a:rPr>
              <a:t>                          Modelo de negocios</a:t>
            </a:r>
          </a:p>
        </p:txBody>
      </p:sp>
      <p:pic>
        <p:nvPicPr>
          <p:cNvPr id="5" name="Imagen 4"/>
          <p:cNvPicPr>
            <a:picLocks noChangeAspect="1"/>
          </p:cNvPicPr>
          <p:nvPr/>
        </p:nvPicPr>
        <p:blipFill rotWithShape="1">
          <a:blip r:embed="rId2" cstate="print">
            <a:extLst>
              <a:ext uri="{28A0092B-C50C-407E-A947-70E740481C1C}">
                <a14:useLocalDpi xmlns:a14="http://schemas.microsoft.com/office/drawing/2010/main" val="0"/>
              </a:ext>
            </a:extLst>
          </a:blip>
          <a:srcRect l="19730" t="32660" b="34681"/>
          <a:stretch/>
        </p:blipFill>
        <p:spPr>
          <a:xfrm>
            <a:off x="733570" y="287725"/>
            <a:ext cx="3744416" cy="843003"/>
          </a:xfrm>
          <a:prstGeom prst="rect">
            <a:avLst/>
          </a:prstGeom>
        </p:spPr>
      </p:pic>
      <p:pic>
        <p:nvPicPr>
          <p:cNvPr id="6" name="Imagen 5">
            <a:extLst>
              <a:ext uri="{FF2B5EF4-FFF2-40B4-BE49-F238E27FC236}">
                <a16:creationId xmlns:a16="http://schemas.microsoft.com/office/drawing/2014/main" id="{00000000-0008-0000-0000-000003000000}"/>
              </a:ext>
            </a:extLst>
          </p:cNvPr>
          <p:cNvPicPr/>
          <p:nvPr/>
        </p:nvPicPr>
        <p:blipFill rotWithShape="1">
          <a:blip r:embed="rId3" cstate="print">
            <a:extLst>
              <a:ext uri="{28A0092B-C50C-407E-A947-70E740481C1C}">
                <a14:useLocalDpi xmlns:a14="http://schemas.microsoft.com/office/drawing/2010/main" val="0"/>
              </a:ext>
            </a:extLst>
          </a:blip>
          <a:srcRect l="7001" t="20892" r="27225" b="49751"/>
          <a:stretch/>
        </p:blipFill>
        <p:spPr>
          <a:xfrm rot="21403256">
            <a:off x="3461408" y="1009230"/>
            <a:ext cx="2221183" cy="717179"/>
          </a:xfrm>
          <a:prstGeom prst="rect">
            <a:avLst/>
          </a:prstGeom>
        </p:spPr>
      </p:pic>
      <p:pic>
        <p:nvPicPr>
          <p:cNvPr id="4" name="Imagen 3">
            <a:extLst>
              <a:ext uri="{FF2B5EF4-FFF2-40B4-BE49-F238E27FC236}">
                <a16:creationId xmlns:a16="http://schemas.microsoft.com/office/drawing/2014/main" id="{41BE756E-E8E6-4D17-BCC7-CD65DACA3B52}"/>
              </a:ext>
            </a:extLst>
          </p:cNvPr>
          <p:cNvPicPr>
            <a:picLocks noChangeAspect="1"/>
          </p:cNvPicPr>
          <p:nvPr/>
        </p:nvPicPr>
        <p:blipFill rotWithShape="1">
          <a:blip r:embed="rId4">
            <a:extLst>
              <a:ext uri="{28A0092B-C50C-407E-A947-70E740481C1C}">
                <a14:useLocalDpi xmlns:a14="http://schemas.microsoft.com/office/drawing/2010/main" val="0"/>
              </a:ext>
            </a:extLst>
          </a:blip>
          <a:srcRect t="25443" b="38664"/>
          <a:stretch/>
        </p:blipFill>
        <p:spPr>
          <a:xfrm>
            <a:off x="5292080" y="427112"/>
            <a:ext cx="3434797" cy="637644"/>
          </a:xfrm>
          <a:prstGeom prst="rect">
            <a:avLst/>
          </a:prstGeom>
        </p:spPr>
      </p:pic>
      <p:pic>
        <p:nvPicPr>
          <p:cNvPr id="9" name="Picture 8">
            <a:extLst>
              <a:ext uri="{FF2B5EF4-FFF2-40B4-BE49-F238E27FC236}">
                <a16:creationId xmlns:a16="http://schemas.microsoft.com/office/drawing/2014/main" id="{BAF3012E-3326-4ACE-96A6-911712F734F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709189"/>
            <a:ext cx="9144000" cy="140457"/>
          </a:xfrm>
          <a:prstGeom prst="rect">
            <a:avLst/>
          </a:prstGeom>
        </p:spPr>
      </p:pic>
      <p:pic>
        <p:nvPicPr>
          <p:cNvPr id="10" name="Imagen 9">
            <a:extLst>
              <a:ext uri="{FF2B5EF4-FFF2-40B4-BE49-F238E27FC236}">
                <a16:creationId xmlns:a16="http://schemas.microsoft.com/office/drawing/2014/main" id="{2DF5343B-F21E-4708-8431-5BE8FEDC2449}"/>
              </a:ext>
            </a:extLst>
          </p:cNvPr>
          <p:cNvPicPr>
            <a:picLocks noChangeAspect="1"/>
          </p:cNvPicPr>
          <p:nvPr/>
        </p:nvPicPr>
        <p:blipFill rotWithShape="1">
          <a:blip r:embed="rId6"/>
          <a:srcRect l="2750" t="26188" r="46063" b="12183"/>
          <a:stretch/>
        </p:blipFill>
        <p:spPr>
          <a:xfrm>
            <a:off x="1669673" y="2320282"/>
            <a:ext cx="5892893" cy="3989037"/>
          </a:xfrm>
          <a:prstGeom prst="rect">
            <a:avLst/>
          </a:prstGeom>
        </p:spPr>
      </p:pic>
    </p:spTree>
    <p:extLst>
      <p:ext uri="{BB962C8B-B14F-4D97-AF65-F5344CB8AC3E}">
        <p14:creationId xmlns:p14="http://schemas.microsoft.com/office/powerpoint/2010/main" val="4796036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251520" y="3928855"/>
            <a:ext cx="7108813" cy="667999"/>
          </a:xfrm>
        </p:spPr>
        <p:txBody>
          <a:bodyPr>
            <a:normAutofit/>
          </a:bodyPr>
          <a:lstStyle/>
          <a:p>
            <a:pPr algn="just"/>
            <a:r>
              <a:rPr lang="es-CR" sz="2000" dirty="0">
                <a:latin typeface="Arial" panose="020B0604020202020204" pitchFamily="34" charset="0"/>
                <a:cs typeface="Arial" panose="020B0604020202020204" pitchFamily="34" charset="0"/>
              </a:rPr>
              <a:t>D</a:t>
            </a:r>
            <a:r>
              <a:rPr lang="es-CR" sz="2000" dirty="0">
                <a:solidFill>
                  <a:schemeClr val="tx1"/>
                </a:solidFill>
                <a:latin typeface="Arial" panose="020B0604020202020204" pitchFamily="34" charset="0"/>
                <a:cs typeface="Arial" panose="020B0604020202020204" pitchFamily="34" charset="0"/>
              </a:rPr>
              <a:t>iseño del producto</a:t>
            </a:r>
            <a:r>
              <a:rPr lang="es-CR" sz="2000" dirty="0">
                <a:latin typeface="Arial" panose="020B0604020202020204" pitchFamily="34" charset="0"/>
                <a:cs typeface="Arial" panose="020B0604020202020204" pitchFamily="34" charset="0"/>
              </a:rPr>
              <a:t> tendrá una apariencia similar</a:t>
            </a:r>
            <a:endParaRPr lang="es-CR" sz="2000" dirty="0">
              <a:solidFill>
                <a:schemeClr val="tx1"/>
              </a:solidFill>
              <a:latin typeface="Arial" panose="020B0604020202020204" pitchFamily="34" charset="0"/>
              <a:cs typeface="Arial" panose="020B0604020202020204" pitchFamily="34" charset="0"/>
            </a:endParaRPr>
          </a:p>
        </p:txBody>
      </p:sp>
      <p:pic>
        <p:nvPicPr>
          <p:cNvPr id="5" name="Imagen 4"/>
          <p:cNvPicPr>
            <a:picLocks noChangeAspect="1"/>
          </p:cNvPicPr>
          <p:nvPr/>
        </p:nvPicPr>
        <p:blipFill rotWithShape="1">
          <a:blip r:embed="rId2" cstate="print">
            <a:extLst>
              <a:ext uri="{28A0092B-C50C-407E-A947-70E740481C1C}">
                <a14:useLocalDpi xmlns:a14="http://schemas.microsoft.com/office/drawing/2010/main" val="0"/>
              </a:ext>
            </a:extLst>
          </a:blip>
          <a:srcRect l="19730" t="32660" b="34681"/>
          <a:stretch/>
        </p:blipFill>
        <p:spPr>
          <a:xfrm>
            <a:off x="733570" y="287725"/>
            <a:ext cx="3744416" cy="843003"/>
          </a:xfrm>
          <a:prstGeom prst="rect">
            <a:avLst/>
          </a:prstGeom>
        </p:spPr>
      </p:pic>
      <p:pic>
        <p:nvPicPr>
          <p:cNvPr id="6" name="Imagen 5">
            <a:extLst>
              <a:ext uri="{FF2B5EF4-FFF2-40B4-BE49-F238E27FC236}">
                <a16:creationId xmlns:a16="http://schemas.microsoft.com/office/drawing/2014/main" id="{00000000-0008-0000-0000-000003000000}"/>
              </a:ext>
            </a:extLst>
          </p:cNvPr>
          <p:cNvPicPr/>
          <p:nvPr/>
        </p:nvPicPr>
        <p:blipFill rotWithShape="1">
          <a:blip r:embed="rId3" cstate="print">
            <a:extLst>
              <a:ext uri="{28A0092B-C50C-407E-A947-70E740481C1C}">
                <a14:useLocalDpi xmlns:a14="http://schemas.microsoft.com/office/drawing/2010/main" val="0"/>
              </a:ext>
            </a:extLst>
          </a:blip>
          <a:srcRect l="7001" t="20892" r="27225" b="49751"/>
          <a:stretch/>
        </p:blipFill>
        <p:spPr>
          <a:xfrm rot="21403256">
            <a:off x="3461408" y="1009230"/>
            <a:ext cx="2221183" cy="717179"/>
          </a:xfrm>
          <a:prstGeom prst="rect">
            <a:avLst/>
          </a:prstGeom>
        </p:spPr>
      </p:pic>
      <p:pic>
        <p:nvPicPr>
          <p:cNvPr id="4" name="Imagen 3">
            <a:extLst>
              <a:ext uri="{FF2B5EF4-FFF2-40B4-BE49-F238E27FC236}">
                <a16:creationId xmlns:a16="http://schemas.microsoft.com/office/drawing/2014/main" id="{41BE756E-E8E6-4D17-BCC7-CD65DACA3B52}"/>
              </a:ext>
            </a:extLst>
          </p:cNvPr>
          <p:cNvPicPr>
            <a:picLocks noChangeAspect="1"/>
          </p:cNvPicPr>
          <p:nvPr/>
        </p:nvPicPr>
        <p:blipFill rotWithShape="1">
          <a:blip r:embed="rId4">
            <a:extLst>
              <a:ext uri="{28A0092B-C50C-407E-A947-70E740481C1C}">
                <a14:useLocalDpi xmlns:a14="http://schemas.microsoft.com/office/drawing/2010/main" val="0"/>
              </a:ext>
            </a:extLst>
          </a:blip>
          <a:srcRect t="25443" b="38664"/>
          <a:stretch/>
        </p:blipFill>
        <p:spPr>
          <a:xfrm>
            <a:off x="5292080" y="427112"/>
            <a:ext cx="3434797" cy="637644"/>
          </a:xfrm>
          <a:prstGeom prst="rect">
            <a:avLst/>
          </a:prstGeom>
        </p:spPr>
      </p:pic>
      <p:pic>
        <p:nvPicPr>
          <p:cNvPr id="9" name="Picture 8">
            <a:extLst>
              <a:ext uri="{FF2B5EF4-FFF2-40B4-BE49-F238E27FC236}">
                <a16:creationId xmlns:a16="http://schemas.microsoft.com/office/drawing/2014/main" id="{BAF3012E-3326-4ACE-96A6-911712F734F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709189"/>
            <a:ext cx="9144000" cy="140457"/>
          </a:xfrm>
          <a:prstGeom prst="rect">
            <a:avLst/>
          </a:prstGeom>
        </p:spPr>
      </p:pic>
      <p:sp>
        <p:nvSpPr>
          <p:cNvPr id="10" name="2 Subtítulo">
            <a:extLst>
              <a:ext uri="{FF2B5EF4-FFF2-40B4-BE49-F238E27FC236}">
                <a16:creationId xmlns:a16="http://schemas.microsoft.com/office/drawing/2014/main" id="{3814AD14-C422-44F0-8447-DEBFD0989ABF}"/>
              </a:ext>
            </a:extLst>
          </p:cNvPr>
          <p:cNvSpPr txBox="1">
            <a:spLocks/>
          </p:cNvSpPr>
          <p:nvPr/>
        </p:nvSpPr>
        <p:spPr>
          <a:xfrm>
            <a:off x="251520" y="2012193"/>
            <a:ext cx="7108813" cy="667999"/>
          </a:xfrm>
          <a:prstGeom prst="rect">
            <a:avLst/>
          </a:prstGeom>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just"/>
            <a:r>
              <a:rPr lang="es-CR" sz="2000" dirty="0">
                <a:latin typeface="Arial" panose="020B0604020202020204" pitchFamily="34" charset="0"/>
                <a:cs typeface="Arial" panose="020B0604020202020204" pitchFamily="34" charset="0"/>
              </a:rPr>
              <a:t>Logo</a:t>
            </a:r>
          </a:p>
          <a:p>
            <a:pPr marL="457200" indent="-457200">
              <a:buFont typeface="Arial" panose="020B0604020202020204" pitchFamily="34" charset="0"/>
              <a:buChar char="•"/>
            </a:pPr>
            <a:endParaRPr lang="es-CR" sz="2000" dirty="0">
              <a:latin typeface="Arial" panose="020B0604020202020204" pitchFamily="34" charset="0"/>
              <a:cs typeface="Arial" panose="020B0604020202020204" pitchFamily="34" charset="0"/>
            </a:endParaRPr>
          </a:p>
        </p:txBody>
      </p:sp>
      <p:pic>
        <p:nvPicPr>
          <p:cNvPr id="11" name="Imagen 10">
            <a:extLst>
              <a:ext uri="{FF2B5EF4-FFF2-40B4-BE49-F238E27FC236}">
                <a16:creationId xmlns:a16="http://schemas.microsoft.com/office/drawing/2014/main" id="{29F93D42-0B89-4CA0-8383-F03D96278DCD}"/>
              </a:ext>
            </a:extLst>
          </p:cNvPr>
          <p:cNvPicPr>
            <a:picLocks noChangeAspect="1"/>
          </p:cNvPicPr>
          <p:nvPr/>
        </p:nvPicPr>
        <p:blipFill rotWithShape="1">
          <a:blip r:embed="rId6"/>
          <a:srcRect l="25808" t="7977" r="26052" b="10959"/>
          <a:stretch/>
        </p:blipFill>
        <p:spPr>
          <a:xfrm>
            <a:off x="5970720" y="1101347"/>
            <a:ext cx="2779226" cy="2631281"/>
          </a:xfrm>
          <a:prstGeom prst="rect">
            <a:avLst/>
          </a:prstGeom>
        </p:spPr>
      </p:pic>
      <p:pic>
        <p:nvPicPr>
          <p:cNvPr id="13" name="Imagen 12">
            <a:extLst>
              <a:ext uri="{FF2B5EF4-FFF2-40B4-BE49-F238E27FC236}">
                <a16:creationId xmlns:a16="http://schemas.microsoft.com/office/drawing/2014/main" id="{4A6F5703-3DFF-4F31-BED2-59BFB6C56DF8}"/>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867942" y="4511807"/>
            <a:ext cx="2283072" cy="2670763"/>
          </a:xfrm>
          <a:prstGeom prst="rect">
            <a:avLst/>
          </a:prstGeom>
        </p:spPr>
      </p:pic>
    </p:spTree>
    <p:extLst>
      <p:ext uri="{BB962C8B-B14F-4D97-AF65-F5344CB8AC3E}">
        <p14:creationId xmlns:p14="http://schemas.microsoft.com/office/powerpoint/2010/main" val="1890731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539553" y="2198800"/>
            <a:ext cx="1872208" cy="438112"/>
          </a:xfrm>
        </p:spPr>
        <p:txBody>
          <a:bodyPr>
            <a:normAutofit/>
          </a:bodyPr>
          <a:lstStyle/>
          <a:p>
            <a:pPr algn="just"/>
            <a:r>
              <a:rPr lang="es-CR" sz="2000" dirty="0">
                <a:solidFill>
                  <a:schemeClr val="tx1"/>
                </a:solidFill>
                <a:latin typeface="Arial" panose="020B0604020202020204" pitchFamily="34" charset="0"/>
                <a:cs typeface="Arial" panose="020B0604020202020204" pitchFamily="34" charset="0"/>
              </a:rPr>
              <a:t>FODA-MECA.</a:t>
            </a:r>
          </a:p>
        </p:txBody>
      </p:sp>
      <p:pic>
        <p:nvPicPr>
          <p:cNvPr id="5" name="Imagen 4"/>
          <p:cNvPicPr>
            <a:picLocks noChangeAspect="1"/>
          </p:cNvPicPr>
          <p:nvPr/>
        </p:nvPicPr>
        <p:blipFill rotWithShape="1">
          <a:blip r:embed="rId2" cstate="print">
            <a:extLst>
              <a:ext uri="{28A0092B-C50C-407E-A947-70E740481C1C}">
                <a14:useLocalDpi xmlns:a14="http://schemas.microsoft.com/office/drawing/2010/main" val="0"/>
              </a:ext>
            </a:extLst>
          </a:blip>
          <a:srcRect l="19730" t="32660" b="34681"/>
          <a:stretch/>
        </p:blipFill>
        <p:spPr>
          <a:xfrm>
            <a:off x="733570" y="287725"/>
            <a:ext cx="3744416" cy="843003"/>
          </a:xfrm>
          <a:prstGeom prst="rect">
            <a:avLst/>
          </a:prstGeom>
        </p:spPr>
      </p:pic>
      <p:pic>
        <p:nvPicPr>
          <p:cNvPr id="6" name="Imagen 5">
            <a:extLst>
              <a:ext uri="{FF2B5EF4-FFF2-40B4-BE49-F238E27FC236}">
                <a16:creationId xmlns:a16="http://schemas.microsoft.com/office/drawing/2014/main" id="{00000000-0008-0000-0000-000003000000}"/>
              </a:ext>
            </a:extLst>
          </p:cNvPr>
          <p:cNvPicPr/>
          <p:nvPr/>
        </p:nvPicPr>
        <p:blipFill rotWithShape="1">
          <a:blip r:embed="rId3" cstate="print">
            <a:extLst>
              <a:ext uri="{28A0092B-C50C-407E-A947-70E740481C1C}">
                <a14:useLocalDpi xmlns:a14="http://schemas.microsoft.com/office/drawing/2010/main" val="0"/>
              </a:ext>
            </a:extLst>
          </a:blip>
          <a:srcRect l="7001" t="20892" r="27225" b="49751"/>
          <a:stretch/>
        </p:blipFill>
        <p:spPr>
          <a:xfrm rot="21403256">
            <a:off x="3461408" y="1009230"/>
            <a:ext cx="2221183" cy="717179"/>
          </a:xfrm>
          <a:prstGeom prst="rect">
            <a:avLst/>
          </a:prstGeom>
        </p:spPr>
      </p:pic>
      <p:pic>
        <p:nvPicPr>
          <p:cNvPr id="4" name="Imagen 3">
            <a:extLst>
              <a:ext uri="{FF2B5EF4-FFF2-40B4-BE49-F238E27FC236}">
                <a16:creationId xmlns:a16="http://schemas.microsoft.com/office/drawing/2014/main" id="{41BE756E-E8E6-4D17-BCC7-CD65DACA3B52}"/>
              </a:ext>
            </a:extLst>
          </p:cNvPr>
          <p:cNvPicPr>
            <a:picLocks noChangeAspect="1"/>
          </p:cNvPicPr>
          <p:nvPr/>
        </p:nvPicPr>
        <p:blipFill rotWithShape="1">
          <a:blip r:embed="rId4">
            <a:extLst>
              <a:ext uri="{28A0092B-C50C-407E-A947-70E740481C1C}">
                <a14:useLocalDpi xmlns:a14="http://schemas.microsoft.com/office/drawing/2010/main" val="0"/>
              </a:ext>
            </a:extLst>
          </a:blip>
          <a:srcRect t="25443" b="38664"/>
          <a:stretch/>
        </p:blipFill>
        <p:spPr>
          <a:xfrm>
            <a:off x="5292080" y="370841"/>
            <a:ext cx="3434797" cy="637644"/>
          </a:xfrm>
          <a:prstGeom prst="rect">
            <a:avLst/>
          </a:prstGeom>
        </p:spPr>
      </p:pic>
      <p:pic>
        <p:nvPicPr>
          <p:cNvPr id="9" name="Picture 8">
            <a:extLst>
              <a:ext uri="{FF2B5EF4-FFF2-40B4-BE49-F238E27FC236}">
                <a16:creationId xmlns:a16="http://schemas.microsoft.com/office/drawing/2014/main" id="{BAF3012E-3326-4ACE-96A6-911712F734F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709189"/>
            <a:ext cx="9144000" cy="140457"/>
          </a:xfrm>
          <a:prstGeom prst="rect">
            <a:avLst/>
          </a:prstGeom>
        </p:spPr>
      </p:pic>
      <p:pic>
        <p:nvPicPr>
          <p:cNvPr id="10" name="Imagen 9">
            <a:extLst>
              <a:ext uri="{FF2B5EF4-FFF2-40B4-BE49-F238E27FC236}">
                <a16:creationId xmlns:a16="http://schemas.microsoft.com/office/drawing/2014/main" id="{0BF88EE4-F95C-4B6A-80BE-F291DDA6F4AE}"/>
              </a:ext>
            </a:extLst>
          </p:cNvPr>
          <p:cNvPicPr>
            <a:picLocks noChangeAspect="1"/>
          </p:cNvPicPr>
          <p:nvPr/>
        </p:nvPicPr>
        <p:blipFill rotWithShape="1">
          <a:blip r:embed="rId6"/>
          <a:srcRect l="1176" t="28803" r="65750" b="13513"/>
          <a:stretch/>
        </p:blipFill>
        <p:spPr>
          <a:xfrm>
            <a:off x="4518199" y="1583936"/>
            <a:ext cx="4752527" cy="4660089"/>
          </a:xfrm>
          <a:prstGeom prst="rect">
            <a:avLst/>
          </a:prstGeom>
        </p:spPr>
      </p:pic>
    </p:spTree>
    <p:extLst>
      <p:ext uri="{BB962C8B-B14F-4D97-AF65-F5344CB8AC3E}">
        <p14:creationId xmlns:p14="http://schemas.microsoft.com/office/powerpoint/2010/main" val="2462250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403648" y="1835179"/>
            <a:ext cx="7108813" cy="843003"/>
          </a:xfrm>
        </p:spPr>
        <p:txBody>
          <a:bodyPr>
            <a:normAutofit/>
          </a:bodyPr>
          <a:lstStyle/>
          <a:p>
            <a:pPr algn="just"/>
            <a:r>
              <a:rPr lang="es-CR" sz="2000" dirty="0">
                <a:solidFill>
                  <a:schemeClr val="tx1"/>
                </a:solidFill>
                <a:latin typeface="Arial" panose="020B0604020202020204" pitchFamily="34" charset="0"/>
                <a:cs typeface="Arial" panose="020B0604020202020204" pitchFamily="34" charset="0"/>
              </a:rPr>
              <a:t>                 Análisis de la competencia.</a:t>
            </a:r>
          </a:p>
          <a:p>
            <a:pPr marL="457200" indent="-457200">
              <a:buFont typeface="Arial" panose="020B0604020202020204" pitchFamily="34" charset="0"/>
              <a:buChar char="•"/>
            </a:pPr>
            <a:endParaRPr lang="es-CR" sz="2000" dirty="0">
              <a:latin typeface="Arial" panose="020B0604020202020204" pitchFamily="34" charset="0"/>
              <a:cs typeface="Arial" panose="020B0604020202020204" pitchFamily="34" charset="0"/>
            </a:endParaRPr>
          </a:p>
        </p:txBody>
      </p:sp>
      <p:pic>
        <p:nvPicPr>
          <p:cNvPr id="5" name="Imagen 4"/>
          <p:cNvPicPr>
            <a:picLocks noChangeAspect="1"/>
          </p:cNvPicPr>
          <p:nvPr/>
        </p:nvPicPr>
        <p:blipFill rotWithShape="1">
          <a:blip r:embed="rId2" cstate="print">
            <a:extLst>
              <a:ext uri="{28A0092B-C50C-407E-A947-70E740481C1C}">
                <a14:useLocalDpi xmlns:a14="http://schemas.microsoft.com/office/drawing/2010/main" val="0"/>
              </a:ext>
            </a:extLst>
          </a:blip>
          <a:srcRect l="19730" t="32660" b="34681"/>
          <a:stretch/>
        </p:blipFill>
        <p:spPr>
          <a:xfrm>
            <a:off x="733570" y="287725"/>
            <a:ext cx="3744416" cy="843003"/>
          </a:xfrm>
          <a:prstGeom prst="rect">
            <a:avLst/>
          </a:prstGeom>
        </p:spPr>
      </p:pic>
      <p:pic>
        <p:nvPicPr>
          <p:cNvPr id="6" name="Imagen 5">
            <a:extLst>
              <a:ext uri="{FF2B5EF4-FFF2-40B4-BE49-F238E27FC236}">
                <a16:creationId xmlns:a16="http://schemas.microsoft.com/office/drawing/2014/main" id="{00000000-0008-0000-0000-000003000000}"/>
              </a:ext>
            </a:extLst>
          </p:cNvPr>
          <p:cNvPicPr/>
          <p:nvPr/>
        </p:nvPicPr>
        <p:blipFill rotWithShape="1">
          <a:blip r:embed="rId3" cstate="print">
            <a:extLst>
              <a:ext uri="{28A0092B-C50C-407E-A947-70E740481C1C}">
                <a14:useLocalDpi xmlns:a14="http://schemas.microsoft.com/office/drawing/2010/main" val="0"/>
              </a:ext>
            </a:extLst>
          </a:blip>
          <a:srcRect l="7001" t="20892" r="27225" b="49751"/>
          <a:stretch/>
        </p:blipFill>
        <p:spPr>
          <a:xfrm rot="21403256">
            <a:off x="3461408" y="1009230"/>
            <a:ext cx="2221183" cy="717179"/>
          </a:xfrm>
          <a:prstGeom prst="rect">
            <a:avLst/>
          </a:prstGeom>
        </p:spPr>
      </p:pic>
      <p:pic>
        <p:nvPicPr>
          <p:cNvPr id="4" name="Imagen 3">
            <a:extLst>
              <a:ext uri="{FF2B5EF4-FFF2-40B4-BE49-F238E27FC236}">
                <a16:creationId xmlns:a16="http://schemas.microsoft.com/office/drawing/2014/main" id="{41BE756E-E8E6-4D17-BCC7-CD65DACA3B52}"/>
              </a:ext>
            </a:extLst>
          </p:cNvPr>
          <p:cNvPicPr>
            <a:picLocks noChangeAspect="1"/>
          </p:cNvPicPr>
          <p:nvPr/>
        </p:nvPicPr>
        <p:blipFill rotWithShape="1">
          <a:blip r:embed="rId4">
            <a:extLst>
              <a:ext uri="{28A0092B-C50C-407E-A947-70E740481C1C}">
                <a14:useLocalDpi xmlns:a14="http://schemas.microsoft.com/office/drawing/2010/main" val="0"/>
              </a:ext>
            </a:extLst>
          </a:blip>
          <a:srcRect t="25443" b="38664"/>
          <a:stretch/>
        </p:blipFill>
        <p:spPr>
          <a:xfrm>
            <a:off x="5292080" y="427112"/>
            <a:ext cx="3434797" cy="637644"/>
          </a:xfrm>
          <a:prstGeom prst="rect">
            <a:avLst/>
          </a:prstGeom>
        </p:spPr>
      </p:pic>
      <p:pic>
        <p:nvPicPr>
          <p:cNvPr id="9" name="Picture 8">
            <a:extLst>
              <a:ext uri="{FF2B5EF4-FFF2-40B4-BE49-F238E27FC236}">
                <a16:creationId xmlns:a16="http://schemas.microsoft.com/office/drawing/2014/main" id="{BAF3012E-3326-4ACE-96A6-911712F734F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709189"/>
            <a:ext cx="9144000" cy="140457"/>
          </a:xfrm>
          <a:prstGeom prst="rect">
            <a:avLst/>
          </a:prstGeom>
        </p:spPr>
      </p:pic>
      <p:sp>
        <p:nvSpPr>
          <p:cNvPr id="10" name="Rectángulo 9">
            <a:extLst>
              <a:ext uri="{FF2B5EF4-FFF2-40B4-BE49-F238E27FC236}">
                <a16:creationId xmlns:a16="http://schemas.microsoft.com/office/drawing/2014/main" id="{AB4DDE6E-0BF9-4D41-9980-A24D3B10B917}"/>
              </a:ext>
            </a:extLst>
          </p:cNvPr>
          <p:cNvSpPr/>
          <p:nvPr/>
        </p:nvSpPr>
        <p:spPr>
          <a:xfrm>
            <a:off x="1156714" y="2571032"/>
            <a:ext cx="7231709" cy="1200329"/>
          </a:xfrm>
          <a:prstGeom prst="rect">
            <a:avLst/>
          </a:prstGeom>
        </p:spPr>
        <p:txBody>
          <a:bodyPr wrap="square">
            <a:spAutoFit/>
          </a:bodyPr>
          <a:lstStyle/>
          <a:p>
            <a:r>
              <a:rPr lang="es-ES" dirty="0"/>
              <a:t>Nuestros competidores directos en nuestro caso no existen, pero si tenemos competidores indirectos como panaderías, reposterías que vende sus productos con ingredientes similares al nuestro como por ejemplo La </a:t>
            </a:r>
            <a:r>
              <a:rPr lang="es-ES" dirty="0" err="1"/>
              <a:t>Musmani</a:t>
            </a:r>
            <a:r>
              <a:rPr lang="es-ES" dirty="0"/>
              <a:t>, </a:t>
            </a:r>
            <a:r>
              <a:rPr lang="es-ES" dirty="0" err="1"/>
              <a:t>Musi</a:t>
            </a:r>
            <a:r>
              <a:rPr lang="es-ES" dirty="0"/>
              <a:t>, panadería del pueblo.</a:t>
            </a:r>
            <a:endParaRPr lang="es-CR" dirty="0"/>
          </a:p>
        </p:txBody>
      </p:sp>
    </p:spTree>
    <p:extLst>
      <p:ext uri="{BB962C8B-B14F-4D97-AF65-F5344CB8AC3E}">
        <p14:creationId xmlns:p14="http://schemas.microsoft.com/office/powerpoint/2010/main" val="21294598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365692" y="2274811"/>
            <a:ext cx="7772400" cy="346205"/>
          </a:xfrm>
        </p:spPr>
        <p:txBody>
          <a:bodyPr>
            <a:normAutofit fontScale="90000"/>
          </a:bodyPr>
          <a:lstStyle/>
          <a:p>
            <a:r>
              <a:rPr lang="es-CR" sz="3000" b="1" dirty="0">
                <a:latin typeface="Arial" panose="020B0604020202020204" pitchFamily="34" charset="0"/>
                <a:cs typeface="Arial" panose="020B0604020202020204" pitchFamily="34" charset="0"/>
              </a:rPr>
              <a:t>Contenido</a:t>
            </a:r>
            <a:r>
              <a:rPr lang="es-CR" sz="3000" b="1" dirty="0"/>
              <a:t> </a:t>
            </a:r>
            <a:r>
              <a:rPr lang="es-CR" sz="3000" b="1" dirty="0">
                <a:latin typeface="Arial" panose="020B0604020202020204" pitchFamily="34" charset="0"/>
                <a:cs typeface="Arial" panose="020B0604020202020204" pitchFamily="34" charset="0"/>
              </a:rPr>
              <a:t>de la presentación</a:t>
            </a:r>
            <a:r>
              <a:rPr lang="es-CR" sz="3000" b="1" dirty="0"/>
              <a:t>:</a:t>
            </a:r>
          </a:p>
        </p:txBody>
      </p:sp>
      <p:sp>
        <p:nvSpPr>
          <p:cNvPr id="3" name="2 Subtítulo"/>
          <p:cNvSpPr>
            <a:spLocks noGrp="1"/>
          </p:cNvSpPr>
          <p:nvPr>
            <p:ph type="subTitle" idx="1"/>
          </p:nvPr>
        </p:nvSpPr>
        <p:spPr>
          <a:xfrm>
            <a:off x="1017592" y="2761001"/>
            <a:ext cx="7108813" cy="4088646"/>
          </a:xfrm>
        </p:spPr>
        <p:txBody>
          <a:bodyPr>
            <a:normAutofit/>
          </a:bodyPr>
          <a:lstStyle/>
          <a:p>
            <a:pPr marL="457200" indent="-457200" algn="just">
              <a:buFont typeface="Arial" panose="020B0604020202020204" pitchFamily="34" charset="0"/>
              <a:buChar char="•"/>
            </a:pPr>
            <a:r>
              <a:rPr lang="es-CR" sz="2000" dirty="0">
                <a:solidFill>
                  <a:schemeClr val="tx1"/>
                </a:solidFill>
                <a:latin typeface="Arial" panose="020B0604020202020204" pitchFamily="34" charset="0"/>
                <a:cs typeface="Arial" panose="020B0604020202020204" pitchFamily="34" charset="0"/>
              </a:rPr>
              <a:t>Nombre de la empresa y producto.</a:t>
            </a:r>
          </a:p>
          <a:p>
            <a:pPr marL="457200" indent="-457200" algn="just">
              <a:buFont typeface="Arial" panose="020B0604020202020204" pitchFamily="34" charset="0"/>
              <a:buChar char="•"/>
            </a:pPr>
            <a:r>
              <a:rPr lang="es-CR" sz="2000" dirty="0">
                <a:latin typeface="Arial" panose="020B0604020202020204" pitchFamily="34" charset="0"/>
                <a:cs typeface="Arial" panose="020B0604020202020204" pitchFamily="34" charset="0"/>
              </a:rPr>
              <a:t>Visión y misión.</a:t>
            </a:r>
          </a:p>
          <a:p>
            <a:pPr marL="457200" indent="-457200" algn="just">
              <a:buFont typeface="Arial" panose="020B0604020202020204" pitchFamily="34" charset="0"/>
              <a:buChar char="•"/>
            </a:pPr>
            <a:r>
              <a:rPr lang="es-CR" sz="2000" dirty="0">
                <a:solidFill>
                  <a:schemeClr val="tx1"/>
                </a:solidFill>
                <a:latin typeface="Arial" panose="020B0604020202020204" pitchFamily="34" charset="0"/>
                <a:cs typeface="Arial" panose="020B0604020202020204" pitchFamily="34" charset="0"/>
              </a:rPr>
              <a:t>Modelo de negocios.</a:t>
            </a:r>
          </a:p>
          <a:p>
            <a:pPr marL="457200" indent="-457200" algn="just">
              <a:buFont typeface="Arial" panose="020B0604020202020204" pitchFamily="34" charset="0"/>
              <a:buChar char="•"/>
            </a:pPr>
            <a:r>
              <a:rPr lang="es-CR" sz="2000" dirty="0">
                <a:solidFill>
                  <a:schemeClr val="tx1"/>
                </a:solidFill>
                <a:latin typeface="Arial" panose="020B0604020202020204" pitchFamily="34" charset="0"/>
                <a:cs typeface="Arial" panose="020B0604020202020204" pitchFamily="34" charset="0"/>
              </a:rPr>
              <a:t>Logo, diseño del producto.</a:t>
            </a:r>
          </a:p>
          <a:p>
            <a:pPr marL="457200" indent="-457200" algn="just">
              <a:buFont typeface="Arial" panose="020B0604020202020204" pitchFamily="34" charset="0"/>
              <a:buChar char="•"/>
            </a:pPr>
            <a:r>
              <a:rPr lang="es-CR" sz="2000" dirty="0">
                <a:solidFill>
                  <a:schemeClr val="tx1"/>
                </a:solidFill>
                <a:latin typeface="Arial" panose="020B0604020202020204" pitchFamily="34" charset="0"/>
                <a:cs typeface="Arial" panose="020B0604020202020204" pitchFamily="34" charset="0"/>
              </a:rPr>
              <a:t>FODA-MECA.</a:t>
            </a:r>
          </a:p>
          <a:p>
            <a:pPr marL="457200" indent="-457200" algn="just">
              <a:buFont typeface="Arial" panose="020B0604020202020204" pitchFamily="34" charset="0"/>
              <a:buChar char="•"/>
            </a:pPr>
            <a:r>
              <a:rPr lang="es-CR" sz="2000" dirty="0">
                <a:solidFill>
                  <a:schemeClr val="tx1"/>
                </a:solidFill>
                <a:latin typeface="Arial" panose="020B0604020202020204" pitchFamily="34" charset="0"/>
                <a:cs typeface="Arial" panose="020B0604020202020204" pitchFamily="34" charset="0"/>
              </a:rPr>
              <a:t>Análisis de la competencia.</a:t>
            </a:r>
          </a:p>
          <a:p>
            <a:pPr marL="457200" indent="-457200" algn="just">
              <a:buFont typeface="Arial" panose="020B0604020202020204" pitchFamily="34" charset="0"/>
              <a:buChar char="•"/>
            </a:pPr>
            <a:r>
              <a:rPr lang="es-CR" sz="2000" dirty="0">
                <a:solidFill>
                  <a:schemeClr val="tx1"/>
                </a:solidFill>
                <a:latin typeface="Arial" panose="020B0604020202020204" pitchFamily="34" charset="0"/>
                <a:cs typeface="Arial" panose="020B0604020202020204" pitchFamily="34" charset="0"/>
              </a:rPr>
              <a:t>Estrategia competitiva.</a:t>
            </a:r>
          </a:p>
          <a:p>
            <a:pPr marL="457200" indent="-457200" algn="just">
              <a:buFont typeface="Arial" panose="020B0604020202020204" pitchFamily="34" charset="0"/>
              <a:buChar char="•"/>
            </a:pPr>
            <a:r>
              <a:rPr lang="es-CR" sz="2000" dirty="0">
                <a:solidFill>
                  <a:schemeClr val="tx1"/>
                </a:solidFill>
                <a:latin typeface="Arial" panose="020B0604020202020204" pitchFamily="34" charset="0"/>
                <a:cs typeface="Arial" panose="020B0604020202020204" pitchFamily="34" charset="0"/>
              </a:rPr>
              <a:t>Ventaja competitiva.</a:t>
            </a:r>
          </a:p>
          <a:p>
            <a:pPr marL="457200" indent="-457200" algn="just">
              <a:buFont typeface="Arial" panose="020B0604020202020204" pitchFamily="34" charset="0"/>
              <a:buChar char="•"/>
            </a:pPr>
            <a:r>
              <a:rPr lang="es-CR" sz="2000" dirty="0">
                <a:solidFill>
                  <a:schemeClr val="tx1"/>
                </a:solidFill>
                <a:latin typeface="Arial" panose="020B0604020202020204" pitchFamily="34" charset="0"/>
                <a:cs typeface="Arial" panose="020B0604020202020204" pitchFamily="34" charset="0"/>
              </a:rPr>
              <a:t>Mezcla de marketing.</a:t>
            </a:r>
          </a:p>
          <a:p>
            <a:pPr marL="457200" indent="-457200">
              <a:buFont typeface="Arial" panose="020B0604020202020204" pitchFamily="34" charset="0"/>
              <a:buChar char="•"/>
            </a:pPr>
            <a:endParaRPr lang="es-CR" sz="2000" dirty="0">
              <a:latin typeface="Arial" panose="020B0604020202020204" pitchFamily="34" charset="0"/>
              <a:cs typeface="Arial" panose="020B0604020202020204" pitchFamily="34" charset="0"/>
            </a:endParaRPr>
          </a:p>
        </p:txBody>
      </p:sp>
      <p:pic>
        <p:nvPicPr>
          <p:cNvPr id="5" name="Imagen 4"/>
          <p:cNvPicPr>
            <a:picLocks noChangeAspect="1"/>
          </p:cNvPicPr>
          <p:nvPr/>
        </p:nvPicPr>
        <p:blipFill rotWithShape="1">
          <a:blip r:embed="rId2" cstate="print">
            <a:extLst>
              <a:ext uri="{28A0092B-C50C-407E-A947-70E740481C1C}">
                <a14:useLocalDpi xmlns:a14="http://schemas.microsoft.com/office/drawing/2010/main" val="0"/>
              </a:ext>
            </a:extLst>
          </a:blip>
          <a:srcRect l="19730" t="32660" b="34681"/>
          <a:stretch/>
        </p:blipFill>
        <p:spPr>
          <a:xfrm>
            <a:off x="733570" y="287725"/>
            <a:ext cx="3744416" cy="843003"/>
          </a:xfrm>
          <a:prstGeom prst="rect">
            <a:avLst/>
          </a:prstGeom>
        </p:spPr>
      </p:pic>
      <p:pic>
        <p:nvPicPr>
          <p:cNvPr id="6" name="Imagen 5">
            <a:extLst>
              <a:ext uri="{FF2B5EF4-FFF2-40B4-BE49-F238E27FC236}">
                <a16:creationId xmlns:a16="http://schemas.microsoft.com/office/drawing/2014/main" id="{00000000-0008-0000-0000-000003000000}"/>
              </a:ext>
            </a:extLst>
          </p:cNvPr>
          <p:cNvPicPr/>
          <p:nvPr/>
        </p:nvPicPr>
        <p:blipFill rotWithShape="1">
          <a:blip r:embed="rId3" cstate="print">
            <a:extLst>
              <a:ext uri="{28A0092B-C50C-407E-A947-70E740481C1C}">
                <a14:useLocalDpi xmlns:a14="http://schemas.microsoft.com/office/drawing/2010/main" val="0"/>
              </a:ext>
            </a:extLst>
          </a:blip>
          <a:srcRect l="7001" t="20892" r="27225" b="49751"/>
          <a:stretch/>
        </p:blipFill>
        <p:spPr>
          <a:xfrm rot="21403256">
            <a:off x="3461408" y="1009230"/>
            <a:ext cx="2221183" cy="717179"/>
          </a:xfrm>
          <a:prstGeom prst="rect">
            <a:avLst/>
          </a:prstGeom>
        </p:spPr>
      </p:pic>
      <p:pic>
        <p:nvPicPr>
          <p:cNvPr id="4" name="Imagen 3">
            <a:extLst>
              <a:ext uri="{FF2B5EF4-FFF2-40B4-BE49-F238E27FC236}">
                <a16:creationId xmlns:a16="http://schemas.microsoft.com/office/drawing/2014/main" id="{41BE756E-E8E6-4D17-BCC7-CD65DACA3B52}"/>
              </a:ext>
            </a:extLst>
          </p:cNvPr>
          <p:cNvPicPr>
            <a:picLocks noChangeAspect="1"/>
          </p:cNvPicPr>
          <p:nvPr/>
        </p:nvPicPr>
        <p:blipFill rotWithShape="1">
          <a:blip r:embed="rId4">
            <a:extLst>
              <a:ext uri="{28A0092B-C50C-407E-A947-70E740481C1C}">
                <a14:useLocalDpi xmlns:a14="http://schemas.microsoft.com/office/drawing/2010/main" val="0"/>
              </a:ext>
            </a:extLst>
          </a:blip>
          <a:srcRect t="25443" b="38664"/>
          <a:stretch/>
        </p:blipFill>
        <p:spPr>
          <a:xfrm>
            <a:off x="5292080" y="427112"/>
            <a:ext cx="3434797" cy="637644"/>
          </a:xfrm>
          <a:prstGeom prst="rect">
            <a:avLst/>
          </a:prstGeom>
        </p:spPr>
      </p:pic>
      <p:pic>
        <p:nvPicPr>
          <p:cNvPr id="9" name="Picture 8">
            <a:extLst>
              <a:ext uri="{FF2B5EF4-FFF2-40B4-BE49-F238E27FC236}">
                <a16:creationId xmlns:a16="http://schemas.microsoft.com/office/drawing/2014/main" id="{BAF3012E-3326-4ACE-96A6-911712F734F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709189"/>
            <a:ext cx="9144000" cy="140457"/>
          </a:xfrm>
          <a:prstGeom prst="rect">
            <a:avLst/>
          </a:prstGeom>
        </p:spPr>
      </p:pic>
    </p:spTree>
    <p:extLst>
      <p:ext uri="{BB962C8B-B14F-4D97-AF65-F5344CB8AC3E}">
        <p14:creationId xmlns:p14="http://schemas.microsoft.com/office/powerpoint/2010/main" val="16004252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187624" y="1902519"/>
            <a:ext cx="7108813" cy="812015"/>
          </a:xfrm>
        </p:spPr>
        <p:txBody>
          <a:bodyPr>
            <a:normAutofit/>
          </a:bodyPr>
          <a:lstStyle/>
          <a:p>
            <a:pPr algn="just"/>
            <a:r>
              <a:rPr lang="es-CR" sz="2000" dirty="0">
                <a:solidFill>
                  <a:schemeClr val="tx1"/>
                </a:solidFill>
                <a:latin typeface="Arial" panose="020B0604020202020204" pitchFamily="34" charset="0"/>
                <a:cs typeface="Arial" panose="020B0604020202020204" pitchFamily="34" charset="0"/>
              </a:rPr>
              <a:t>                          Estrategia competitiva.</a:t>
            </a:r>
          </a:p>
        </p:txBody>
      </p:sp>
      <p:pic>
        <p:nvPicPr>
          <p:cNvPr id="5" name="Imagen 4"/>
          <p:cNvPicPr>
            <a:picLocks noChangeAspect="1"/>
          </p:cNvPicPr>
          <p:nvPr/>
        </p:nvPicPr>
        <p:blipFill rotWithShape="1">
          <a:blip r:embed="rId2" cstate="print">
            <a:extLst>
              <a:ext uri="{28A0092B-C50C-407E-A947-70E740481C1C}">
                <a14:useLocalDpi xmlns:a14="http://schemas.microsoft.com/office/drawing/2010/main" val="0"/>
              </a:ext>
            </a:extLst>
          </a:blip>
          <a:srcRect l="19730" t="32660" b="34681"/>
          <a:stretch/>
        </p:blipFill>
        <p:spPr>
          <a:xfrm>
            <a:off x="733570" y="287725"/>
            <a:ext cx="3744416" cy="843003"/>
          </a:xfrm>
          <a:prstGeom prst="rect">
            <a:avLst/>
          </a:prstGeom>
        </p:spPr>
      </p:pic>
      <p:pic>
        <p:nvPicPr>
          <p:cNvPr id="6" name="Imagen 5">
            <a:extLst>
              <a:ext uri="{FF2B5EF4-FFF2-40B4-BE49-F238E27FC236}">
                <a16:creationId xmlns:a16="http://schemas.microsoft.com/office/drawing/2014/main" id="{00000000-0008-0000-0000-000003000000}"/>
              </a:ext>
            </a:extLst>
          </p:cNvPr>
          <p:cNvPicPr/>
          <p:nvPr/>
        </p:nvPicPr>
        <p:blipFill rotWithShape="1">
          <a:blip r:embed="rId3" cstate="print">
            <a:extLst>
              <a:ext uri="{28A0092B-C50C-407E-A947-70E740481C1C}">
                <a14:useLocalDpi xmlns:a14="http://schemas.microsoft.com/office/drawing/2010/main" val="0"/>
              </a:ext>
            </a:extLst>
          </a:blip>
          <a:srcRect l="7001" t="20892" r="27225" b="49751"/>
          <a:stretch/>
        </p:blipFill>
        <p:spPr>
          <a:xfrm rot="21403256">
            <a:off x="3461408" y="1009230"/>
            <a:ext cx="2221183" cy="717179"/>
          </a:xfrm>
          <a:prstGeom prst="rect">
            <a:avLst/>
          </a:prstGeom>
        </p:spPr>
      </p:pic>
      <p:pic>
        <p:nvPicPr>
          <p:cNvPr id="4" name="Imagen 3">
            <a:extLst>
              <a:ext uri="{FF2B5EF4-FFF2-40B4-BE49-F238E27FC236}">
                <a16:creationId xmlns:a16="http://schemas.microsoft.com/office/drawing/2014/main" id="{41BE756E-E8E6-4D17-BCC7-CD65DACA3B52}"/>
              </a:ext>
            </a:extLst>
          </p:cNvPr>
          <p:cNvPicPr>
            <a:picLocks noChangeAspect="1"/>
          </p:cNvPicPr>
          <p:nvPr/>
        </p:nvPicPr>
        <p:blipFill rotWithShape="1">
          <a:blip r:embed="rId4">
            <a:extLst>
              <a:ext uri="{28A0092B-C50C-407E-A947-70E740481C1C}">
                <a14:useLocalDpi xmlns:a14="http://schemas.microsoft.com/office/drawing/2010/main" val="0"/>
              </a:ext>
            </a:extLst>
          </a:blip>
          <a:srcRect t="25443" b="38664"/>
          <a:stretch/>
        </p:blipFill>
        <p:spPr>
          <a:xfrm>
            <a:off x="5292080" y="427112"/>
            <a:ext cx="3434797" cy="637644"/>
          </a:xfrm>
          <a:prstGeom prst="rect">
            <a:avLst/>
          </a:prstGeom>
        </p:spPr>
      </p:pic>
      <p:pic>
        <p:nvPicPr>
          <p:cNvPr id="9" name="Picture 8">
            <a:extLst>
              <a:ext uri="{FF2B5EF4-FFF2-40B4-BE49-F238E27FC236}">
                <a16:creationId xmlns:a16="http://schemas.microsoft.com/office/drawing/2014/main" id="{BAF3012E-3326-4ACE-96A6-911712F734F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709189"/>
            <a:ext cx="9144000" cy="140457"/>
          </a:xfrm>
          <a:prstGeom prst="rect">
            <a:avLst/>
          </a:prstGeom>
        </p:spPr>
      </p:pic>
      <p:sp>
        <p:nvSpPr>
          <p:cNvPr id="10" name="2 Subtítulo">
            <a:extLst>
              <a:ext uri="{FF2B5EF4-FFF2-40B4-BE49-F238E27FC236}">
                <a16:creationId xmlns:a16="http://schemas.microsoft.com/office/drawing/2014/main" id="{76D3530C-F819-4667-A19C-62709919DB8C}"/>
              </a:ext>
            </a:extLst>
          </p:cNvPr>
          <p:cNvSpPr txBox="1">
            <a:spLocks/>
          </p:cNvSpPr>
          <p:nvPr/>
        </p:nvSpPr>
        <p:spPr>
          <a:xfrm>
            <a:off x="699932" y="2447915"/>
            <a:ext cx="7760500" cy="1485142"/>
          </a:xfrm>
          <a:prstGeom prst="rect">
            <a:avLst/>
          </a:prstGeom>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just"/>
            <a:r>
              <a:rPr lang="es-ES" dirty="0"/>
              <a:t>Nuestra estrategia competitiva será un nicho de mercado ya que irnos por esa línea nos trae más beneficios ya que nuestro segmento puede cubrir la demanda de nuestro producto, nuestros productos siempre se van a mantener una buena posición en mercado y a la vez se estudia la competencia </a:t>
            </a:r>
            <a:endParaRPr lang="es-CR" dirty="0"/>
          </a:p>
          <a:p>
            <a:pPr algn="just"/>
            <a:endParaRPr lang="es-C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50699087"/>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5e7ef9d6-5cfa-4bac-be03-d673effde297" xsi:nil="true"/>
    <lcf76f155ced4ddcb4097134ff3c332f xmlns="bf092b8a-d247-46ad-b0eb-ddc102dee59b">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o" ma:contentTypeID="0x0101009FE5358302B326439FEFE8222C7F0F1E" ma:contentTypeVersion="18" ma:contentTypeDescription="Crear nuevo documento." ma:contentTypeScope="" ma:versionID="f93733116f91c60e98b42024d5715c14">
  <xsd:schema xmlns:xsd="http://www.w3.org/2001/XMLSchema" xmlns:xs="http://www.w3.org/2001/XMLSchema" xmlns:p="http://schemas.microsoft.com/office/2006/metadata/properties" xmlns:ns2="bf092b8a-d247-46ad-b0eb-ddc102dee59b" xmlns:ns3="5e7ef9d6-5cfa-4bac-be03-d673effde297" targetNamespace="http://schemas.microsoft.com/office/2006/metadata/properties" ma:root="true" ma:fieldsID="4c953e79e03915176d11d4a8fb598c69" ns2:_="" ns3:_="">
    <xsd:import namespace="bf092b8a-d247-46ad-b0eb-ddc102dee59b"/>
    <xsd:import namespace="5e7ef9d6-5cfa-4bac-be03-d673effde297"/>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ServiceDateTaken"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f092b8a-d247-46ad-b0eb-ddc102dee59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Etiquetas de imagen" ma:readOnly="false" ma:fieldId="{5cf76f15-5ced-4ddc-b409-7134ff3c332f}" ma:taxonomyMulti="true" ma:sspId="e5c6ed57-a4e6-412b-98b5-af82797fc0f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e7ef9d6-5cfa-4bac-be03-d673effde297" elementFormDefault="qualified">
    <xsd:import namespace="http://schemas.microsoft.com/office/2006/documentManagement/types"/>
    <xsd:import namespace="http://schemas.microsoft.com/office/infopath/2007/PartnerControls"/>
    <xsd:element name="SharedWithUsers" ma:index="18"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Detalles de uso compartido" ma:internalName="SharedWithDetails" ma:readOnly="true">
      <xsd:simpleType>
        <xsd:restriction base="dms:Note">
          <xsd:maxLength value="255"/>
        </xsd:restriction>
      </xsd:simpleType>
    </xsd:element>
    <xsd:element name="TaxCatchAll" ma:index="23" nillable="true" ma:displayName="Taxonomy Catch All Column" ma:hidden="true" ma:list="{5164f9d8-2474-49a4-8716-fc71aa948c86}" ma:internalName="TaxCatchAll" ma:showField="CatchAllData" ma:web="5e7ef9d6-5cfa-4bac-be03-d673effde29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104C19B-04B8-4009-800F-5F558BC95DA5}">
  <ds:schemaRefs>
    <ds:schemaRef ds:uri="http://purl.org/dc/terms/"/>
    <ds:schemaRef ds:uri="http://purl.org/dc/elements/1.1/"/>
    <ds:schemaRef ds:uri="bf092b8a-d247-46ad-b0eb-ddc102dee59b"/>
    <ds:schemaRef ds:uri="5e7ef9d6-5cfa-4bac-be03-d673effde297"/>
    <ds:schemaRef ds:uri="http://schemas.microsoft.com/office/2006/documentManagement/types"/>
    <ds:schemaRef ds:uri="http://purl.org/dc/dcmitype/"/>
    <ds:schemaRef ds:uri="http://schemas.microsoft.com/office/2006/metadata/properties"/>
    <ds:schemaRef ds:uri="http://schemas.openxmlformats.org/package/2006/metadata/core-properties"/>
    <ds:schemaRef ds:uri="http://schemas.microsoft.com/office/infopath/2007/PartnerControls"/>
    <ds:schemaRef ds:uri="http://www.w3.org/XML/1998/namespace"/>
  </ds:schemaRefs>
</ds:datastoreItem>
</file>

<file path=customXml/itemProps2.xml><?xml version="1.0" encoding="utf-8"?>
<ds:datastoreItem xmlns:ds="http://schemas.openxmlformats.org/officeDocument/2006/customXml" ds:itemID="{43C08640-A2B3-4B2C-A030-0894B643D158}">
  <ds:schemaRefs>
    <ds:schemaRef ds:uri="http://schemas.microsoft.com/sharepoint/v3/contenttype/forms"/>
  </ds:schemaRefs>
</ds:datastoreItem>
</file>

<file path=customXml/itemProps3.xml><?xml version="1.0" encoding="utf-8"?>
<ds:datastoreItem xmlns:ds="http://schemas.openxmlformats.org/officeDocument/2006/customXml" ds:itemID="{F5066593-ED76-4F30-98FD-FF868C7E22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f092b8a-d247-46ad-b0eb-ddc102dee59b"/>
    <ds:schemaRef ds:uri="5e7ef9d6-5cfa-4bac-be03-d673effde29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223</TotalTime>
  <Words>762</Words>
  <Application>Microsoft Office PowerPoint</Application>
  <PresentationFormat>Presentación en pantalla (4:3)</PresentationFormat>
  <Paragraphs>72</Paragraphs>
  <Slides>14</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14</vt:i4>
      </vt:variant>
    </vt:vector>
  </HeadingPairs>
  <TitlesOfParts>
    <vt:vector size="18" baseType="lpstr">
      <vt:lpstr>Aptos</vt:lpstr>
      <vt:lpstr>Aptos Display</vt:lpstr>
      <vt:lpstr>Arial</vt:lpstr>
      <vt:lpstr>Tema de Office</vt:lpstr>
      <vt:lpstr>Contenido de la presentación:</vt:lpstr>
      <vt:lpstr>Presentación de PowerPoint</vt:lpstr>
      <vt:lpstr>Presentación de PowerPoint</vt:lpstr>
      <vt:lpstr>Presentación de PowerPoint</vt:lpstr>
      <vt:lpstr>Presentación de PowerPoint</vt:lpstr>
      <vt:lpstr>Presentación de PowerPoint</vt:lpstr>
      <vt:lpstr>Presentación de PowerPoint</vt:lpstr>
      <vt:lpstr>Contenido de la presentación:</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Índice</dc:title>
  <dc:creator>Marvin Gómez</dc:creator>
  <cp:lastModifiedBy>personal</cp:lastModifiedBy>
  <cp:revision>11</cp:revision>
  <dcterms:created xsi:type="dcterms:W3CDTF">2014-01-09T20:21:12Z</dcterms:created>
  <dcterms:modified xsi:type="dcterms:W3CDTF">2024-06-18T02:16:46Z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0x0101009FE5358302B326439FEFE8222C7F0F1E</vt:lpwstr>
  </property>
  <property fmtid="{D5CDD505-2E9C-101B-9397-08002B2CF9AE}" pid="3" name="MediaServiceImageTags">
    <vt:lpwstr/>
  </property>
</Properties>
</file>