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DM Serif Display" panose="020B0604020202020204" charset="0"/>
      <p:regular r:id="rId18"/>
    </p:embeddedFont>
    <p:embeddedFont>
      <p:font typeface="Gagalin" panose="020B0604020202020204" charset="0"/>
      <p:regular r:id="rId19"/>
    </p:embeddedFont>
    <p:embeddedFont>
      <p:font typeface="TT Ramillas" panose="020B0604020202020204" charset="0"/>
      <p:regular r:id="rId20"/>
    </p:embeddedFont>
    <p:embeddedFont>
      <p:font typeface="TT Ramillas Bold" panose="020B0604020202020204" charset="0"/>
      <p:regular r:id="rId21"/>
    </p:embeddedFont>
    <p:embeddedFont>
      <p:font typeface="Calibri" panose="020F0502020204030204" pitchFamily="34" charset="0"/>
      <p:regular r:id="rId22"/>
      <p:bold r:id="rId23"/>
      <p:italic r:id="rId24"/>
      <p:boldItalic r:id="rId25"/>
    </p:embeddedFont>
    <p:embeddedFont>
      <p:font typeface="Gliker"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2" d="100"/>
          <a:sy n="32" d="100"/>
        </p:scale>
        <p:origin x="2002" y="7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heladoschill@gmail.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5.svg"/><Relationship Id="rId7" Type="http://schemas.openxmlformats.org/officeDocument/2006/relationships/image" Target="../media/image12.jpeg"/><Relationship Id="rId12"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6E51"/>
        </a:solidFill>
        <a:effectLst/>
      </p:bgPr>
    </p:bg>
    <p:spTree>
      <p:nvGrpSpPr>
        <p:cNvPr id="1" name=""/>
        <p:cNvGrpSpPr/>
        <p:nvPr/>
      </p:nvGrpSpPr>
      <p:grpSpPr>
        <a:xfrm>
          <a:off x="0" y="0"/>
          <a:ext cx="0" cy="0"/>
          <a:chOff x="0" y="0"/>
          <a:chExt cx="0" cy="0"/>
        </a:xfrm>
      </p:grpSpPr>
      <p:sp>
        <p:nvSpPr>
          <p:cNvPr id="2" name="Freeform 2"/>
          <p:cNvSpPr/>
          <p:nvPr/>
        </p:nvSpPr>
        <p:spPr>
          <a:xfrm>
            <a:off x="312297" y="6743544"/>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18999"/>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1731731" y="8582433"/>
            <a:ext cx="2304584" cy="1760126"/>
          </a:xfrm>
          <a:custGeom>
            <a:avLst/>
            <a:gdLst/>
            <a:ahLst/>
            <a:cxnLst/>
            <a:rect l="l" t="t" r="r" b="b"/>
            <a:pathLst>
              <a:path w="2304584" h="1760126">
                <a:moveTo>
                  <a:pt x="0" y="0"/>
                </a:moveTo>
                <a:lnTo>
                  <a:pt x="2304583" y="0"/>
                </a:lnTo>
                <a:lnTo>
                  <a:pt x="2304583" y="1760125"/>
                </a:lnTo>
                <a:lnTo>
                  <a:pt x="0" y="1760125"/>
                </a:lnTo>
                <a:lnTo>
                  <a:pt x="0" y="0"/>
                </a:lnTo>
                <a:close/>
              </a:path>
            </a:pathLst>
          </a:custGeom>
          <a:blipFill>
            <a:blip r:embed="rId4">
              <a:alphaModFix amt="18999"/>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rot="-10800000">
            <a:off x="15470036" y="-85725"/>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6">
              <a:alphaModFix amt="18999"/>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086005" y="-6962"/>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18999"/>
              <a:extLst>
                <a:ext uri="{96DAC541-7B7A-43D3-8B79-37D633B846F1}">
                  <asvg:svgBlip xmlns:asvg="http://schemas.microsoft.com/office/drawing/2016/SVG/main" xmlns="" r:embed="rId5"/>
                </a:ext>
              </a:extLst>
            </a:blip>
            <a:stretch>
              <a:fillRect/>
            </a:stretch>
          </a:blipFill>
          <a:ln cap="sq">
            <a:noFill/>
            <a:prstDash val="solid"/>
            <a:miter/>
          </a:ln>
        </p:spPr>
      </p:sp>
      <p:sp>
        <p:nvSpPr>
          <p:cNvPr id="6" name="Freeform 6"/>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8">
              <a:alphaModFix amt="27000"/>
              <a:extLst>
                <a:ext uri="{96DAC541-7B7A-43D3-8B79-37D633B846F1}">
                  <asvg:svgBlip xmlns:asvg="http://schemas.microsoft.com/office/drawing/2016/SVG/main" xmlns="" r:embed="rId9"/>
                </a:ext>
              </a:extLst>
            </a:blip>
            <a:stretch>
              <a:fillRect/>
            </a:stretch>
          </a:blipFill>
          <a:ln cap="sq">
            <a:noFill/>
            <a:prstDash val="solid"/>
            <a:miter/>
          </a:ln>
        </p:spPr>
      </p:sp>
      <p:sp>
        <p:nvSpPr>
          <p:cNvPr id="7" name="Freeform 7"/>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10">
              <a:alphaModFix amt="27000"/>
              <a:extLst>
                <a:ext uri="{96DAC541-7B7A-43D3-8B79-37D633B846F1}">
                  <asvg:svgBlip xmlns:asvg="http://schemas.microsoft.com/office/drawing/2016/SVG/main" xmlns="" r:embed="rId11"/>
                </a:ext>
              </a:extLst>
            </a:blip>
            <a:stretch>
              <a:fillRect/>
            </a:stretch>
          </a:blipFill>
          <a:ln cap="sq">
            <a:noFill/>
            <a:prstDash val="solid"/>
            <a:miter/>
          </a:ln>
        </p:spPr>
      </p:sp>
      <p:grpSp>
        <p:nvGrpSpPr>
          <p:cNvPr id="8" name="Group 8"/>
          <p:cNvGrpSpPr/>
          <p:nvPr/>
        </p:nvGrpSpPr>
        <p:grpSpPr>
          <a:xfrm>
            <a:off x="2071815" y="5053931"/>
            <a:ext cx="14144369" cy="179138"/>
            <a:chOff x="0" y="0"/>
            <a:chExt cx="5018200" cy="63555"/>
          </a:xfrm>
        </p:grpSpPr>
        <p:sp>
          <p:nvSpPr>
            <p:cNvPr id="9" name="Freeform 9"/>
            <p:cNvSpPr/>
            <p:nvPr/>
          </p:nvSpPr>
          <p:spPr>
            <a:xfrm>
              <a:off x="0" y="0"/>
              <a:ext cx="5018200" cy="63555"/>
            </a:xfrm>
            <a:custGeom>
              <a:avLst/>
              <a:gdLst/>
              <a:ahLst/>
              <a:cxnLst/>
              <a:rect l="l" t="t" r="r" b="b"/>
              <a:pathLst>
                <a:path w="5018200" h="63555">
                  <a:moveTo>
                    <a:pt x="0" y="0"/>
                  </a:moveTo>
                  <a:lnTo>
                    <a:pt x="5018200" y="0"/>
                  </a:lnTo>
                  <a:lnTo>
                    <a:pt x="5018200" y="63555"/>
                  </a:lnTo>
                  <a:lnTo>
                    <a:pt x="0" y="63555"/>
                  </a:lnTo>
                  <a:close/>
                </a:path>
              </a:pathLst>
            </a:custGeom>
            <a:solidFill>
              <a:srgbClr val="FFFEF7"/>
            </a:solidFill>
            <a:ln cap="sq">
              <a:noFill/>
              <a:prstDash val="solid"/>
              <a:miter/>
            </a:ln>
          </p:spPr>
        </p:sp>
        <p:sp>
          <p:nvSpPr>
            <p:cNvPr id="10" name="TextBox 10"/>
            <p:cNvSpPr txBox="1"/>
            <p:nvPr/>
          </p:nvSpPr>
          <p:spPr>
            <a:xfrm>
              <a:off x="0" y="-38100"/>
              <a:ext cx="5018200" cy="101655"/>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3660321" y="2272553"/>
            <a:ext cx="10967358" cy="5856195"/>
          </a:xfrm>
          <a:prstGeom prst="rect">
            <a:avLst/>
          </a:prstGeom>
        </p:spPr>
        <p:txBody>
          <a:bodyPr lIns="0" tIns="0" rIns="0" bIns="0" rtlCol="0" anchor="t">
            <a:spAutoFit/>
          </a:bodyPr>
          <a:lstStyle/>
          <a:p>
            <a:pPr algn="ctr">
              <a:lnSpc>
                <a:spcPts val="22906"/>
              </a:lnSpc>
            </a:pPr>
            <a:r>
              <a:rPr lang="en-US" sz="20093">
                <a:solidFill>
                  <a:srgbClr val="F5F3F3"/>
                </a:solidFill>
                <a:latin typeface="DM Serif Display"/>
              </a:rPr>
              <a:t>HELADOS </a:t>
            </a:r>
          </a:p>
          <a:p>
            <a:pPr marL="0" lvl="0" indent="0" algn="ctr">
              <a:lnSpc>
                <a:spcPts val="22906"/>
              </a:lnSpc>
            </a:pPr>
            <a:r>
              <a:rPr lang="en-US" sz="20093">
                <a:solidFill>
                  <a:srgbClr val="F5F3F3"/>
                </a:solidFill>
                <a:latin typeface="DM Serif Display"/>
              </a:rPr>
              <a:t>CHILL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3810000" y="2310096"/>
            <a:ext cx="10370161" cy="337406"/>
            <a:chOff x="0" y="0"/>
            <a:chExt cx="2731236" cy="88864"/>
          </a:xfrm>
        </p:grpSpPr>
        <p:sp>
          <p:nvSpPr>
            <p:cNvPr id="3" name="Freeform 3"/>
            <p:cNvSpPr/>
            <p:nvPr/>
          </p:nvSpPr>
          <p:spPr>
            <a:xfrm>
              <a:off x="0" y="0"/>
              <a:ext cx="2731236" cy="88864"/>
            </a:xfrm>
            <a:custGeom>
              <a:avLst/>
              <a:gdLst/>
              <a:ahLst/>
              <a:cxnLst/>
              <a:rect l="l" t="t" r="r" b="b"/>
              <a:pathLst>
                <a:path w="2731236" h="88864">
                  <a:moveTo>
                    <a:pt x="0" y="0"/>
                  </a:moveTo>
                  <a:lnTo>
                    <a:pt x="2731236" y="0"/>
                  </a:lnTo>
                  <a:lnTo>
                    <a:pt x="2731236" y="88864"/>
                  </a:lnTo>
                  <a:lnTo>
                    <a:pt x="0" y="88864"/>
                  </a:lnTo>
                  <a:close/>
                </a:path>
              </a:pathLst>
            </a:custGeom>
            <a:solidFill>
              <a:srgbClr val="166E51"/>
            </a:solidFill>
          </p:spPr>
        </p:sp>
        <p:sp>
          <p:nvSpPr>
            <p:cNvPr id="4" name="TextBox 4"/>
            <p:cNvSpPr txBox="1"/>
            <p:nvPr/>
          </p:nvSpPr>
          <p:spPr>
            <a:xfrm>
              <a:off x="0" y="-38100"/>
              <a:ext cx="2731236" cy="12696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025751" y="800100"/>
            <a:ext cx="12239378" cy="994778"/>
          </a:xfrm>
          <a:prstGeom prst="rect">
            <a:avLst/>
          </a:prstGeom>
        </p:spPr>
        <p:txBody>
          <a:bodyPr lIns="0" tIns="0" rIns="0" bIns="0" rtlCol="0" anchor="t">
            <a:spAutoFit/>
          </a:bodyPr>
          <a:lstStyle/>
          <a:p>
            <a:pPr marL="0" lvl="0" indent="0" algn="ctr">
              <a:lnSpc>
                <a:spcPts val="7766"/>
              </a:lnSpc>
              <a:spcBef>
                <a:spcPct val="0"/>
              </a:spcBef>
            </a:pPr>
            <a:r>
              <a:rPr lang="en-US" sz="6812">
                <a:solidFill>
                  <a:srgbClr val="000000"/>
                </a:solidFill>
                <a:latin typeface="TT Ramillas"/>
              </a:rPr>
              <a:t>ESTRATEGÍA COMPETITIVA</a:t>
            </a:r>
          </a:p>
        </p:txBody>
      </p:sp>
      <p:sp>
        <p:nvSpPr>
          <p:cNvPr id="6" name="TextBox 6"/>
          <p:cNvSpPr txBox="1"/>
          <p:nvPr/>
        </p:nvSpPr>
        <p:spPr>
          <a:xfrm>
            <a:off x="1600200" y="2792163"/>
            <a:ext cx="15697200" cy="8630568"/>
          </a:xfrm>
          <a:prstGeom prst="rect">
            <a:avLst/>
          </a:prstGeom>
        </p:spPr>
        <p:txBody>
          <a:bodyPr wrap="square" lIns="0" tIns="0" rIns="0" bIns="0" rtlCol="0" anchor="t">
            <a:spAutoFit/>
          </a:bodyPr>
          <a:lstStyle/>
          <a:p>
            <a:pPr algn="just">
              <a:lnSpc>
                <a:spcPct val="150000"/>
              </a:lnSpc>
            </a:pPr>
            <a:r>
              <a:rPr lang="es-ES" sz="3500" dirty="0" smtClean="0">
                <a:latin typeface="TT Ramillas" panose="020B0604020202020204" charset="0"/>
              </a:rPr>
              <a:t>Se basa </a:t>
            </a:r>
            <a:r>
              <a:rPr lang="es-ES" sz="3500" dirty="0">
                <a:latin typeface="TT Ramillas" panose="020B0604020202020204" charset="0"/>
              </a:rPr>
              <a:t>en la diferenciación del producto, con un enfoque claro en la salud y la sostenibilidad, al crear una línea de sabores innovadores y exclusivos que combinan verduras, frutas y plantas medicinales</a:t>
            </a:r>
            <a:r>
              <a:rPr lang="es-ES" sz="3500" dirty="0" smtClean="0">
                <a:latin typeface="TT Ramillas" panose="020B0604020202020204" charset="0"/>
              </a:rPr>
              <a:t>.</a:t>
            </a:r>
          </a:p>
          <a:p>
            <a:pPr>
              <a:lnSpc>
                <a:spcPct val="150000"/>
              </a:lnSpc>
            </a:pPr>
            <a:endParaRPr lang="es-ES" sz="3500" dirty="0">
              <a:latin typeface="TT Ramillas" panose="020B0604020202020204" charset="0"/>
            </a:endParaRPr>
          </a:p>
          <a:p>
            <a:pPr algn="just">
              <a:lnSpc>
                <a:spcPct val="150000"/>
              </a:lnSpc>
            </a:pPr>
            <a:r>
              <a:rPr lang="es-ES" sz="3500" dirty="0" smtClean="0">
                <a:latin typeface="TT Ramillas" panose="020B0604020202020204" charset="0"/>
              </a:rPr>
              <a:t>Se </a:t>
            </a:r>
            <a:r>
              <a:rPr lang="es-ES" sz="3500" dirty="0">
                <a:latin typeface="TT Ramillas" panose="020B0604020202020204" charset="0"/>
              </a:rPr>
              <a:t>implementará a través de la innovación en sabores utilizando verduras, frutas y plantas medicinales frescas y orgánicas. </a:t>
            </a:r>
            <a:r>
              <a:rPr lang="es-ES" sz="3500" dirty="0">
                <a:latin typeface="TT Ramillas" panose="020B0604020202020204" charset="0"/>
              </a:rPr>
              <a:t>Además, se llevará a cabo una educación integral al consumidor mediante campañas informativas en escuelas y colegios, complementadas con contenido digital atractivo en nuestras redes sociales</a:t>
            </a:r>
            <a:endParaRPr lang="es-CR" sz="3500" dirty="0">
              <a:latin typeface="TT Ramillas" panose="020B0604020202020204" charset="0"/>
            </a:endParaRPr>
          </a:p>
          <a:p>
            <a:pPr algn="just">
              <a:lnSpc>
                <a:spcPts val="5323"/>
              </a:lnSpc>
            </a:pPr>
            <a:r>
              <a:rPr lang="en-US" sz="3500" dirty="0">
                <a:latin typeface="TT Ramillas" panose="020B0604020202020204" charset="0"/>
              </a:rPr>
              <a:t>.</a:t>
            </a:r>
          </a:p>
          <a:p>
            <a:pPr marL="0" lvl="0" indent="0" algn="ctr">
              <a:lnSpc>
                <a:spcPts val="5323"/>
              </a:lnSpc>
            </a:pPr>
            <a:endParaRPr lang="en-US" sz="3502" dirty="0">
              <a:solidFill>
                <a:srgbClr val="000000"/>
              </a:solidFill>
              <a:latin typeface="TT Ramilla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510844" y="4450432"/>
            <a:ext cx="20439522" cy="6063860"/>
            <a:chOff x="0" y="0"/>
            <a:chExt cx="5383249" cy="1597066"/>
          </a:xfrm>
        </p:grpSpPr>
        <p:sp>
          <p:nvSpPr>
            <p:cNvPr id="3" name="Freeform 3"/>
            <p:cNvSpPr/>
            <p:nvPr/>
          </p:nvSpPr>
          <p:spPr>
            <a:xfrm>
              <a:off x="0" y="0"/>
              <a:ext cx="5383249" cy="1597066"/>
            </a:xfrm>
            <a:custGeom>
              <a:avLst/>
              <a:gdLst/>
              <a:ahLst/>
              <a:cxnLst/>
              <a:rect l="l" t="t" r="r" b="b"/>
              <a:pathLst>
                <a:path w="5383249" h="1597066">
                  <a:moveTo>
                    <a:pt x="0" y="0"/>
                  </a:moveTo>
                  <a:lnTo>
                    <a:pt x="5383249" y="0"/>
                  </a:lnTo>
                  <a:lnTo>
                    <a:pt x="5383249" y="1597066"/>
                  </a:lnTo>
                  <a:lnTo>
                    <a:pt x="0" y="1597066"/>
                  </a:lnTo>
                  <a:close/>
                </a:path>
              </a:pathLst>
            </a:custGeom>
            <a:solidFill>
              <a:srgbClr val="166E51"/>
            </a:solidFill>
          </p:spPr>
        </p:sp>
        <p:sp>
          <p:nvSpPr>
            <p:cNvPr id="4" name="TextBox 4"/>
            <p:cNvSpPr txBox="1"/>
            <p:nvPr/>
          </p:nvSpPr>
          <p:spPr>
            <a:xfrm>
              <a:off x="0" y="-38100"/>
              <a:ext cx="5383249" cy="16351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619475" y="2861448"/>
            <a:ext cx="12178884" cy="1126700"/>
          </a:xfrm>
          <a:prstGeom prst="rect">
            <a:avLst/>
          </a:prstGeom>
        </p:spPr>
        <p:txBody>
          <a:bodyPr lIns="0" tIns="0" rIns="0" bIns="0" rtlCol="0" anchor="t">
            <a:spAutoFit/>
          </a:bodyPr>
          <a:lstStyle/>
          <a:p>
            <a:pPr marL="0" lvl="0" indent="0" algn="l">
              <a:lnSpc>
                <a:spcPts val="8757"/>
              </a:lnSpc>
              <a:spcBef>
                <a:spcPct val="0"/>
              </a:spcBef>
            </a:pPr>
            <a:r>
              <a:rPr lang="en-US" sz="7682">
                <a:solidFill>
                  <a:srgbClr val="000000"/>
                </a:solidFill>
                <a:latin typeface="TT Ramillas"/>
              </a:rPr>
              <a:t>LO QUE NOS DIFERIENCIA</a:t>
            </a:r>
          </a:p>
        </p:txBody>
      </p:sp>
      <p:sp>
        <p:nvSpPr>
          <p:cNvPr id="6" name="TextBox 6"/>
          <p:cNvSpPr txBox="1"/>
          <p:nvPr/>
        </p:nvSpPr>
        <p:spPr>
          <a:xfrm>
            <a:off x="645002" y="4820817"/>
            <a:ext cx="16997996" cy="4260782"/>
          </a:xfrm>
          <a:prstGeom prst="rect">
            <a:avLst/>
          </a:prstGeom>
        </p:spPr>
        <p:txBody>
          <a:bodyPr lIns="0" tIns="0" rIns="0" bIns="0" rtlCol="0" anchor="t">
            <a:spAutoFit/>
          </a:bodyPr>
          <a:lstStyle/>
          <a:p>
            <a:pPr lvl="0" algn="just">
              <a:lnSpc>
                <a:spcPts val="5602"/>
              </a:lnSpc>
              <a:spcBef>
                <a:spcPct val="0"/>
              </a:spcBef>
            </a:pPr>
            <a:r>
              <a:rPr lang="es-ES" sz="3500" dirty="0">
                <a:solidFill>
                  <a:schemeClr val="bg1"/>
                </a:solidFill>
                <a:latin typeface="TT Ramillas" panose="020B0604020202020204" charset="0"/>
              </a:rPr>
              <a:t>Nuestra ventaja competitiva se fundamenta en ofrecer un producto que no solo deleita el paladar, sino que también promueve el bienestar integral de los consumidores mediante el uso de ingredientes frescos y orgánicos. Nos destacamos en el mercado con nuestra línea de helados innovadores, elaborados a base de verduras, frutas y plantas medicinales, además que a su vez construimos una comunidad informada y comprometida con un estilo de vida más saludable</a:t>
            </a:r>
            <a:r>
              <a:rPr lang="en-US" sz="3500" dirty="0" smtClean="0">
                <a:solidFill>
                  <a:schemeClr val="bg1"/>
                </a:solidFill>
                <a:latin typeface="TT Ramillas" panose="020B0604020202020204" charset="0"/>
              </a:rPr>
              <a:t>.</a:t>
            </a:r>
            <a:endParaRPr lang="en-US" sz="3500" dirty="0">
              <a:solidFill>
                <a:schemeClr val="bg1"/>
              </a:solidFill>
              <a:latin typeface="TT Ramillas" panose="020B0604020202020204" charset="0"/>
            </a:endParaRPr>
          </a:p>
        </p:txBody>
      </p:sp>
      <p:sp>
        <p:nvSpPr>
          <p:cNvPr id="7" name="Freeform 7"/>
          <p:cNvSpPr/>
          <p:nvPr/>
        </p:nvSpPr>
        <p:spPr>
          <a:xfrm>
            <a:off x="7851965" y="799323"/>
            <a:ext cx="1713904" cy="1709620"/>
          </a:xfrm>
          <a:custGeom>
            <a:avLst/>
            <a:gdLst/>
            <a:ahLst/>
            <a:cxnLst/>
            <a:rect l="l" t="t" r="r" b="b"/>
            <a:pathLst>
              <a:path w="1713904" h="1709620">
                <a:moveTo>
                  <a:pt x="0" y="0"/>
                </a:moveTo>
                <a:lnTo>
                  <a:pt x="1713904" y="0"/>
                </a:lnTo>
                <a:lnTo>
                  <a:pt x="1713904" y="1709620"/>
                </a:lnTo>
                <a:lnTo>
                  <a:pt x="0" y="17096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4626150" y="542869"/>
            <a:ext cx="8635771" cy="1138966"/>
            <a:chOff x="0" y="0"/>
            <a:chExt cx="11514361" cy="1518621"/>
          </a:xfrm>
        </p:grpSpPr>
        <p:grpSp>
          <p:nvGrpSpPr>
            <p:cNvPr id="3" name="Group 3"/>
            <p:cNvGrpSpPr/>
            <p:nvPr/>
          </p:nvGrpSpPr>
          <p:grpSpPr>
            <a:xfrm>
              <a:off x="0" y="0"/>
              <a:ext cx="11514361" cy="1518621"/>
              <a:chOff x="0" y="0"/>
              <a:chExt cx="2395386" cy="315926"/>
            </a:xfrm>
          </p:grpSpPr>
          <p:sp>
            <p:nvSpPr>
              <p:cNvPr id="4" name="Freeform 4"/>
              <p:cNvSpPr/>
              <p:nvPr/>
            </p:nvSpPr>
            <p:spPr>
              <a:xfrm>
                <a:off x="0" y="0"/>
                <a:ext cx="2395386" cy="315926"/>
              </a:xfrm>
              <a:custGeom>
                <a:avLst/>
                <a:gdLst/>
                <a:ahLst/>
                <a:cxnLst/>
                <a:rect l="l" t="t" r="r" b="b"/>
                <a:pathLst>
                  <a:path w="2395386" h="315926">
                    <a:moveTo>
                      <a:pt x="0" y="0"/>
                    </a:moveTo>
                    <a:lnTo>
                      <a:pt x="2395386" y="0"/>
                    </a:lnTo>
                    <a:lnTo>
                      <a:pt x="2395386" y="315926"/>
                    </a:lnTo>
                    <a:lnTo>
                      <a:pt x="0" y="315926"/>
                    </a:lnTo>
                    <a:close/>
                  </a:path>
                </a:pathLst>
              </a:custGeom>
              <a:solidFill>
                <a:srgbClr val="F5F3F3">
                  <a:alpha val="50980"/>
                </a:srgbClr>
              </a:solidFill>
              <a:ln cap="sq">
                <a:noFill/>
                <a:prstDash val="solid"/>
                <a:miter/>
              </a:ln>
            </p:spPr>
          </p:sp>
          <p:sp>
            <p:nvSpPr>
              <p:cNvPr id="5" name="TextBox 5"/>
              <p:cNvSpPr txBox="1"/>
              <p:nvPr/>
            </p:nvSpPr>
            <p:spPr>
              <a:xfrm>
                <a:off x="0" y="-38100"/>
                <a:ext cx="2395386" cy="35402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595262" y="359203"/>
              <a:ext cx="10323838" cy="957830"/>
            </a:xfrm>
            <a:prstGeom prst="rect">
              <a:avLst/>
            </a:prstGeom>
          </p:spPr>
          <p:txBody>
            <a:bodyPr lIns="0" tIns="0" rIns="0" bIns="0" rtlCol="0" anchor="t">
              <a:spAutoFit/>
            </a:bodyPr>
            <a:lstStyle/>
            <a:p>
              <a:pPr marL="0" lvl="0" indent="0" algn="ctr">
                <a:lnSpc>
                  <a:spcPts val="5506"/>
                </a:lnSpc>
                <a:spcBef>
                  <a:spcPct val="0"/>
                </a:spcBef>
              </a:pPr>
              <a:r>
                <a:rPr lang="en-US" sz="4830">
                  <a:solidFill>
                    <a:srgbClr val="166E51">
                      <a:alpha val="30980"/>
                    </a:srgbClr>
                  </a:solidFill>
                  <a:latin typeface="TT Ramillas"/>
                </a:rPr>
                <a:t>MEZACLA MARKETING</a:t>
              </a:r>
            </a:p>
          </p:txBody>
        </p:sp>
      </p:grpSp>
      <p:sp>
        <p:nvSpPr>
          <p:cNvPr id="7" name="TextBox 7"/>
          <p:cNvSpPr txBox="1"/>
          <p:nvPr/>
        </p:nvSpPr>
        <p:spPr>
          <a:xfrm>
            <a:off x="1983392" y="2183085"/>
            <a:ext cx="6178409" cy="2693045"/>
          </a:xfrm>
          <a:prstGeom prst="rect">
            <a:avLst/>
          </a:prstGeom>
        </p:spPr>
        <p:txBody>
          <a:bodyPr lIns="0" tIns="0" rIns="0" bIns="0" rtlCol="0" anchor="t">
            <a:spAutoFit/>
          </a:bodyPr>
          <a:lstStyle/>
          <a:p>
            <a:pPr marL="597209" lvl="1" indent="-298604" algn="l">
              <a:lnSpc>
                <a:spcPts val="4204"/>
              </a:lnSpc>
              <a:buFont typeface="Arial"/>
              <a:buChar char="•"/>
            </a:pPr>
            <a:r>
              <a:rPr lang="en-US" sz="2766" b="1" dirty="0" err="1">
                <a:solidFill>
                  <a:srgbClr val="000000"/>
                </a:solidFill>
                <a:latin typeface="TT Ramillas"/>
              </a:rPr>
              <a:t>Descripción</a:t>
            </a:r>
            <a:r>
              <a:rPr lang="en-US" sz="2766" b="1" dirty="0">
                <a:solidFill>
                  <a:srgbClr val="000000"/>
                </a:solidFill>
                <a:latin typeface="TT Ramillas"/>
              </a:rPr>
              <a:t>: </a:t>
            </a:r>
            <a:r>
              <a:rPr lang="en-US" sz="2766" dirty="0" err="1" smtClean="0">
                <a:solidFill>
                  <a:srgbClr val="000000"/>
                </a:solidFill>
                <a:latin typeface="TT Ramillas"/>
              </a:rPr>
              <a:t>Helados</a:t>
            </a:r>
            <a:r>
              <a:rPr lang="en-US" sz="2766" dirty="0" smtClean="0">
                <a:solidFill>
                  <a:srgbClr val="000000"/>
                </a:solidFill>
                <a:latin typeface="TT Ramillas"/>
              </a:rPr>
              <a:t> </a:t>
            </a:r>
            <a:r>
              <a:rPr lang="en-US" sz="2766" dirty="0" err="1" smtClean="0">
                <a:solidFill>
                  <a:srgbClr val="000000"/>
                </a:solidFill>
                <a:latin typeface="TT Ramillas"/>
              </a:rPr>
              <a:t>cremosos</a:t>
            </a:r>
            <a:r>
              <a:rPr lang="en-US" sz="2766" dirty="0" smtClean="0">
                <a:solidFill>
                  <a:srgbClr val="000000"/>
                </a:solidFill>
                <a:latin typeface="TT Ramillas"/>
              </a:rPr>
              <a:t> y antioxidants</a:t>
            </a:r>
            <a:r>
              <a:rPr lang="en-US" sz="2766" dirty="0" smtClean="0">
                <a:solidFill>
                  <a:srgbClr val="000000"/>
                </a:solidFill>
                <a:latin typeface="TT Ramillas"/>
              </a:rPr>
              <a:t>, </a:t>
            </a:r>
            <a:r>
              <a:rPr lang="en-US" sz="2766" dirty="0" err="1" smtClean="0">
                <a:solidFill>
                  <a:srgbClr val="000000"/>
                </a:solidFill>
                <a:latin typeface="TT Ramillas"/>
              </a:rPr>
              <a:t>ricos</a:t>
            </a:r>
            <a:r>
              <a:rPr lang="en-US" sz="2766" dirty="0" smtClean="0">
                <a:solidFill>
                  <a:srgbClr val="000000"/>
                </a:solidFill>
                <a:latin typeface="TT Ramillas"/>
              </a:rPr>
              <a:t> </a:t>
            </a:r>
            <a:r>
              <a:rPr lang="en-US" sz="2766" dirty="0" err="1">
                <a:solidFill>
                  <a:srgbClr val="000000"/>
                </a:solidFill>
                <a:latin typeface="TT Ramillas"/>
              </a:rPr>
              <a:t>en</a:t>
            </a:r>
            <a:r>
              <a:rPr lang="en-US" sz="2766" dirty="0">
                <a:solidFill>
                  <a:srgbClr val="000000"/>
                </a:solidFill>
                <a:latin typeface="TT Ramillas"/>
              </a:rPr>
              <a:t> </a:t>
            </a:r>
            <a:r>
              <a:rPr lang="en-US" sz="2766" dirty="0" err="1">
                <a:solidFill>
                  <a:srgbClr val="000000"/>
                </a:solidFill>
                <a:latin typeface="TT Ramillas"/>
              </a:rPr>
              <a:t>vitaminas</a:t>
            </a:r>
            <a:r>
              <a:rPr lang="en-US" sz="2766" dirty="0">
                <a:solidFill>
                  <a:srgbClr val="000000"/>
                </a:solidFill>
                <a:latin typeface="TT Ramillas"/>
              </a:rPr>
              <a:t> y </a:t>
            </a:r>
            <a:r>
              <a:rPr lang="en-US" sz="2766" dirty="0" smtClean="0">
                <a:solidFill>
                  <a:srgbClr val="000000"/>
                </a:solidFill>
                <a:latin typeface="TT Ramillas"/>
              </a:rPr>
              <a:t>minerals</a:t>
            </a:r>
            <a:r>
              <a:rPr lang="en-US" sz="2766" dirty="0" smtClean="0">
                <a:solidFill>
                  <a:srgbClr val="000000"/>
                </a:solidFill>
                <a:latin typeface="TT Ramillas"/>
              </a:rPr>
              <a:t>, que </a:t>
            </a:r>
            <a:r>
              <a:rPr lang="en-US" sz="2766" dirty="0" err="1" smtClean="0">
                <a:solidFill>
                  <a:srgbClr val="000000"/>
                </a:solidFill>
                <a:latin typeface="TT Ramillas"/>
              </a:rPr>
              <a:t>combinan</a:t>
            </a:r>
            <a:r>
              <a:rPr lang="en-US" sz="2766" dirty="0" smtClean="0">
                <a:solidFill>
                  <a:srgbClr val="000000"/>
                </a:solidFill>
                <a:latin typeface="TT Ramillas"/>
              </a:rPr>
              <a:t> el </a:t>
            </a:r>
            <a:r>
              <a:rPr lang="en-US" sz="2766" dirty="0" err="1" smtClean="0">
                <a:solidFill>
                  <a:srgbClr val="000000"/>
                </a:solidFill>
                <a:latin typeface="TT Ramillas"/>
              </a:rPr>
              <a:t>sabor</a:t>
            </a:r>
            <a:r>
              <a:rPr lang="en-US" sz="2766" dirty="0" smtClean="0">
                <a:solidFill>
                  <a:srgbClr val="000000"/>
                </a:solidFill>
                <a:latin typeface="TT Ramillas"/>
              </a:rPr>
              <a:t> de las </a:t>
            </a:r>
            <a:r>
              <a:rPr lang="en-US" sz="2766" dirty="0" err="1" smtClean="0">
                <a:solidFill>
                  <a:srgbClr val="000000"/>
                </a:solidFill>
                <a:latin typeface="TT Ramillas"/>
              </a:rPr>
              <a:t>verduras</a:t>
            </a:r>
            <a:r>
              <a:rPr lang="en-US" sz="2766" dirty="0" smtClean="0">
                <a:solidFill>
                  <a:srgbClr val="000000"/>
                </a:solidFill>
                <a:latin typeface="TT Ramillas"/>
              </a:rPr>
              <a:t>, </a:t>
            </a:r>
            <a:r>
              <a:rPr lang="en-US" sz="2766" dirty="0" err="1" smtClean="0">
                <a:solidFill>
                  <a:srgbClr val="000000"/>
                </a:solidFill>
                <a:latin typeface="TT Ramillas"/>
              </a:rPr>
              <a:t>frutas</a:t>
            </a:r>
            <a:r>
              <a:rPr lang="en-US" sz="2766" dirty="0" smtClean="0">
                <a:solidFill>
                  <a:srgbClr val="000000"/>
                </a:solidFill>
                <a:latin typeface="TT Ramillas"/>
              </a:rPr>
              <a:t> y </a:t>
            </a:r>
            <a:r>
              <a:rPr lang="en-US" sz="2766" dirty="0" err="1" smtClean="0">
                <a:solidFill>
                  <a:srgbClr val="000000"/>
                </a:solidFill>
                <a:latin typeface="TT Ramillas"/>
              </a:rPr>
              <a:t>plantas</a:t>
            </a:r>
            <a:r>
              <a:rPr lang="en-US" sz="2766" dirty="0" smtClean="0">
                <a:solidFill>
                  <a:srgbClr val="000000"/>
                </a:solidFill>
                <a:latin typeface="TT Ramillas"/>
              </a:rPr>
              <a:t> </a:t>
            </a:r>
            <a:r>
              <a:rPr lang="en-US" sz="2766" dirty="0" err="1" smtClean="0">
                <a:solidFill>
                  <a:srgbClr val="000000"/>
                </a:solidFill>
                <a:latin typeface="TT Ramillas"/>
              </a:rPr>
              <a:t>medicinales</a:t>
            </a:r>
            <a:r>
              <a:rPr lang="en-US" sz="2766" dirty="0" smtClean="0">
                <a:solidFill>
                  <a:srgbClr val="000000"/>
                </a:solidFill>
                <a:latin typeface="TT Ramillas"/>
              </a:rPr>
              <a:t>.</a:t>
            </a:r>
            <a:endParaRPr lang="en-US" sz="2766" dirty="0">
              <a:solidFill>
                <a:srgbClr val="000000"/>
              </a:solidFill>
              <a:latin typeface="TT Ramillas"/>
            </a:endParaRPr>
          </a:p>
        </p:txBody>
      </p:sp>
      <p:grpSp>
        <p:nvGrpSpPr>
          <p:cNvPr id="8" name="Group 8"/>
          <p:cNvGrpSpPr/>
          <p:nvPr/>
        </p:nvGrpSpPr>
        <p:grpSpPr>
          <a:xfrm>
            <a:off x="7378445" y="5072505"/>
            <a:ext cx="3131180" cy="897553"/>
            <a:chOff x="0" y="0"/>
            <a:chExt cx="4174907" cy="1196738"/>
          </a:xfrm>
        </p:grpSpPr>
        <p:grpSp>
          <p:nvGrpSpPr>
            <p:cNvPr id="9" name="Group 9"/>
            <p:cNvGrpSpPr/>
            <p:nvPr/>
          </p:nvGrpSpPr>
          <p:grpSpPr>
            <a:xfrm>
              <a:off x="0" y="0"/>
              <a:ext cx="4174907" cy="1196738"/>
              <a:chOff x="0" y="0"/>
              <a:chExt cx="1102130" cy="315926"/>
            </a:xfrm>
          </p:grpSpPr>
          <p:sp>
            <p:nvSpPr>
              <p:cNvPr id="10" name="Freeform 10"/>
              <p:cNvSpPr/>
              <p:nvPr/>
            </p:nvSpPr>
            <p:spPr>
              <a:xfrm>
                <a:off x="0" y="0"/>
                <a:ext cx="1102130" cy="315926"/>
              </a:xfrm>
              <a:custGeom>
                <a:avLst/>
                <a:gdLst/>
                <a:ahLst/>
                <a:cxnLst/>
                <a:rect l="l" t="t" r="r" b="b"/>
                <a:pathLst>
                  <a:path w="1102130" h="315926">
                    <a:moveTo>
                      <a:pt x="0" y="0"/>
                    </a:moveTo>
                    <a:lnTo>
                      <a:pt x="1102130" y="0"/>
                    </a:lnTo>
                    <a:lnTo>
                      <a:pt x="1102130" y="315926"/>
                    </a:lnTo>
                    <a:lnTo>
                      <a:pt x="0" y="315926"/>
                    </a:lnTo>
                    <a:close/>
                  </a:path>
                </a:pathLst>
              </a:custGeom>
              <a:solidFill>
                <a:srgbClr val="166E51"/>
              </a:solidFill>
              <a:ln cap="sq">
                <a:noFill/>
                <a:prstDash val="solid"/>
                <a:miter/>
              </a:ln>
            </p:spPr>
          </p:sp>
          <p:sp>
            <p:nvSpPr>
              <p:cNvPr id="11" name="TextBox 11"/>
              <p:cNvSpPr txBox="1"/>
              <p:nvPr/>
            </p:nvSpPr>
            <p:spPr>
              <a:xfrm>
                <a:off x="0" y="-38100"/>
                <a:ext cx="1102130" cy="35402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TextBox 12"/>
            <p:cNvSpPr txBox="1"/>
            <p:nvPr/>
          </p:nvSpPr>
          <p:spPr>
            <a:xfrm>
              <a:off x="215831" y="287105"/>
              <a:ext cx="3743244" cy="750773"/>
            </a:xfrm>
            <a:prstGeom prst="rect">
              <a:avLst/>
            </a:prstGeom>
          </p:spPr>
          <p:txBody>
            <a:bodyPr lIns="0" tIns="0" rIns="0" bIns="0" rtlCol="0" anchor="t">
              <a:spAutoFit/>
            </a:bodyPr>
            <a:lstStyle/>
            <a:p>
              <a:pPr marL="0" lvl="0" indent="0" algn="ctr">
                <a:lnSpc>
                  <a:spcPts val="4339"/>
                </a:lnSpc>
                <a:spcBef>
                  <a:spcPct val="0"/>
                </a:spcBef>
              </a:pPr>
              <a:r>
                <a:rPr lang="en-US" sz="3806">
                  <a:solidFill>
                    <a:srgbClr val="FFFFFF"/>
                  </a:solidFill>
                  <a:latin typeface="TT Ramillas"/>
                </a:rPr>
                <a:t>PRODUCTO:</a:t>
              </a:r>
            </a:p>
          </p:txBody>
        </p:sp>
      </p:grpSp>
      <p:sp>
        <p:nvSpPr>
          <p:cNvPr id="13" name="TextBox 13"/>
          <p:cNvSpPr txBox="1"/>
          <p:nvPr/>
        </p:nvSpPr>
        <p:spPr>
          <a:xfrm>
            <a:off x="10975838" y="5991979"/>
            <a:ext cx="6016762" cy="3770263"/>
          </a:xfrm>
          <a:prstGeom prst="rect">
            <a:avLst/>
          </a:prstGeom>
        </p:spPr>
        <p:txBody>
          <a:bodyPr wrap="square" lIns="0" tIns="0" rIns="0" bIns="0" rtlCol="0" anchor="t">
            <a:spAutoFit/>
          </a:bodyPr>
          <a:lstStyle/>
          <a:p>
            <a:pPr marL="597209" lvl="1" indent="-298604" algn="l">
              <a:lnSpc>
                <a:spcPts val="4204"/>
              </a:lnSpc>
              <a:buFont typeface="Arial"/>
              <a:buChar char="•"/>
            </a:pPr>
            <a:r>
              <a:rPr lang="en-US" sz="2766" b="1" dirty="0" err="1">
                <a:solidFill>
                  <a:srgbClr val="000000"/>
                </a:solidFill>
                <a:latin typeface="TT Ramillas"/>
              </a:rPr>
              <a:t>Empaque</a:t>
            </a:r>
            <a:r>
              <a:rPr lang="en-US" sz="2766" b="1" dirty="0">
                <a:solidFill>
                  <a:srgbClr val="000000"/>
                </a:solidFill>
                <a:latin typeface="TT Ramillas"/>
              </a:rPr>
              <a:t>: </a:t>
            </a:r>
            <a:endParaRPr lang="en-US" sz="2766" b="1" dirty="0" smtClean="0">
              <a:solidFill>
                <a:srgbClr val="000000"/>
              </a:solidFill>
              <a:latin typeface="TT Ramillas"/>
            </a:endParaRPr>
          </a:p>
          <a:p>
            <a:pPr marL="298605" lvl="1" algn="just">
              <a:lnSpc>
                <a:spcPts val="4204"/>
              </a:lnSpc>
            </a:pPr>
            <a:r>
              <a:rPr lang="en-US" sz="2766" dirty="0" err="1" smtClean="0">
                <a:solidFill>
                  <a:srgbClr val="000000"/>
                </a:solidFill>
                <a:latin typeface="TT Ramillas"/>
              </a:rPr>
              <a:t>Tazas</a:t>
            </a:r>
            <a:r>
              <a:rPr lang="en-US" sz="2766" dirty="0" smtClean="0">
                <a:solidFill>
                  <a:srgbClr val="000000"/>
                </a:solidFill>
                <a:latin typeface="TT Ramillas"/>
              </a:rPr>
              <a:t> </a:t>
            </a:r>
            <a:r>
              <a:rPr lang="en-US" sz="2766" dirty="0" err="1" smtClean="0">
                <a:solidFill>
                  <a:srgbClr val="000000"/>
                </a:solidFill>
                <a:latin typeface="TT Ramillas"/>
              </a:rPr>
              <a:t>elaboradas</a:t>
            </a:r>
            <a:r>
              <a:rPr lang="en-US" sz="2766" dirty="0" smtClean="0">
                <a:solidFill>
                  <a:srgbClr val="000000"/>
                </a:solidFill>
                <a:latin typeface="TT Ramillas"/>
              </a:rPr>
              <a:t> con </a:t>
            </a:r>
            <a:r>
              <a:rPr lang="en-US" sz="2766" dirty="0" err="1" smtClean="0">
                <a:solidFill>
                  <a:srgbClr val="000000"/>
                </a:solidFill>
                <a:latin typeface="TT Ramillas"/>
              </a:rPr>
              <a:t>materiales</a:t>
            </a:r>
            <a:r>
              <a:rPr lang="en-US" sz="2766" dirty="0" smtClean="0">
                <a:solidFill>
                  <a:srgbClr val="000000"/>
                </a:solidFill>
                <a:latin typeface="TT Ramillas"/>
              </a:rPr>
              <a:t> biodegradables, </a:t>
            </a:r>
            <a:r>
              <a:rPr lang="en-US" sz="2766" dirty="0" err="1" smtClean="0">
                <a:solidFill>
                  <a:srgbClr val="000000"/>
                </a:solidFill>
                <a:latin typeface="TT Ramillas"/>
              </a:rPr>
              <a:t>sostenibles</a:t>
            </a:r>
            <a:r>
              <a:rPr lang="en-US" sz="2766" dirty="0" smtClean="0">
                <a:solidFill>
                  <a:srgbClr val="000000"/>
                </a:solidFill>
                <a:latin typeface="TT Ramillas"/>
              </a:rPr>
              <a:t> y </a:t>
            </a:r>
            <a:r>
              <a:rPr lang="en-US" sz="2766" dirty="0" err="1" smtClean="0">
                <a:solidFill>
                  <a:srgbClr val="000000"/>
                </a:solidFill>
                <a:latin typeface="TT Ramillas"/>
              </a:rPr>
              <a:t>amigable</a:t>
            </a:r>
            <a:r>
              <a:rPr lang="en-US" sz="2766" dirty="0" smtClean="0">
                <a:solidFill>
                  <a:srgbClr val="000000"/>
                </a:solidFill>
                <a:latin typeface="TT Ramillas"/>
              </a:rPr>
              <a:t> con el </a:t>
            </a:r>
            <a:r>
              <a:rPr lang="en-US" sz="2766" dirty="0" err="1" smtClean="0">
                <a:solidFill>
                  <a:srgbClr val="000000"/>
                </a:solidFill>
                <a:latin typeface="TT Ramillas"/>
              </a:rPr>
              <a:t>medio</a:t>
            </a:r>
            <a:r>
              <a:rPr lang="en-US" sz="2766" dirty="0" smtClean="0">
                <a:solidFill>
                  <a:srgbClr val="000000"/>
                </a:solidFill>
                <a:latin typeface="TT Ramillas"/>
              </a:rPr>
              <a:t> </a:t>
            </a:r>
            <a:r>
              <a:rPr lang="en-US" sz="2766" dirty="0" err="1" smtClean="0">
                <a:solidFill>
                  <a:srgbClr val="000000"/>
                </a:solidFill>
                <a:latin typeface="TT Ramillas"/>
              </a:rPr>
              <a:t>ambiente</a:t>
            </a:r>
            <a:r>
              <a:rPr lang="en-US" sz="2766" dirty="0">
                <a:solidFill>
                  <a:srgbClr val="000000"/>
                </a:solidFill>
                <a:latin typeface="TT Ramillas"/>
              </a:rPr>
              <a:t>.</a:t>
            </a:r>
            <a:br>
              <a:rPr lang="en-US" sz="2766" dirty="0">
                <a:solidFill>
                  <a:srgbClr val="000000"/>
                </a:solidFill>
                <a:latin typeface="TT Ramillas"/>
              </a:rPr>
            </a:br>
            <a:endParaRPr lang="en-US" sz="2766" dirty="0" smtClean="0">
              <a:solidFill>
                <a:srgbClr val="000000"/>
              </a:solidFill>
              <a:latin typeface="TT Ramillas"/>
            </a:endParaRPr>
          </a:p>
          <a:p>
            <a:pPr marL="298605" lvl="1" algn="just">
              <a:lnSpc>
                <a:spcPts val="4204"/>
              </a:lnSpc>
            </a:pPr>
            <a:r>
              <a:rPr lang="en-US" sz="2766" dirty="0" err="1" smtClean="0">
                <a:solidFill>
                  <a:srgbClr val="000000"/>
                </a:solidFill>
                <a:latin typeface="TT Ramillas"/>
              </a:rPr>
              <a:t>Además</a:t>
            </a:r>
            <a:r>
              <a:rPr lang="en-US" sz="2766" dirty="0" smtClean="0">
                <a:solidFill>
                  <a:srgbClr val="000000"/>
                </a:solidFill>
                <a:latin typeface="TT Ramillas"/>
              </a:rPr>
              <a:t> </a:t>
            </a:r>
            <a:r>
              <a:rPr lang="en-US" sz="2766" dirty="0" err="1" smtClean="0">
                <a:solidFill>
                  <a:srgbClr val="000000"/>
                </a:solidFill>
                <a:latin typeface="TT Ramillas"/>
              </a:rPr>
              <a:t>los</a:t>
            </a:r>
            <a:r>
              <a:rPr lang="en-US" sz="2766" dirty="0" smtClean="0">
                <a:solidFill>
                  <a:srgbClr val="000000"/>
                </a:solidFill>
                <a:latin typeface="TT Ramillas"/>
              </a:rPr>
              <a:t> </a:t>
            </a:r>
            <a:r>
              <a:rPr lang="en-US" sz="2766" dirty="0" err="1" smtClean="0">
                <a:solidFill>
                  <a:srgbClr val="000000"/>
                </a:solidFill>
                <a:latin typeface="TT Ramillas"/>
              </a:rPr>
              <a:t>mismos</a:t>
            </a:r>
            <a:r>
              <a:rPr lang="en-US" sz="2766" dirty="0" smtClean="0">
                <a:solidFill>
                  <a:srgbClr val="000000"/>
                </a:solidFill>
                <a:latin typeface="TT Ramillas"/>
              </a:rPr>
              <a:t> </a:t>
            </a:r>
            <a:r>
              <a:rPr lang="en-US" sz="2766" dirty="0" err="1" smtClean="0">
                <a:solidFill>
                  <a:srgbClr val="000000"/>
                </a:solidFill>
                <a:latin typeface="TT Ramillas"/>
              </a:rPr>
              <a:t>estarán</a:t>
            </a:r>
            <a:r>
              <a:rPr lang="en-US" sz="2766" dirty="0" smtClean="0">
                <a:solidFill>
                  <a:srgbClr val="000000"/>
                </a:solidFill>
                <a:latin typeface="TT Ramillas"/>
              </a:rPr>
              <a:t> </a:t>
            </a:r>
            <a:r>
              <a:rPr lang="en-US" sz="2766" dirty="0" err="1" smtClean="0">
                <a:solidFill>
                  <a:srgbClr val="000000"/>
                </a:solidFill>
                <a:latin typeface="TT Ramillas"/>
              </a:rPr>
              <a:t>debidamente</a:t>
            </a:r>
            <a:r>
              <a:rPr lang="en-US" sz="2766" dirty="0" smtClean="0">
                <a:solidFill>
                  <a:srgbClr val="000000"/>
                </a:solidFill>
                <a:latin typeface="TT Ramillas"/>
              </a:rPr>
              <a:t> </a:t>
            </a:r>
            <a:r>
              <a:rPr lang="en-US" sz="2766" dirty="0" err="1" smtClean="0">
                <a:solidFill>
                  <a:srgbClr val="000000"/>
                </a:solidFill>
                <a:latin typeface="TT Ramillas"/>
              </a:rPr>
              <a:t>etiquetados</a:t>
            </a:r>
            <a:r>
              <a:rPr lang="en-US" sz="2766" dirty="0" smtClean="0">
                <a:solidFill>
                  <a:srgbClr val="000000"/>
                </a:solidFill>
                <a:latin typeface="TT Ramillas"/>
              </a:rPr>
              <a:t>. </a:t>
            </a:r>
            <a:endParaRPr lang="en-US" sz="2766" dirty="0">
              <a:solidFill>
                <a:srgbClr val="000000"/>
              </a:solidFill>
              <a:latin typeface="TT Ramillas"/>
            </a:endParaRPr>
          </a:p>
        </p:txBody>
      </p:sp>
      <p:sp>
        <p:nvSpPr>
          <p:cNvPr id="14" name="TextBox 14"/>
          <p:cNvSpPr txBox="1"/>
          <p:nvPr/>
        </p:nvSpPr>
        <p:spPr>
          <a:xfrm>
            <a:off x="10735252" y="2151912"/>
            <a:ext cx="6257348" cy="3203441"/>
          </a:xfrm>
          <a:prstGeom prst="rect">
            <a:avLst/>
          </a:prstGeom>
        </p:spPr>
        <p:txBody>
          <a:bodyPr wrap="square" lIns="0" tIns="0" rIns="0" bIns="0" rtlCol="0" anchor="t">
            <a:spAutoFit/>
          </a:bodyPr>
          <a:lstStyle/>
          <a:p>
            <a:pPr marL="597209" lvl="1" indent="-298604" algn="just">
              <a:lnSpc>
                <a:spcPts val="4204"/>
              </a:lnSpc>
              <a:buFont typeface="Arial"/>
              <a:buChar char="•"/>
            </a:pPr>
            <a:r>
              <a:rPr lang="en-US" sz="2766" b="1" dirty="0" err="1">
                <a:solidFill>
                  <a:srgbClr val="000000"/>
                </a:solidFill>
                <a:latin typeface="TT Ramillas"/>
              </a:rPr>
              <a:t>Atributos</a:t>
            </a:r>
            <a:r>
              <a:rPr lang="en-US" sz="2766" b="1" dirty="0">
                <a:solidFill>
                  <a:srgbClr val="000000"/>
                </a:solidFill>
                <a:latin typeface="TT Ramillas"/>
              </a:rPr>
              <a:t>: </a:t>
            </a:r>
            <a:endParaRPr lang="en-US" sz="2766" b="1" dirty="0" smtClean="0">
              <a:solidFill>
                <a:srgbClr val="000000"/>
              </a:solidFill>
              <a:latin typeface="TT Ramillas"/>
            </a:endParaRPr>
          </a:p>
          <a:p>
            <a:pPr marL="755805" lvl="1" indent="-457200" algn="just">
              <a:lnSpc>
                <a:spcPts val="4204"/>
              </a:lnSpc>
              <a:buFontTx/>
              <a:buChar char="-"/>
            </a:pPr>
            <a:r>
              <a:rPr lang="en-US" sz="2766" dirty="0" err="1" smtClean="0">
                <a:solidFill>
                  <a:srgbClr val="000000"/>
                </a:solidFill>
                <a:latin typeface="TT Ramillas"/>
              </a:rPr>
              <a:t>Helados</a:t>
            </a:r>
            <a:r>
              <a:rPr lang="en-US" sz="2766" dirty="0" smtClean="0">
                <a:solidFill>
                  <a:srgbClr val="000000"/>
                </a:solidFill>
                <a:latin typeface="TT Ramillas"/>
              </a:rPr>
              <a:t> </a:t>
            </a:r>
            <a:r>
              <a:rPr lang="en-US" sz="2766" dirty="0" err="1" smtClean="0">
                <a:solidFill>
                  <a:srgbClr val="000000"/>
                </a:solidFill>
                <a:latin typeface="TT Ramillas"/>
              </a:rPr>
              <a:t>cremosos</a:t>
            </a:r>
            <a:r>
              <a:rPr lang="en-US" sz="2766" dirty="0" smtClean="0">
                <a:solidFill>
                  <a:srgbClr val="000000"/>
                </a:solidFill>
                <a:latin typeface="TT Ramillas"/>
              </a:rPr>
              <a:t> </a:t>
            </a:r>
          </a:p>
          <a:p>
            <a:pPr marL="755805" lvl="1" indent="-457200" algn="just">
              <a:lnSpc>
                <a:spcPts val="4204"/>
              </a:lnSpc>
              <a:buFontTx/>
              <a:buChar char="-"/>
            </a:pPr>
            <a:r>
              <a:rPr lang="en-US" sz="2766" dirty="0" smtClean="0">
                <a:solidFill>
                  <a:srgbClr val="000000"/>
                </a:solidFill>
                <a:latin typeface="TT Ramillas"/>
              </a:rPr>
              <a:t>Ingredients frescos y </a:t>
            </a:r>
            <a:r>
              <a:rPr lang="en-US" sz="2766" dirty="0" err="1" smtClean="0">
                <a:solidFill>
                  <a:srgbClr val="000000"/>
                </a:solidFill>
                <a:latin typeface="TT Ramillas"/>
              </a:rPr>
              <a:t>orgánicos</a:t>
            </a:r>
            <a:r>
              <a:rPr lang="en-US" sz="2766" dirty="0" smtClean="0">
                <a:solidFill>
                  <a:srgbClr val="000000"/>
                </a:solidFill>
                <a:latin typeface="TT Ramillas"/>
              </a:rPr>
              <a:t> </a:t>
            </a:r>
          </a:p>
          <a:p>
            <a:pPr marL="755805" lvl="1" indent="-457200" algn="just">
              <a:lnSpc>
                <a:spcPts val="4204"/>
              </a:lnSpc>
              <a:buFontTx/>
              <a:buChar char="-"/>
            </a:pPr>
            <a:r>
              <a:rPr lang="en-US" sz="2766" dirty="0" err="1">
                <a:solidFill>
                  <a:srgbClr val="000000"/>
                </a:solidFill>
                <a:latin typeface="TT Ramillas"/>
              </a:rPr>
              <a:t>E</a:t>
            </a:r>
            <a:r>
              <a:rPr lang="en-US" sz="2766" dirty="0" err="1" smtClean="0">
                <a:solidFill>
                  <a:srgbClr val="000000"/>
                </a:solidFill>
                <a:latin typeface="TT Ramillas"/>
              </a:rPr>
              <a:t>nriquecidos</a:t>
            </a:r>
            <a:r>
              <a:rPr lang="en-US" sz="2766" dirty="0" smtClean="0">
                <a:solidFill>
                  <a:srgbClr val="000000"/>
                </a:solidFill>
                <a:latin typeface="TT Ramillas"/>
              </a:rPr>
              <a:t> con </a:t>
            </a:r>
            <a:r>
              <a:rPr lang="en-US" sz="2766" dirty="0" err="1" smtClean="0">
                <a:solidFill>
                  <a:srgbClr val="000000"/>
                </a:solidFill>
                <a:latin typeface="TT Ramillas"/>
              </a:rPr>
              <a:t>antioxidantes</a:t>
            </a:r>
            <a:r>
              <a:rPr lang="en-US" sz="2766" dirty="0" smtClean="0">
                <a:solidFill>
                  <a:srgbClr val="000000"/>
                </a:solidFill>
                <a:latin typeface="TT Ramillas"/>
              </a:rPr>
              <a:t>, </a:t>
            </a:r>
            <a:r>
              <a:rPr lang="en-US" sz="2766" dirty="0" err="1" smtClean="0">
                <a:solidFill>
                  <a:srgbClr val="000000"/>
                </a:solidFill>
                <a:latin typeface="TT Ramillas"/>
              </a:rPr>
              <a:t>vitaminas</a:t>
            </a:r>
            <a:r>
              <a:rPr lang="en-US" sz="2766" dirty="0" smtClean="0">
                <a:solidFill>
                  <a:srgbClr val="000000"/>
                </a:solidFill>
                <a:latin typeface="TT Ramillas"/>
              </a:rPr>
              <a:t> y </a:t>
            </a:r>
            <a:r>
              <a:rPr lang="en-US" sz="2766" dirty="0" err="1" smtClean="0">
                <a:solidFill>
                  <a:srgbClr val="000000"/>
                </a:solidFill>
                <a:latin typeface="TT Ramillas"/>
              </a:rPr>
              <a:t>minerales</a:t>
            </a:r>
            <a:r>
              <a:rPr lang="en-US" sz="2766" dirty="0" smtClean="0">
                <a:solidFill>
                  <a:srgbClr val="000000"/>
                </a:solidFill>
                <a:latin typeface="TT Ramillas"/>
              </a:rPr>
              <a:t> </a:t>
            </a:r>
          </a:p>
          <a:p>
            <a:pPr marL="755805" lvl="1" indent="-457200" algn="just">
              <a:lnSpc>
                <a:spcPts val="4204"/>
              </a:lnSpc>
              <a:buFontTx/>
              <a:buChar char="-"/>
            </a:pPr>
            <a:r>
              <a:rPr lang="en-US" sz="2766" dirty="0" err="1" smtClean="0">
                <a:solidFill>
                  <a:srgbClr val="000000"/>
                </a:solidFill>
                <a:latin typeface="TT Ramillas"/>
              </a:rPr>
              <a:t>Empaque</a:t>
            </a:r>
            <a:r>
              <a:rPr lang="en-US" sz="2766" dirty="0" smtClean="0">
                <a:solidFill>
                  <a:srgbClr val="000000"/>
                </a:solidFill>
                <a:latin typeface="TT Ramillas"/>
              </a:rPr>
              <a:t> biodegradable</a:t>
            </a:r>
            <a:endParaRPr lang="en-US" sz="2766" dirty="0">
              <a:solidFill>
                <a:srgbClr val="000000"/>
              </a:solidFill>
              <a:latin typeface="TT Ramillas"/>
            </a:endParaRPr>
          </a:p>
        </p:txBody>
      </p:sp>
      <p:sp>
        <p:nvSpPr>
          <p:cNvPr id="15" name="TextBox 15"/>
          <p:cNvSpPr txBox="1"/>
          <p:nvPr/>
        </p:nvSpPr>
        <p:spPr>
          <a:xfrm>
            <a:off x="1340722" y="6141034"/>
            <a:ext cx="6570855" cy="5365443"/>
          </a:xfrm>
          <a:prstGeom prst="rect">
            <a:avLst/>
          </a:prstGeom>
        </p:spPr>
        <p:txBody>
          <a:bodyPr lIns="0" tIns="0" rIns="0" bIns="0" rtlCol="0" anchor="t">
            <a:spAutoFit/>
          </a:bodyPr>
          <a:lstStyle/>
          <a:p>
            <a:pPr lvl="2" algn="just"/>
            <a:r>
              <a:rPr lang="en-US" sz="2766" b="1" dirty="0" err="1">
                <a:solidFill>
                  <a:srgbClr val="000000"/>
                </a:solidFill>
                <a:latin typeface="TT Ramillas"/>
              </a:rPr>
              <a:t>Presentaciones</a:t>
            </a:r>
            <a:r>
              <a:rPr lang="en-US" sz="2766" b="1" dirty="0">
                <a:solidFill>
                  <a:srgbClr val="000000"/>
                </a:solidFill>
                <a:latin typeface="TT Ramillas"/>
              </a:rPr>
              <a:t> a la </a:t>
            </a:r>
            <a:r>
              <a:rPr lang="en-US" sz="2766" b="1" dirty="0" err="1">
                <a:solidFill>
                  <a:srgbClr val="000000"/>
                </a:solidFill>
                <a:latin typeface="TT Ramillas"/>
              </a:rPr>
              <a:t>venta</a:t>
            </a:r>
            <a:r>
              <a:rPr lang="en-US" sz="2700" b="1" dirty="0" smtClean="0">
                <a:solidFill>
                  <a:srgbClr val="000000"/>
                </a:solidFill>
                <a:latin typeface="TT Ramillas" panose="020B0604020202020204" charset="0"/>
              </a:rPr>
              <a:t>:</a:t>
            </a:r>
          </a:p>
          <a:p>
            <a:pPr lvl="2" algn="just"/>
            <a:endParaRPr lang="en-US" sz="2700" dirty="0">
              <a:solidFill>
                <a:srgbClr val="000000"/>
              </a:solidFill>
              <a:latin typeface="TT Ramillas" panose="020B0604020202020204" charset="0"/>
            </a:endParaRPr>
          </a:p>
          <a:p>
            <a:pPr marL="1371600" lvl="2" indent="-457200" algn="just">
              <a:buFontTx/>
              <a:buChar char="-"/>
            </a:pPr>
            <a:r>
              <a:rPr lang="es-ES" sz="2700" b="1" dirty="0" smtClean="0">
                <a:latin typeface="TT Ramillas" panose="020B0604020202020204" charset="0"/>
              </a:rPr>
              <a:t>Individua</a:t>
            </a:r>
            <a:r>
              <a:rPr lang="es-ES" sz="2700" dirty="0" smtClean="0">
                <a:latin typeface="TT Ramillas" panose="020B0604020202020204" charset="0"/>
              </a:rPr>
              <a:t>l </a:t>
            </a:r>
            <a:r>
              <a:rPr lang="es-ES" sz="2700" dirty="0">
                <a:latin typeface="TT Ramillas" panose="020B0604020202020204" charset="0"/>
              </a:rPr>
              <a:t>60 gr y 100 gr; ideales para un consumo </a:t>
            </a:r>
            <a:r>
              <a:rPr lang="es-ES" sz="2700" dirty="0" smtClean="0">
                <a:latin typeface="TT Ramillas" panose="020B0604020202020204" charset="0"/>
              </a:rPr>
              <a:t>personal.</a:t>
            </a:r>
          </a:p>
          <a:p>
            <a:pPr lvl="2" algn="just"/>
            <a:endParaRPr lang="es-ES" sz="2700" dirty="0" smtClean="0">
              <a:latin typeface="TT Ramillas" panose="020B0604020202020204" charset="0"/>
            </a:endParaRPr>
          </a:p>
          <a:p>
            <a:pPr marL="1371600" lvl="2" indent="-457200" algn="just">
              <a:buFontTx/>
              <a:buChar char="-"/>
            </a:pPr>
            <a:r>
              <a:rPr lang="es-ES" sz="2700" b="1" dirty="0" smtClean="0">
                <a:latin typeface="TT Ramillas" panose="020B0604020202020204" charset="0"/>
              </a:rPr>
              <a:t>A </a:t>
            </a:r>
            <a:r>
              <a:rPr lang="es-ES" sz="2700" b="1" dirty="0">
                <a:latin typeface="TT Ramillas" panose="020B0604020202020204" charset="0"/>
              </a:rPr>
              <a:t>compartir: </a:t>
            </a:r>
            <a:r>
              <a:rPr lang="es-ES" sz="2700" dirty="0">
                <a:latin typeface="TT Ramillas" panose="020B0604020202020204" charset="0"/>
              </a:rPr>
              <a:t>- 500 gr, perfecto para </a:t>
            </a:r>
            <a:r>
              <a:rPr lang="es-ES" sz="2700" dirty="0" smtClean="0">
                <a:latin typeface="TT Ramillas" panose="020B0604020202020204" charset="0"/>
              </a:rPr>
              <a:t>compartir.</a:t>
            </a:r>
            <a:endParaRPr lang="es-CR" sz="2700" dirty="0">
              <a:latin typeface="TT Ramillas" panose="020B0604020202020204" charset="0"/>
            </a:endParaRPr>
          </a:p>
          <a:p>
            <a:pPr lvl="2" algn="just"/>
            <a:endParaRPr lang="es-ES" sz="2700" b="1" dirty="0" smtClean="0">
              <a:latin typeface="TT Ramillas" panose="020B0604020202020204" charset="0"/>
            </a:endParaRPr>
          </a:p>
          <a:p>
            <a:pPr marL="1371600" lvl="2" indent="-457200" algn="just">
              <a:buFontTx/>
              <a:buChar char="-"/>
            </a:pPr>
            <a:r>
              <a:rPr lang="es-ES" sz="2700" b="1" dirty="0" smtClean="0">
                <a:latin typeface="TT Ramillas" panose="020B0604020202020204" charset="0"/>
              </a:rPr>
              <a:t>Cono</a:t>
            </a:r>
            <a:r>
              <a:rPr lang="es-ES" sz="2700" b="1" dirty="0">
                <a:latin typeface="TT Ramillas" panose="020B0604020202020204" charset="0"/>
              </a:rPr>
              <a:t>: </a:t>
            </a:r>
            <a:r>
              <a:rPr lang="es-ES" sz="2700" dirty="0">
                <a:latin typeface="TT Ramillas" panose="020B0604020202020204" charset="0"/>
              </a:rPr>
              <a:t>Una opción clásica.</a:t>
            </a:r>
            <a:endParaRPr lang="es-CR" sz="2700" dirty="0">
              <a:latin typeface="TT Ramillas" panose="020B0604020202020204" charset="0"/>
            </a:endParaRPr>
          </a:p>
          <a:p>
            <a:pPr marL="298605" lvl="1" algn="l">
              <a:lnSpc>
                <a:spcPts val="4204"/>
              </a:lnSpc>
            </a:pPr>
            <a:endParaRPr lang="en-US" sz="2766" dirty="0">
              <a:solidFill>
                <a:srgbClr val="000000"/>
              </a:solidFill>
              <a:latin typeface="TT Ramillas"/>
            </a:endParaRPr>
          </a:p>
          <a:p>
            <a:pPr algn="l">
              <a:lnSpc>
                <a:spcPts val="4204"/>
              </a:lnSpc>
            </a:pPr>
            <a:endParaRPr lang="en-US" sz="2766" dirty="0">
              <a:solidFill>
                <a:srgbClr val="000000"/>
              </a:solidFill>
              <a:latin typeface="TT Ramillas"/>
            </a:endParaRPr>
          </a:p>
          <a:p>
            <a:pPr algn="l">
              <a:lnSpc>
                <a:spcPts val="4204"/>
              </a:lnSpc>
            </a:pPr>
            <a:endParaRPr lang="en-US" sz="2766" dirty="0">
              <a:solidFill>
                <a:srgbClr val="000000"/>
              </a:solidFill>
              <a:latin typeface="TT Ramilla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8814625" y="7408634"/>
            <a:ext cx="8444675" cy="2693045"/>
          </a:xfrm>
          <a:prstGeom prst="rect">
            <a:avLst/>
          </a:prstGeom>
        </p:spPr>
        <p:txBody>
          <a:bodyPr lIns="0" tIns="0" rIns="0" bIns="0" rtlCol="0" anchor="t">
            <a:spAutoFit/>
          </a:bodyPr>
          <a:lstStyle/>
          <a:p>
            <a:pPr marL="597209" lvl="1" indent="-298604" algn="l">
              <a:lnSpc>
                <a:spcPts val="4204"/>
              </a:lnSpc>
              <a:buFont typeface="Arial"/>
              <a:buChar char="•"/>
            </a:pPr>
            <a:r>
              <a:rPr lang="en-US" sz="2766" b="1" dirty="0">
                <a:solidFill>
                  <a:srgbClr val="000000"/>
                </a:solidFill>
                <a:latin typeface="TT Ramillas"/>
              </a:rPr>
              <a:t>A </a:t>
            </a:r>
            <a:r>
              <a:rPr lang="en-US" sz="2766" b="1" dirty="0" err="1">
                <a:solidFill>
                  <a:srgbClr val="000000"/>
                </a:solidFill>
                <a:latin typeface="TT Ramillas"/>
              </a:rPr>
              <a:t>quienes</a:t>
            </a:r>
            <a:r>
              <a:rPr lang="en-US" sz="2766" b="1" dirty="0">
                <a:solidFill>
                  <a:srgbClr val="000000"/>
                </a:solidFill>
                <a:latin typeface="TT Ramillas"/>
              </a:rPr>
              <a:t> </a:t>
            </a:r>
            <a:r>
              <a:rPr lang="en-US" sz="2766" b="1" dirty="0" err="1">
                <a:solidFill>
                  <a:srgbClr val="000000"/>
                </a:solidFill>
                <a:latin typeface="TT Ramillas"/>
              </a:rPr>
              <a:t>va</a:t>
            </a:r>
            <a:r>
              <a:rPr lang="en-US" sz="2766" b="1" dirty="0">
                <a:solidFill>
                  <a:srgbClr val="000000"/>
                </a:solidFill>
                <a:latin typeface="TT Ramillas"/>
              </a:rPr>
              <a:t> </a:t>
            </a:r>
            <a:r>
              <a:rPr lang="en-US" sz="2766" b="1" dirty="0" err="1">
                <a:solidFill>
                  <a:srgbClr val="000000"/>
                </a:solidFill>
                <a:latin typeface="TT Ramillas"/>
              </a:rPr>
              <a:t>dirigido</a:t>
            </a:r>
            <a:r>
              <a:rPr lang="en-US" sz="2766" b="1" dirty="0">
                <a:solidFill>
                  <a:srgbClr val="000000"/>
                </a:solidFill>
                <a:latin typeface="TT Ramillas"/>
              </a:rPr>
              <a:t>: </a:t>
            </a:r>
            <a:r>
              <a:rPr lang="en-US" sz="2766" dirty="0" smtClean="0">
                <a:solidFill>
                  <a:srgbClr val="000000"/>
                </a:solidFill>
                <a:latin typeface="TT Ramillas"/>
              </a:rPr>
              <a:t>Personas </a:t>
            </a:r>
            <a:r>
              <a:rPr lang="en-US" sz="2766" dirty="0" err="1" smtClean="0">
                <a:solidFill>
                  <a:srgbClr val="000000"/>
                </a:solidFill>
                <a:latin typeface="TT Ramillas"/>
              </a:rPr>
              <a:t>conscientes</a:t>
            </a:r>
            <a:r>
              <a:rPr lang="en-US" sz="2766" dirty="0" smtClean="0">
                <a:solidFill>
                  <a:srgbClr val="000000"/>
                </a:solidFill>
                <a:latin typeface="TT Ramillas"/>
              </a:rPr>
              <a:t> de la </a:t>
            </a:r>
            <a:r>
              <a:rPr lang="en-US" sz="2766" dirty="0" err="1" smtClean="0">
                <a:solidFill>
                  <a:srgbClr val="000000"/>
                </a:solidFill>
                <a:latin typeface="TT Ramillas"/>
              </a:rPr>
              <a:t>salud</a:t>
            </a:r>
            <a:r>
              <a:rPr lang="en-US" sz="2766" dirty="0" smtClean="0">
                <a:solidFill>
                  <a:srgbClr val="000000"/>
                </a:solidFill>
                <a:latin typeface="TT Ramillas"/>
              </a:rPr>
              <a:t> qu</a:t>
            </a:r>
            <a:r>
              <a:rPr lang="en-US" sz="2766" dirty="0" smtClean="0">
                <a:solidFill>
                  <a:srgbClr val="000000"/>
                </a:solidFill>
                <a:latin typeface="TT Ramillas"/>
              </a:rPr>
              <a:t>e </a:t>
            </a:r>
            <a:r>
              <a:rPr lang="en-US" sz="2766" dirty="0" err="1" smtClean="0">
                <a:solidFill>
                  <a:srgbClr val="000000"/>
                </a:solidFill>
                <a:latin typeface="TT Ramillas"/>
              </a:rPr>
              <a:t>buscan</a:t>
            </a:r>
            <a:r>
              <a:rPr lang="en-US" sz="2766" dirty="0" smtClean="0">
                <a:solidFill>
                  <a:srgbClr val="000000"/>
                </a:solidFill>
                <a:latin typeface="TT Ramillas"/>
              </a:rPr>
              <a:t> </a:t>
            </a:r>
            <a:r>
              <a:rPr lang="en-US" sz="2766" dirty="0" err="1" smtClean="0">
                <a:solidFill>
                  <a:srgbClr val="000000"/>
                </a:solidFill>
                <a:latin typeface="TT Ramillas"/>
              </a:rPr>
              <a:t>opciones</a:t>
            </a:r>
            <a:r>
              <a:rPr lang="en-US" sz="2766" dirty="0" smtClean="0">
                <a:solidFill>
                  <a:srgbClr val="000000"/>
                </a:solidFill>
                <a:latin typeface="TT Ramillas"/>
              </a:rPr>
              <a:t> </a:t>
            </a:r>
            <a:r>
              <a:rPr lang="en-US" sz="2766" dirty="0" err="1" smtClean="0">
                <a:solidFill>
                  <a:srgbClr val="000000"/>
                </a:solidFill>
                <a:latin typeface="TT Ramillas"/>
              </a:rPr>
              <a:t>nutritivas</a:t>
            </a:r>
            <a:r>
              <a:rPr lang="en-US" sz="2766" dirty="0" smtClean="0">
                <a:solidFill>
                  <a:srgbClr val="000000"/>
                </a:solidFill>
                <a:latin typeface="TT Ramillas"/>
              </a:rPr>
              <a:t> </a:t>
            </a:r>
            <a:r>
              <a:rPr lang="en-US" sz="2766" dirty="0" err="1" smtClean="0">
                <a:solidFill>
                  <a:srgbClr val="000000"/>
                </a:solidFill>
                <a:latin typeface="TT Ramillas"/>
              </a:rPr>
              <a:t>incluso</a:t>
            </a:r>
            <a:r>
              <a:rPr lang="en-US" sz="2766" dirty="0" smtClean="0">
                <a:solidFill>
                  <a:srgbClr val="000000"/>
                </a:solidFill>
                <a:latin typeface="TT Ramillas"/>
              </a:rPr>
              <a:t> </a:t>
            </a:r>
            <a:r>
              <a:rPr lang="en-US" sz="2766" dirty="0" err="1" smtClean="0">
                <a:solidFill>
                  <a:srgbClr val="000000"/>
                </a:solidFill>
                <a:latin typeface="TT Ramillas"/>
              </a:rPr>
              <a:t>en</a:t>
            </a:r>
            <a:r>
              <a:rPr lang="en-US" sz="2766" dirty="0" smtClean="0">
                <a:solidFill>
                  <a:srgbClr val="000000"/>
                </a:solidFill>
                <a:latin typeface="TT Ramillas"/>
              </a:rPr>
              <a:t> </a:t>
            </a:r>
            <a:r>
              <a:rPr lang="en-US" sz="2766" dirty="0" err="1" smtClean="0">
                <a:solidFill>
                  <a:srgbClr val="000000"/>
                </a:solidFill>
                <a:latin typeface="TT Ramillas"/>
              </a:rPr>
              <a:t>los</a:t>
            </a:r>
            <a:r>
              <a:rPr lang="en-US" sz="2766" dirty="0" smtClean="0">
                <a:solidFill>
                  <a:srgbClr val="000000"/>
                </a:solidFill>
                <a:latin typeface="TT Ramillas"/>
              </a:rPr>
              <a:t> </a:t>
            </a:r>
            <a:r>
              <a:rPr lang="en-US" sz="2766" dirty="0" err="1" smtClean="0">
                <a:solidFill>
                  <a:srgbClr val="000000"/>
                </a:solidFill>
                <a:latin typeface="TT Ramillas"/>
              </a:rPr>
              <a:t>postres</a:t>
            </a:r>
            <a:r>
              <a:rPr lang="en-US" sz="2766" dirty="0" smtClean="0">
                <a:solidFill>
                  <a:srgbClr val="000000"/>
                </a:solidFill>
                <a:latin typeface="TT Ramillas"/>
              </a:rPr>
              <a:t>, </a:t>
            </a:r>
            <a:r>
              <a:rPr lang="en-US" sz="2766" dirty="0" err="1" smtClean="0">
                <a:solidFill>
                  <a:srgbClr val="000000"/>
                </a:solidFill>
                <a:latin typeface="TT Ramillas"/>
              </a:rPr>
              <a:t>así</a:t>
            </a:r>
            <a:r>
              <a:rPr lang="en-US" sz="2766" dirty="0" smtClean="0">
                <a:solidFill>
                  <a:srgbClr val="000000"/>
                </a:solidFill>
                <a:latin typeface="TT Ramillas"/>
              </a:rPr>
              <a:t> </a:t>
            </a:r>
            <a:r>
              <a:rPr lang="en-US" sz="2766" dirty="0" err="1" smtClean="0">
                <a:solidFill>
                  <a:srgbClr val="000000"/>
                </a:solidFill>
                <a:latin typeface="TT Ramillas"/>
              </a:rPr>
              <a:t>como</a:t>
            </a:r>
            <a:r>
              <a:rPr lang="en-US" sz="2766" dirty="0" smtClean="0">
                <a:solidFill>
                  <a:srgbClr val="000000"/>
                </a:solidFill>
                <a:latin typeface="TT Ramillas"/>
              </a:rPr>
              <a:t> a padres de </a:t>
            </a:r>
            <a:r>
              <a:rPr lang="en-US" sz="2766" dirty="0" err="1" smtClean="0">
                <a:solidFill>
                  <a:srgbClr val="000000"/>
                </a:solidFill>
                <a:latin typeface="TT Ramillas"/>
              </a:rPr>
              <a:t>familia</a:t>
            </a:r>
            <a:r>
              <a:rPr lang="en-US" sz="2766" dirty="0" smtClean="0">
                <a:solidFill>
                  <a:srgbClr val="000000"/>
                </a:solidFill>
                <a:latin typeface="TT Ramillas"/>
              </a:rPr>
              <a:t> que </a:t>
            </a:r>
            <a:r>
              <a:rPr lang="en-US" sz="2766" dirty="0" err="1" smtClean="0">
                <a:solidFill>
                  <a:srgbClr val="000000"/>
                </a:solidFill>
                <a:latin typeface="TT Ramillas"/>
              </a:rPr>
              <a:t>desean</a:t>
            </a:r>
            <a:r>
              <a:rPr lang="en-US" sz="2766" dirty="0" smtClean="0">
                <a:solidFill>
                  <a:srgbClr val="000000"/>
                </a:solidFill>
                <a:latin typeface="TT Ramillas"/>
              </a:rPr>
              <a:t> </a:t>
            </a:r>
            <a:r>
              <a:rPr lang="en-US" sz="2766" dirty="0" err="1" smtClean="0">
                <a:solidFill>
                  <a:srgbClr val="000000"/>
                </a:solidFill>
                <a:latin typeface="TT Ramillas"/>
              </a:rPr>
              <a:t>ofrecer</a:t>
            </a:r>
            <a:r>
              <a:rPr lang="en-US" sz="2766" dirty="0" smtClean="0">
                <a:solidFill>
                  <a:srgbClr val="000000"/>
                </a:solidFill>
                <a:latin typeface="TT Ramillas"/>
              </a:rPr>
              <a:t> un </a:t>
            </a:r>
            <a:r>
              <a:rPr lang="en-US" sz="2766" dirty="0" err="1" smtClean="0">
                <a:solidFill>
                  <a:srgbClr val="000000"/>
                </a:solidFill>
                <a:latin typeface="TT Ramillas"/>
              </a:rPr>
              <a:t>helado</a:t>
            </a:r>
            <a:r>
              <a:rPr lang="en-US" sz="2766" dirty="0" smtClean="0">
                <a:solidFill>
                  <a:srgbClr val="000000"/>
                </a:solidFill>
                <a:latin typeface="TT Ramillas"/>
              </a:rPr>
              <a:t> </a:t>
            </a:r>
            <a:r>
              <a:rPr lang="en-US" sz="2766" dirty="0" err="1" smtClean="0">
                <a:solidFill>
                  <a:srgbClr val="000000"/>
                </a:solidFill>
                <a:latin typeface="TT Ramillas"/>
              </a:rPr>
              <a:t>saludable</a:t>
            </a:r>
            <a:r>
              <a:rPr lang="en-US" sz="2766" dirty="0" smtClean="0">
                <a:solidFill>
                  <a:srgbClr val="000000"/>
                </a:solidFill>
                <a:latin typeface="TT Ramillas"/>
              </a:rPr>
              <a:t> y </a:t>
            </a:r>
            <a:r>
              <a:rPr lang="en-US" sz="2766" dirty="0" err="1" smtClean="0">
                <a:solidFill>
                  <a:srgbClr val="000000"/>
                </a:solidFill>
                <a:latin typeface="TT Ramillas"/>
              </a:rPr>
              <a:t>atractivo</a:t>
            </a:r>
            <a:r>
              <a:rPr lang="en-US" sz="2766" dirty="0" smtClean="0">
                <a:solidFill>
                  <a:srgbClr val="000000"/>
                </a:solidFill>
                <a:latin typeface="TT Ramillas"/>
              </a:rPr>
              <a:t> para </a:t>
            </a:r>
            <a:r>
              <a:rPr lang="en-US" sz="2766" dirty="0" err="1" smtClean="0">
                <a:solidFill>
                  <a:srgbClr val="000000"/>
                </a:solidFill>
                <a:latin typeface="TT Ramillas"/>
              </a:rPr>
              <a:t>sus</a:t>
            </a:r>
            <a:r>
              <a:rPr lang="en-US" sz="2766" dirty="0" smtClean="0">
                <a:solidFill>
                  <a:srgbClr val="000000"/>
                </a:solidFill>
                <a:latin typeface="TT Ramillas"/>
              </a:rPr>
              <a:t> </a:t>
            </a:r>
            <a:r>
              <a:rPr lang="en-US" sz="2766" dirty="0" err="1" smtClean="0">
                <a:solidFill>
                  <a:srgbClr val="000000"/>
                </a:solidFill>
                <a:latin typeface="TT Ramillas"/>
              </a:rPr>
              <a:t>hijos</a:t>
            </a:r>
            <a:r>
              <a:rPr lang="en-US" sz="2766" dirty="0" smtClean="0">
                <a:solidFill>
                  <a:srgbClr val="000000"/>
                </a:solidFill>
                <a:latin typeface="TT Ramillas"/>
              </a:rPr>
              <a:t>.</a:t>
            </a:r>
            <a:endParaRPr lang="en-US" sz="2766" dirty="0">
              <a:solidFill>
                <a:srgbClr val="000000"/>
              </a:solidFill>
              <a:latin typeface="TT Ramillas"/>
            </a:endParaRPr>
          </a:p>
        </p:txBody>
      </p:sp>
      <p:grpSp>
        <p:nvGrpSpPr>
          <p:cNvPr id="3" name="Group 3"/>
          <p:cNvGrpSpPr/>
          <p:nvPr/>
        </p:nvGrpSpPr>
        <p:grpSpPr>
          <a:xfrm>
            <a:off x="7378445" y="1028700"/>
            <a:ext cx="3131180" cy="897553"/>
            <a:chOff x="0" y="0"/>
            <a:chExt cx="4174907" cy="1196738"/>
          </a:xfrm>
        </p:grpSpPr>
        <p:grpSp>
          <p:nvGrpSpPr>
            <p:cNvPr id="4" name="Group 4"/>
            <p:cNvGrpSpPr/>
            <p:nvPr/>
          </p:nvGrpSpPr>
          <p:grpSpPr>
            <a:xfrm>
              <a:off x="0" y="0"/>
              <a:ext cx="4174907" cy="1196738"/>
              <a:chOff x="0" y="0"/>
              <a:chExt cx="1102130" cy="315926"/>
            </a:xfrm>
          </p:grpSpPr>
          <p:sp>
            <p:nvSpPr>
              <p:cNvPr id="5" name="Freeform 5"/>
              <p:cNvSpPr/>
              <p:nvPr/>
            </p:nvSpPr>
            <p:spPr>
              <a:xfrm>
                <a:off x="0" y="0"/>
                <a:ext cx="1102130" cy="315926"/>
              </a:xfrm>
              <a:custGeom>
                <a:avLst/>
                <a:gdLst/>
                <a:ahLst/>
                <a:cxnLst/>
                <a:rect l="l" t="t" r="r" b="b"/>
                <a:pathLst>
                  <a:path w="1102130" h="315926">
                    <a:moveTo>
                      <a:pt x="0" y="0"/>
                    </a:moveTo>
                    <a:lnTo>
                      <a:pt x="1102130" y="0"/>
                    </a:lnTo>
                    <a:lnTo>
                      <a:pt x="1102130" y="315926"/>
                    </a:lnTo>
                    <a:lnTo>
                      <a:pt x="0" y="315926"/>
                    </a:lnTo>
                    <a:close/>
                  </a:path>
                </a:pathLst>
              </a:custGeom>
              <a:solidFill>
                <a:srgbClr val="166E51"/>
              </a:solidFill>
              <a:ln cap="sq">
                <a:noFill/>
                <a:prstDash val="solid"/>
                <a:miter/>
              </a:ln>
            </p:spPr>
          </p:sp>
          <p:sp>
            <p:nvSpPr>
              <p:cNvPr id="6" name="TextBox 6"/>
              <p:cNvSpPr txBox="1"/>
              <p:nvPr/>
            </p:nvSpPr>
            <p:spPr>
              <a:xfrm>
                <a:off x="0" y="-38100"/>
                <a:ext cx="1102130" cy="35402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TextBox 7"/>
            <p:cNvSpPr txBox="1"/>
            <p:nvPr/>
          </p:nvSpPr>
          <p:spPr>
            <a:xfrm>
              <a:off x="215831" y="287105"/>
              <a:ext cx="3743244" cy="750773"/>
            </a:xfrm>
            <a:prstGeom prst="rect">
              <a:avLst/>
            </a:prstGeom>
          </p:spPr>
          <p:txBody>
            <a:bodyPr lIns="0" tIns="0" rIns="0" bIns="0" rtlCol="0" anchor="t">
              <a:spAutoFit/>
            </a:bodyPr>
            <a:lstStyle/>
            <a:p>
              <a:pPr marL="0" lvl="0" indent="0" algn="ctr">
                <a:lnSpc>
                  <a:spcPts val="4339"/>
                </a:lnSpc>
                <a:spcBef>
                  <a:spcPct val="0"/>
                </a:spcBef>
              </a:pPr>
              <a:r>
                <a:rPr lang="en-US" sz="3806">
                  <a:solidFill>
                    <a:srgbClr val="FFFFFF"/>
                  </a:solidFill>
                  <a:latin typeface="TT Ramillas"/>
                </a:rPr>
                <a:t>PRECIO:</a:t>
              </a:r>
            </a:p>
          </p:txBody>
        </p:sp>
      </p:grpSp>
      <p:sp>
        <p:nvSpPr>
          <p:cNvPr id="8" name="TextBox 8"/>
          <p:cNvSpPr txBox="1"/>
          <p:nvPr/>
        </p:nvSpPr>
        <p:spPr>
          <a:xfrm>
            <a:off x="4900306" y="4838261"/>
            <a:ext cx="9948440" cy="2154436"/>
          </a:xfrm>
          <a:prstGeom prst="rect">
            <a:avLst/>
          </a:prstGeom>
        </p:spPr>
        <p:txBody>
          <a:bodyPr lIns="0" tIns="0" rIns="0" bIns="0" rtlCol="0" anchor="t">
            <a:spAutoFit/>
          </a:bodyPr>
          <a:lstStyle/>
          <a:p>
            <a:pPr marL="597209" lvl="1" indent="-298604" algn="l">
              <a:lnSpc>
                <a:spcPts val="4204"/>
              </a:lnSpc>
              <a:buFont typeface="Arial"/>
              <a:buChar char="•"/>
            </a:pPr>
            <a:r>
              <a:rPr lang="en-US" sz="2766" b="1" dirty="0" err="1">
                <a:solidFill>
                  <a:srgbClr val="000000"/>
                </a:solidFill>
                <a:latin typeface="TT Ramillas"/>
              </a:rPr>
              <a:t>Análisis</a:t>
            </a:r>
            <a:r>
              <a:rPr lang="en-US" sz="2766" b="1" dirty="0">
                <a:solidFill>
                  <a:srgbClr val="000000"/>
                </a:solidFill>
                <a:latin typeface="TT Ramillas"/>
              </a:rPr>
              <a:t> del </a:t>
            </a:r>
            <a:r>
              <a:rPr lang="en-US" sz="2766" b="1" dirty="0" err="1">
                <a:solidFill>
                  <a:srgbClr val="000000"/>
                </a:solidFill>
                <a:latin typeface="TT Ramillas"/>
              </a:rPr>
              <a:t>precio</a:t>
            </a:r>
            <a:r>
              <a:rPr lang="en-US" sz="2766" b="1" dirty="0">
                <a:solidFill>
                  <a:srgbClr val="000000"/>
                </a:solidFill>
                <a:latin typeface="TT Ramillas"/>
              </a:rPr>
              <a:t> de </a:t>
            </a:r>
            <a:r>
              <a:rPr lang="en-US" sz="2766" b="1" dirty="0" err="1">
                <a:solidFill>
                  <a:srgbClr val="000000"/>
                </a:solidFill>
                <a:latin typeface="TT Ramillas"/>
              </a:rPr>
              <a:t>competidores</a:t>
            </a:r>
            <a:r>
              <a:rPr lang="en-US" sz="2766" b="1" dirty="0">
                <a:solidFill>
                  <a:srgbClr val="000000"/>
                </a:solidFill>
                <a:latin typeface="TT Ramillas"/>
              </a:rPr>
              <a:t> del </a:t>
            </a:r>
            <a:r>
              <a:rPr lang="en-US" sz="2766" b="1" dirty="0" err="1">
                <a:solidFill>
                  <a:srgbClr val="000000"/>
                </a:solidFill>
                <a:latin typeface="TT Ramillas"/>
              </a:rPr>
              <a:t>mercado</a:t>
            </a:r>
            <a:r>
              <a:rPr lang="en-US" sz="2766" b="1" dirty="0">
                <a:solidFill>
                  <a:srgbClr val="000000"/>
                </a:solidFill>
                <a:latin typeface="TT Ramillas"/>
              </a:rPr>
              <a:t>: </a:t>
            </a:r>
            <a:r>
              <a:rPr lang="en-US" sz="2766" dirty="0" err="1" smtClean="0">
                <a:solidFill>
                  <a:srgbClr val="000000"/>
                </a:solidFill>
                <a:latin typeface="TT Ramillas"/>
              </a:rPr>
              <a:t>Análisis</a:t>
            </a:r>
            <a:r>
              <a:rPr lang="en-US" sz="2766" dirty="0" smtClean="0">
                <a:solidFill>
                  <a:srgbClr val="000000"/>
                </a:solidFill>
                <a:latin typeface="TT Ramillas"/>
              </a:rPr>
              <a:t> exhaustive que </a:t>
            </a:r>
            <a:r>
              <a:rPr lang="en-US" sz="2766" dirty="0" err="1" smtClean="0">
                <a:solidFill>
                  <a:srgbClr val="000000"/>
                </a:solidFill>
                <a:latin typeface="TT Ramillas"/>
              </a:rPr>
              <a:t>abarca</a:t>
            </a:r>
            <a:r>
              <a:rPr lang="en-US" sz="2766" dirty="0" smtClean="0">
                <a:solidFill>
                  <a:srgbClr val="000000"/>
                </a:solidFill>
                <a:latin typeface="TT Ramillas"/>
              </a:rPr>
              <a:t> </a:t>
            </a:r>
            <a:r>
              <a:rPr lang="en-US" sz="2766" dirty="0" err="1" smtClean="0">
                <a:solidFill>
                  <a:srgbClr val="000000"/>
                </a:solidFill>
                <a:latin typeface="TT Ramillas"/>
              </a:rPr>
              <a:t>los</a:t>
            </a:r>
            <a:r>
              <a:rPr lang="en-US" sz="2766" dirty="0" smtClean="0">
                <a:solidFill>
                  <a:srgbClr val="000000"/>
                </a:solidFill>
                <a:latin typeface="TT Ramillas"/>
              </a:rPr>
              <a:t> </a:t>
            </a:r>
            <a:r>
              <a:rPr lang="en-US" sz="2766" dirty="0" err="1" smtClean="0">
                <a:solidFill>
                  <a:srgbClr val="000000"/>
                </a:solidFill>
                <a:latin typeface="TT Ramillas"/>
              </a:rPr>
              <a:t>costos</a:t>
            </a:r>
            <a:r>
              <a:rPr lang="en-US" sz="2766" dirty="0" smtClean="0">
                <a:solidFill>
                  <a:srgbClr val="000000"/>
                </a:solidFill>
                <a:latin typeface="TT Ramillas"/>
              </a:rPr>
              <a:t> de </a:t>
            </a:r>
            <a:r>
              <a:rPr lang="en-US" sz="2766" dirty="0" err="1" smtClean="0">
                <a:solidFill>
                  <a:srgbClr val="000000"/>
                </a:solidFill>
                <a:latin typeface="TT Ramillas"/>
              </a:rPr>
              <a:t>producción</a:t>
            </a:r>
            <a:r>
              <a:rPr lang="en-US" sz="2766" dirty="0" smtClean="0">
                <a:solidFill>
                  <a:srgbClr val="000000"/>
                </a:solidFill>
                <a:latin typeface="TT Ramillas"/>
              </a:rPr>
              <a:t> </a:t>
            </a:r>
            <a:r>
              <a:rPr lang="en-US" sz="2766" dirty="0" err="1" smtClean="0">
                <a:solidFill>
                  <a:srgbClr val="000000"/>
                </a:solidFill>
                <a:latin typeface="TT Ramillas"/>
              </a:rPr>
              <a:t>como</a:t>
            </a:r>
            <a:r>
              <a:rPr lang="en-US" sz="2766" dirty="0" smtClean="0">
                <a:solidFill>
                  <a:srgbClr val="000000"/>
                </a:solidFill>
                <a:latin typeface="TT Ramillas"/>
              </a:rPr>
              <a:t> </a:t>
            </a:r>
            <a:r>
              <a:rPr lang="en-US" sz="2766" dirty="0" err="1" smtClean="0">
                <a:solidFill>
                  <a:srgbClr val="000000"/>
                </a:solidFill>
                <a:latin typeface="TT Ramillas"/>
              </a:rPr>
              <a:t>los</a:t>
            </a:r>
            <a:r>
              <a:rPr lang="en-US" sz="2766" dirty="0" smtClean="0">
                <a:solidFill>
                  <a:srgbClr val="000000"/>
                </a:solidFill>
                <a:latin typeface="TT Ramillas"/>
              </a:rPr>
              <a:t> </a:t>
            </a:r>
            <a:r>
              <a:rPr lang="en-US" sz="2766" dirty="0" err="1" smtClean="0">
                <a:solidFill>
                  <a:srgbClr val="000000"/>
                </a:solidFill>
                <a:latin typeface="TT Ramillas"/>
              </a:rPr>
              <a:t>precios</a:t>
            </a:r>
            <a:r>
              <a:rPr lang="en-US" sz="2766" dirty="0" smtClean="0">
                <a:solidFill>
                  <a:srgbClr val="000000"/>
                </a:solidFill>
                <a:latin typeface="TT Ramillas"/>
              </a:rPr>
              <a:t> de la </a:t>
            </a:r>
            <a:r>
              <a:rPr lang="en-US" sz="2766" dirty="0" err="1" smtClean="0">
                <a:solidFill>
                  <a:srgbClr val="000000"/>
                </a:solidFill>
                <a:latin typeface="TT Ramillas"/>
              </a:rPr>
              <a:t>competencia</a:t>
            </a:r>
            <a:r>
              <a:rPr lang="en-US" sz="2766" dirty="0" smtClean="0">
                <a:solidFill>
                  <a:srgbClr val="000000"/>
                </a:solidFill>
                <a:latin typeface="TT Ramillas"/>
              </a:rPr>
              <a:t>, </a:t>
            </a:r>
            <a:r>
              <a:rPr lang="en-US" sz="2766" dirty="0" err="1" smtClean="0">
                <a:solidFill>
                  <a:srgbClr val="000000"/>
                </a:solidFill>
                <a:latin typeface="TT Ramillas"/>
              </a:rPr>
              <a:t>tanto</a:t>
            </a:r>
            <a:r>
              <a:rPr lang="en-US" sz="2766" dirty="0" smtClean="0">
                <a:solidFill>
                  <a:srgbClr val="000000"/>
                </a:solidFill>
                <a:latin typeface="TT Ramillas"/>
              </a:rPr>
              <a:t> </a:t>
            </a:r>
            <a:r>
              <a:rPr lang="en-US" sz="2766" dirty="0" err="1" smtClean="0">
                <a:solidFill>
                  <a:srgbClr val="000000"/>
                </a:solidFill>
                <a:latin typeface="TT Ramillas"/>
              </a:rPr>
              <a:t>los</a:t>
            </a:r>
            <a:r>
              <a:rPr lang="en-US" sz="2766" dirty="0" smtClean="0">
                <a:solidFill>
                  <a:srgbClr val="000000"/>
                </a:solidFill>
                <a:latin typeface="TT Ramillas"/>
              </a:rPr>
              <a:t> </a:t>
            </a:r>
            <a:r>
              <a:rPr lang="en-US" sz="2766" dirty="0" err="1" smtClean="0">
                <a:solidFill>
                  <a:srgbClr val="000000"/>
                </a:solidFill>
                <a:latin typeface="TT Ramillas"/>
              </a:rPr>
              <a:t>directos</a:t>
            </a:r>
            <a:r>
              <a:rPr lang="en-US" sz="2766" dirty="0" smtClean="0">
                <a:solidFill>
                  <a:srgbClr val="000000"/>
                </a:solidFill>
                <a:latin typeface="TT Ramillas"/>
              </a:rPr>
              <a:t> </a:t>
            </a:r>
            <a:r>
              <a:rPr lang="en-US" sz="2766" dirty="0" err="1" smtClean="0">
                <a:solidFill>
                  <a:srgbClr val="000000"/>
                </a:solidFill>
                <a:latin typeface="TT Ramillas"/>
              </a:rPr>
              <a:t>como</a:t>
            </a:r>
            <a:r>
              <a:rPr lang="en-US" sz="2766" dirty="0" smtClean="0">
                <a:solidFill>
                  <a:srgbClr val="000000"/>
                </a:solidFill>
                <a:latin typeface="TT Ramillas"/>
              </a:rPr>
              <a:t> </a:t>
            </a:r>
            <a:r>
              <a:rPr lang="en-US" sz="2766" dirty="0" err="1" smtClean="0">
                <a:solidFill>
                  <a:srgbClr val="000000"/>
                </a:solidFill>
                <a:latin typeface="TT Ramillas"/>
              </a:rPr>
              <a:t>indirectos</a:t>
            </a:r>
            <a:r>
              <a:rPr lang="en-US" sz="2766" dirty="0" smtClean="0">
                <a:solidFill>
                  <a:srgbClr val="000000"/>
                </a:solidFill>
                <a:latin typeface="TT Ramillas"/>
              </a:rPr>
              <a:t>.</a:t>
            </a:r>
            <a:endParaRPr lang="en-US" sz="2766" dirty="0">
              <a:solidFill>
                <a:srgbClr val="000000"/>
              </a:solidFill>
              <a:latin typeface="TT Ramillas"/>
            </a:endParaRPr>
          </a:p>
        </p:txBody>
      </p:sp>
      <p:sp>
        <p:nvSpPr>
          <p:cNvPr id="9" name="TextBox 9"/>
          <p:cNvSpPr txBox="1"/>
          <p:nvPr/>
        </p:nvSpPr>
        <p:spPr>
          <a:xfrm>
            <a:off x="1028700" y="2208849"/>
            <a:ext cx="9869472" cy="3231654"/>
          </a:xfrm>
          <a:prstGeom prst="rect">
            <a:avLst/>
          </a:prstGeom>
        </p:spPr>
        <p:txBody>
          <a:bodyPr lIns="0" tIns="0" rIns="0" bIns="0" rtlCol="0" anchor="t">
            <a:spAutoFit/>
          </a:bodyPr>
          <a:lstStyle/>
          <a:p>
            <a:pPr marL="599901" lvl="1" indent="-299950" algn="l">
              <a:lnSpc>
                <a:spcPts val="4223"/>
              </a:lnSpc>
              <a:buFont typeface="Arial"/>
              <a:buChar char="•"/>
            </a:pPr>
            <a:r>
              <a:rPr lang="en-US" sz="2778" b="1" dirty="0" err="1">
                <a:solidFill>
                  <a:srgbClr val="000000"/>
                </a:solidFill>
                <a:latin typeface="TT Ramillas"/>
              </a:rPr>
              <a:t>Estrategia</a:t>
            </a:r>
            <a:r>
              <a:rPr lang="en-US" sz="2778" b="1" dirty="0">
                <a:solidFill>
                  <a:srgbClr val="000000"/>
                </a:solidFill>
                <a:latin typeface="TT Ramillas"/>
              </a:rPr>
              <a:t> de </a:t>
            </a:r>
            <a:r>
              <a:rPr lang="en-US" sz="2778" b="1" dirty="0" err="1">
                <a:solidFill>
                  <a:srgbClr val="000000"/>
                </a:solidFill>
                <a:latin typeface="TT Ramillas"/>
              </a:rPr>
              <a:t>precios</a:t>
            </a:r>
            <a:r>
              <a:rPr lang="en-US" sz="2778" dirty="0">
                <a:solidFill>
                  <a:srgbClr val="000000"/>
                </a:solidFill>
                <a:latin typeface="TT Ramillas"/>
              </a:rPr>
              <a:t>:  </a:t>
            </a:r>
            <a:r>
              <a:rPr lang="en-US" sz="2778" dirty="0" err="1">
                <a:solidFill>
                  <a:srgbClr val="000000"/>
                </a:solidFill>
                <a:latin typeface="TT Ramillas"/>
              </a:rPr>
              <a:t>Establecer</a:t>
            </a:r>
            <a:r>
              <a:rPr lang="en-US" sz="2778" dirty="0">
                <a:solidFill>
                  <a:srgbClr val="000000"/>
                </a:solidFill>
                <a:latin typeface="TT Ramillas"/>
              </a:rPr>
              <a:t> </a:t>
            </a:r>
            <a:r>
              <a:rPr lang="en-US" sz="2778" dirty="0" err="1">
                <a:solidFill>
                  <a:srgbClr val="000000"/>
                </a:solidFill>
                <a:latin typeface="TT Ramillas"/>
              </a:rPr>
              <a:t>precios</a:t>
            </a:r>
            <a:r>
              <a:rPr lang="en-US" sz="2778" dirty="0">
                <a:solidFill>
                  <a:srgbClr val="000000"/>
                </a:solidFill>
                <a:latin typeface="TT Ramillas"/>
              </a:rPr>
              <a:t> que </a:t>
            </a:r>
            <a:r>
              <a:rPr lang="en-US" sz="2778" dirty="0" err="1">
                <a:solidFill>
                  <a:srgbClr val="000000"/>
                </a:solidFill>
                <a:latin typeface="TT Ramillas"/>
              </a:rPr>
              <a:t>cubran</a:t>
            </a:r>
            <a:r>
              <a:rPr lang="en-US" sz="2778" dirty="0">
                <a:solidFill>
                  <a:srgbClr val="000000"/>
                </a:solidFill>
                <a:latin typeface="TT Ramillas"/>
              </a:rPr>
              <a:t> </a:t>
            </a:r>
            <a:r>
              <a:rPr lang="en-US" sz="2778" dirty="0" err="1">
                <a:solidFill>
                  <a:srgbClr val="000000"/>
                </a:solidFill>
                <a:latin typeface="TT Ramillas"/>
              </a:rPr>
              <a:t>los</a:t>
            </a:r>
            <a:r>
              <a:rPr lang="en-US" sz="2778" dirty="0">
                <a:solidFill>
                  <a:srgbClr val="000000"/>
                </a:solidFill>
                <a:latin typeface="TT Ramillas"/>
              </a:rPr>
              <a:t> </a:t>
            </a:r>
            <a:r>
              <a:rPr lang="en-US" sz="2778" dirty="0" err="1">
                <a:solidFill>
                  <a:srgbClr val="000000"/>
                </a:solidFill>
                <a:latin typeface="TT Ramillas"/>
              </a:rPr>
              <a:t>costos</a:t>
            </a:r>
            <a:r>
              <a:rPr lang="en-US" sz="2778" dirty="0">
                <a:solidFill>
                  <a:srgbClr val="000000"/>
                </a:solidFill>
                <a:latin typeface="TT Ramillas"/>
              </a:rPr>
              <a:t> de </a:t>
            </a:r>
            <a:r>
              <a:rPr lang="en-US" sz="2778" dirty="0" err="1">
                <a:solidFill>
                  <a:srgbClr val="000000"/>
                </a:solidFill>
                <a:latin typeface="TT Ramillas"/>
              </a:rPr>
              <a:t>producción</a:t>
            </a:r>
            <a:r>
              <a:rPr lang="en-US" sz="2778" dirty="0">
                <a:solidFill>
                  <a:srgbClr val="000000"/>
                </a:solidFill>
                <a:latin typeface="TT Ramillas"/>
              </a:rPr>
              <a:t>, </a:t>
            </a:r>
            <a:r>
              <a:rPr lang="en-US" sz="2778" dirty="0" err="1">
                <a:solidFill>
                  <a:srgbClr val="000000"/>
                </a:solidFill>
                <a:latin typeface="TT Ramillas"/>
              </a:rPr>
              <a:t>distribución</a:t>
            </a:r>
            <a:r>
              <a:rPr lang="en-US" sz="2778" dirty="0">
                <a:solidFill>
                  <a:srgbClr val="000000"/>
                </a:solidFill>
                <a:latin typeface="TT Ramillas"/>
              </a:rPr>
              <a:t> y marketing. </a:t>
            </a:r>
            <a:r>
              <a:rPr lang="en-US" sz="2778" dirty="0" err="1" smtClean="0">
                <a:solidFill>
                  <a:srgbClr val="000000"/>
                </a:solidFill>
                <a:latin typeface="TT Ramillas"/>
              </a:rPr>
              <a:t>Ofrecer</a:t>
            </a:r>
            <a:r>
              <a:rPr lang="en-US" sz="2778" dirty="0" smtClean="0">
                <a:solidFill>
                  <a:srgbClr val="000000"/>
                </a:solidFill>
                <a:latin typeface="TT Ramillas"/>
              </a:rPr>
              <a:t> </a:t>
            </a:r>
            <a:r>
              <a:rPr lang="en-US" sz="2778" dirty="0" err="1" smtClean="0">
                <a:solidFill>
                  <a:srgbClr val="000000"/>
                </a:solidFill>
                <a:latin typeface="TT Ramillas"/>
              </a:rPr>
              <a:t>muestras</a:t>
            </a:r>
            <a:r>
              <a:rPr lang="en-US" sz="2778" dirty="0" smtClean="0">
                <a:solidFill>
                  <a:srgbClr val="000000"/>
                </a:solidFill>
                <a:latin typeface="TT Ramillas"/>
              </a:rPr>
              <a:t> </a:t>
            </a:r>
            <a:r>
              <a:rPr lang="en-US" sz="2778" dirty="0" err="1" smtClean="0">
                <a:solidFill>
                  <a:srgbClr val="000000"/>
                </a:solidFill>
                <a:latin typeface="TT Ramillas"/>
              </a:rPr>
              <a:t>gratuitas</a:t>
            </a:r>
            <a:r>
              <a:rPr lang="en-US" sz="2778" dirty="0" smtClean="0">
                <a:solidFill>
                  <a:srgbClr val="000000"/>
                </a:solidFill>
                <a:latin typeface="TT Ramillas"/>
              </a:rPr>
              <a:t> y </a:t>
            </a:r>
            <a:r>
              <a:rPr lang="en-US" sz="2778" dirty="0" err="1" smtClean="0">
                <a:solidFill>
                  <a:srgbClr val="000000"/>
                </a:solidFill>
                <a:latin typeface="TT Ramillas"/>
              </a:rPr>
              <a:t>degustaciones</a:t>
            </a:r>
            <a:r>
              <a:rPr lang="en-US" sz="2778" dirty="0" smtClean="0">
                <a:solidFill>
                  <a:srgbClr val="000000"/>
                </a:solidFill>
                <a:latin typeface="TT Ramillas"/>
              </a:rPr>
              <a:t>. </a:t>
            </a:r>
            <a:r>
              <a:rPr lang="en-US" sz="2778" dirty="0" err="1" smtClean="0">
                <a:solidFill>
                  <a:srgbClr val="000000"/>
                </a:solidFill>
                <a:latin typeface="TT Ramillas"/>
              </a:rPr>
              <a:t>Ajustar</a:t>
            </a:r>
            <a:r>
              <a:rPr lang="en-US" sz="2778" dirty="0" smtClean="0">
                <a:solidFill>
                  <a:srgbClr val="000000"/>
                </a:solidFill>
                <a:latin typeface="TT Ramillas"/>
              </a:rPr>
              <a:t> el </a:t>
            </a:r>
            <a:r>
              <a:rPr lang="en-US" sz="2778" dirty="0" err="1" smtClean="0">
                <a:solidFill>
                  <a:srgbClr val="000000"/>
                </a:solidFill>
                <a:latin typeface="TT Ramillas"/>
              </a:rPr>
              <a:t>margen</a:t>
            </a:r>
            <a:r>
              <a:rPr lang="en-US" sz="2778" dirty="0" smtClean="0">
                <a:solidFill>
                  <a:srgbClr val="000000"/>
                </a:solidFill>
                <a:latin typeface="TT Ramillas"/>
              </a:rPr>
              <a:t> de </a:t>
            </a:r>
            <a:r>
              <a:rPr lang="en-US" sz="2778" dirty="0" err="1" smtClean="0">
                <a:solidFill>
                  <a:srgbClr val="000000"/>
                </a:solidFill>
                <a:latin typeface="TT Ramillas"/>
              </a:rPr>
              <a:t>utilidad</a:t>
            </a:r>
            <a:r>
              <a:rPr lang="en-US" sz="2778" dirty="0" smtClean="0">
                <a:solidFill>
                  <a:srgbClr val="000000"/>
                </a:solidFill>
                <a:latin typeface="TT Ramillas"/>
              </a:rPr>
              <a:t> </a:t>
            </a:r>
            <a:r>
              <a:rPr lang="en-US" sz="2778" dirty="0" err="1" smtClean="0">
                <a:solidFill>
                  <a:srgbClr val="000000"/>
                </a:solidFill>
                <a:latin typeface="TT Ramillas"/>
              </a:rPr>
              <a:t>según</a:t>
            </a:r>
            <a:r>
              <a:rPr lang="en-US" sz="2778" dirty="0" smtClean="0">
                <a:solidFill>
                  <a:srgbClr val="000000"/>
                </a:solidFill>
                <a:latin typeface="TT Ramillas"/>
              </a:rPr>
              <a:t> </a:t>
            </a:r>
            <a:r>
              <a:rPr lang="en-US" sz="2778" dirty="0" err="1" smtClean="0">
                <a:solidFill>
                  <a:srgbClr val="000000"/>
                </a:solidFill>
                <a:latin typeface="TT Ramillas"/>
              </a:rPr>
              <a:t>temporada</a:t>
            </a:r>
            <a:r>
              <a:rPr lang="en-US" sz="2778" dirty="0" smtClean="0">
                <a:solidFill>
                  <a:srgbClr val="000000"/>
                </a:solidFill>
                <a:latin typeface="TT Ramillas"/>
              </a:rPr>
              <a:t>, </a:t>
            </a:r>
            <a:r>
              <a:rPr lang="en-US" sz="2778" dirty="0" err="1" smtClean="0">
                <a:solidFill>
                  <a:srgbClr val="000000"/>
                </a:solidFill>
                <a:latin typeface="TT Ramillas"/>
              </a:rPr>
              <a:t>verano</a:t>
            </a:r>
            <a:r>
              <a:rPr lang="en-US" sz="2778" dirty="0" smtClean="0">
                <a:solidFill>
                  <a:srgbClr val="000000"/>
                </a:solidFill>
                <a:latin typeface="TT Ramillas"/>
              </a:rPr>
              <a:t> 100% y </a:t>
            </a:r>
            <a:r>
              <a:rPr lang="en-US" sz="2778" dirty="0" err="1" smtClean="0">
                <a:solidFill>
                  <a:srgbClr val="000000"/>
                </a:solidFill>
                <a:latin typeface="TT Ramillas"/>
              </a:rPr>
              <a:t>en</a:t>
            </a:r>
            <a:r>
              <a:rPr lang="en-US" sz="2778" dirty="0" smtClean="0">
                <a:solidFill>
                  <a:srgbClr val="000000"/>
                </a:solidFill>
                <a:latin typeface="TT Ramillas"/>
              </a:rPr>
              <a:t> </a:t>
            </a:r>
            <a:r>
              <a:rPr lang="en-US" sz="2778" dirty="0" err="1" smtClean="0">
                <a:solidFill>
                  <a:srgbClr val="000000"/>
                </a:solidFill>
                <a:latin typeface="TT Ramillas"/>
              </a:rPr>
              <a:t>invierno</a:t>
            </a:r>
            <a:r>
              <a:rPr lang="en-US" sz="2778" dirty="0" smtClean="0">
                <a:solidFill>
                  <a:srgbClr val="000000"/>
                </a:solidFill>
                <a:latin typeface="TT Ramillas"/>
              </a:rPr>
              <a:t> un 80%.</a:t>
            </a:r>
            <a:endParaRPr lang="en-US" sz="2778" dirty="0">
              <a:solidFill>
                <a:srgbClr val="000000"/>
              </a:solidFill>
              <a:latin typeface="TT Ramillas"/>
            </a:endParaRPr>
          </a:p>
          <a:p>
            <a:pPr algn="l">
              <a:lnSpc>
                <a:spcPts val="4223"/>
              </a:lnSpc>
            </a:pPr>
            <a:endParaRPr lang="en-US" sz="2778" dirty="0">
              <a:solidFill>
                <a:srgbClr val="000000"/>
              </a:solidFill>
              <a:latin typeface="TT Ramillas"/>
            </a:endParaRPr>
          </a:p>
        </p:txBody>
      </p:sp>
      <p:grpSp>
        <p:nvGrpSpPr>
          <p:cNvPr id="10" name="Group 10"/>
          <p:cNvGrpSpPr/>
          <p:nvPr/>
        </p:nvGrpSpPr>
        <p:grpSpPr>
          <a:xfrm rot="-8246402">
            <a:off x="7598696" y="-1110118"/>
            <a:ext cx="20439522" cy="4752981"/>
            <a:chOff x="0" y="0"/>
            <a:chExt cx="5383249" cy="1251814"/>
          </a:xfrm>
        </p:grpSpPr>
        <p:sp>
          <p:nvSpPr>
            <p:cNvPr id="11" name="Freeform 11"/>
            <p:cNvSpPr/>
            <p:nvPr/>
          </p:nvSpPr>
          <p:spPr>
            <a:xfrm>
              <a:off x="0" y="0"/>
              <a:ext cx="5383249" cy="1251814"/>
            </a:xfrm>
            <a:custGeom>
              <a:avLst/>
              <a:gdLst/>
              <a:ahLst/>
              <a:cxnLst/>
              <a:rect l="l" t="t" r="r" b="b"/>
              <a:pathLst>
                <a:path w="5383249" h="1251814">
                  <a:moveTo>
                    <a:pt x="0" y="0"/>
                  </a:moveTo>
                  <a:lnTo>
                    <a:pt x="5383249" y="0"/>
                  </a:lnTo>
                  <a:lnTo>
                    <a:pt x="5383249" y="1251814"/>
                  </a:lnTo>
                  <a:lnTo>
                    <a:pt x="0" y="1251814"/>
                  </a:lnTo>
                  <a:close/>
                </a:path>
              </a:pathLst>
            </a:custGeom>
            <a:solidFill>
              <a:srgbClr val="166E51"/>
            </a:solidFill>
          </p:spPr>
        </p:sp>
        <p:sp>
          <p:nvSpPr>
            <p:cNvPr id="12" name="TextBox 12"/>
            <p:cNvSpPr txBox="1"/>
            <p:nvPr/>
          </p:nvSpPr>
          <p:spPr>
            <a:xfrm>
              <a:off x="0" y="-38100"/>
              <a:ext cx="5383249" cy="1289914"/>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2460131">
            <a:off x="-8116454" y="6451020"/>
            <a:ext cx="20439522" cy="4752981"/>
            <a:chOff x="0" y="0"/>
            <a:chExt cx="5383249" cy="1251814"/>
          </a:xfrm>
        </p:grpSpPr>
        <p:sp>
          <p:nvSpPr>
            <p:cNvPr id="14" name="Freeform 14"/>
            <p:cNvSpPr/>
            <p:nvPr/>
          </p:nvSpPr>
          <p:spPr>
            <a:xfrm>
              <a:off x="0" y="0"/>
              <a:ext cx="5383249" cy="1251814"/>
            </a:xfrm>
            <a:custGeom>
              <a:avLst/>
              <a:gdLst/>
              <a:ahLst/>
              <a:cxnLst/>
              <a:rect l="l" t="t" r="r" b="b"/>
              <a:pathLst>
                <a:path w="5383249" h="1251814">
                  <a:moveTo>
                    <a:pt x="0" y="0"/>
                  </a:moveTo>
                  <a:lnTo>
                    <a:pt x="5383249" y="0"/>
                  </a:lnTo>
                  <a:lnTo>
                    <a:pt x="5383249" y="1251814"/>
                  </a:lnTo>
                  <a:lnTo>
                    <a:pt x="0" y="1251814"/>
                  </a:lnTo>
                  <a:close/>
                </a:path>
              </a:pathLst>
            </a:custGeom>
            <a:solidFill>
              <a:srgbClr val="166E51"/>
            </a:solidFill>
          </p:spPr>
        </p:sp>
        <p:sp>
          <p:nvSpPr>
            <p:cNvPr id="15" name="TextBox 15"/>
            <p:cNvSpPr txBox="1"/>
            <p:nvPr/>
          </p:nvSpPr>
          <p:spPr>
            <a:xfrm>
              <a:off x="0" y="-38100"/>
              <a:ext cx="5383249" cy="1289914"/>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71600" y="209810"/>
            <a:ext cx="5303027" cy="1139061"/>
            <a:chOff x="0" y="0"/>
            <a:chExt cx="7070702" cy="1518749"/>
          </a:xfrm>
        </p:grpSpPr>
        <p:grpSp>
          <p:nvGrpSpPr>
            <p:cNvPr id="3" name="Group 3"/>
            <p:cNvGrpSpPr/>
            <p:nvPr/>
          </p:nvGrpSpPr>
          <p:grpSpPr>
            <a:xfrm>
              <a:off x="0" y="0"/>
              <a:ext cx="7070702" cy="1518749"/>
              <a:chOff x="0" y="0"/>
              <a:chExt cx="1470951" cy="315952"/>
            </a:xfrm>
          </p:grpSpPr>
          <p:sp>
            <p:nvSpPr>
              <p:cNvPr id="4" name="Freeform 4"/>
              <p:cNvSpPr/>
              <p:nvPr/>
            </p:nvSpPr>
            <p:spPr>
              <a:xfrm>
                <a:off x="0" y="0"/>
                <a:ext cx="1470951" cy="315952"/>
              </a:xfrm>
              <a:custGeom>
                <a:avLst/>
                <a:gdLst/>
                <a:ahLst/>
                <a:cxnLst/>
                <a:rect l="l" t="t" r="r" b="b"/>
                <a:pathLst>
                  <a:path w="1470951" h="315952">
                    <a:moveTo>
                      <a:pt x="0" y="0"/>
                    </a:moveTo>
                    <a:lnTo>
                      <a:pt x="1470951" y="0"/>
                    </a:lnTo>
                    <a:lnTo>
                      <a:pt x="1470951" y="315952"/>
                    </a:lnTo>
                    <a:lnTo>
                      <a:pt x="0" y="315952"/>
                    </a:lnTo>
                    <a:close/>
                  </a:path>
                </a:pathLst>
              </a:custGeom>
              <a:solidFill>
                <a:srgbClr val="166E51"/>
              </a:solidFill>
              <a:ln cap="sq">
                <a:noFill/>
                <a:prstDash val="solid"/>
                <a:miter/>
              </a:ln>
            </p:spPr>
          </p:sp>
          <p:sp>
            <p:nvSpPr>
              <p:cNvPr id="5" name="TextBox 5"/>
              <p:cNvSpPr txBox="1"/>
              <p:nvPr/>
            </p:nvSpPr>
            <p:spPr>
              <a:xfrm>
                <a:off x="0" y="-38100"/>
                <a:ext cx="1470951" cy="35405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365536" y="359203"/>
              <a:ext cx="6339630" cy="957830"/>
            </a:xfrm>
            <a:prstGeom prst="rect">
              <a:avLst/>
            </a:prstGeom>
          </p:spPr>
          <p:txBody>
            <a:bodyPr lIns="0" tIns="0" rIns="0" bIns="0" rtlCol="0" anchor="t">
              <a:spAutoFit/>
            </a:bodyPr>
            <a:lstStyle/>
            <a:p>
              <a:pPr marL="0" lvl="0" indent="0" algn="ctr">
                <a:lnSpc>
                  <a:spcPts val="5506"/>
                </a:lnSpc>
                <a:spcBef>
                  <a:spcPct val="0"/>
                </a:spcBef>
              </a:pPr>
              <a:r>
                <a:rPr lang="en-US" sz="4830">
                  <a:solidFill>
                    <a:srgbClr val="FFFFFF"/>
                  </a:solidFill>
                  <a:latin typeface="TT Ramillas"/>
                </a:rPr>
                <a:t>LOGÍSTICA</a:t>
              </a:r>
            </a:p>
          </p:txBody>
        </p:sp>
      </p:grpSp>
      <p:grpSp>
        <p:nvGrpSpPr>
          <p:cNvPr id="7" name="Group 7"/>
          <p:cNvGrpSpPr/>
          <p:nvPr/>
        </p:nvGrpSpPr>
        <p:grpSpPr>
          <a:xfrm>
            <a:off x="10901094" y="209810"/>
            <a:ext cx="5804125" cy="1896942"/>
            <a:chOff x="0" y="0"/>
            <a:chExt cx="7738834" cy="2529256"/>
          </a:xfrm>
        </p:grpSpPr>
        <p:grpSp>
          <p:nvGrpSpPr>
            <p:cNvPr id="8" name="Group 8"/>
            <p:cNvGrpSpPr/>
            <p:nvPr/>
          </p:nvGrpSpPr>
          <p:grpSpPr>
            <a:xfrm>
              <a:off x="0" y="0"/>
              <a:ext cx="7738834" cy="2529256"/>
              <a:chOff x="0" y="0"/>
              <a:chExt cx="966728" cy="315952"/>
            </a:xfrm>
          </p:grpSpPr>
          <p:sp>
            <p:nvSpPr>
              <p:cNvPr id="9" name="Freeform 9"/>
              <p:cNvSpPr/>
              <p:nvPr/>
            </p:nvSpPr>
            <p:spPr>
              <a:xfrm>
                <a:off x="0" y="0"/>
                <a:ext cx="966728" cy="315952"/>
              </a:xfrm>
              <a:custGeom>
                <a:avLst/>
                <a:gdLst/>
                <a:ahLst/>
                <a:cxnLst/>
                <a:rect l="l" t="t" r="r" b="b"/>
                <a:pathLst>
                  <a:path w="966728" h="315952">
                    <a:moveTo>
                      <a:pt x="0" y="0"/>
                    </a:moveTo>
                    <a:lnTo>
                      <a:pt x="966728" y="0"/>
                    </a:lnTo>
                    <a:lnTo>
                      <a:pt x="966728" y="315952"/>
                    </a:lnTo>
                    <a:lnTo>
                      <a:pt x="0" y="315952"/>
                    </a:lnTo>
                    <a:close/>
                  </a:path>
                </a:pathLst>
              </a:custGeom>
              <a:solidFill>
                <a:srgbClr val="166E51"/>
              </a:solidFill>
              <a:ln cap="sq">
                <a:noFill/>
                <a:prstDash val="solid"/>
                <a:miter/>
              </a:ln>
            </p:spPr>
          </p:sp>
          <p:sp>
            <p:nvSpPr>
              <p:cNvPr id="10" name="TextBox 10"/>
              <p:cNvSpPr txBox="1"/>
              <p:nvPr/>
            </p:nvSpPr>
            <p:spPr>
              <a:xfrm>
                <a:off x="0" y="-38100"/>
                <a:ext cx="966728" cy="354052"/>
              </a:xfrm>
              <a:prstGeom prst="rect">
                <a:avLst/>
              </a:prstGeom>
            </p:spPr>
            <p:txBody>
              <a:bodyPr lIns="50800" tIns="50800" rIns="50800" bIns="50800" rtlCol="0" anchor="ctr"/>
              <a:lstStyle/>
              <a:p>
                <a:pPr marL="0" lvl="0" indent="0" algn="ctr">
                  <a:lnSpc>
                    <a:spcPts val="2660"/>
                  </a:lnSpc>
                  <a:spcBef>
                    <a:spcPct val="0"/>
                  </a:spcBef>
                </a:pPr>
                <a:endParaRPr/>
              </a:p>
            </p:txBody>
          </p:sp>
        </p:grpSp>
        <p:sp>
          <p:nvSpPr>
            <p:cNvPr id="11" name="TextBox 11"/>
            <p:cNvSpPr txBox="1"/>
            <p:nvPr/>
          </p:nvSpPr>
          <p:spPr>
            <a:xfrm>
              <a:off x="546725" y="412670"/>
              <a:ext cx="6645384" cy="2079399"/>
            </a:xfrm>
            <a:prstGeom prst="rect">
              <a:avLst/>
            </a:prstGeom>
          </p:spPr>
          <p:txBody>
            <a:bodyPr lIns="0" tIns="0" rIns="0" bIns="0" rtlCol="0" anchor="t">
              <a:spAutoFit/>
            </a:bodyPr>
            <a:lstStyle/>
            <a:p>
              <a:pPr marL="0" lvl="0" indent="0" algn="ctr">
                <a:lnSpc>
                  <a:spcPts val="6129"/>
                </a:lnSpc>
                <a:spcBef>
                  <a:spcPct val="0"/>
                </a:spcBef>
              </a:pPr>
              <a:r>
                <a:rPr lang="en-US" sz="5376" dirty="0">
                  <a:solidFill>
                    <a:srgbClr val="FFFFFF"/>
                  </a:solidFill>
                  <a:latin typeface="TT Ramillas"/>
                </a:rPr>
                <a:t>PUBLICIDAD Y PROMOCIÓN</a:t>
              </a:r>
            </a:p>
          </p:txBody>
        </p:sp>
      </p:grpSp>
      <p:sp>
        <p:nvSpPr>
          <p:cNvPr id="12" name="TextBox 12"/>
          <p:cNvSpPr txBox="1"/>
          <p:nvPr/>
        </p:nvSpPr>
        <p:spPr>
          <a:xfrm>
            <a:off x="10901094" y="2327880"/>
            <a:ext cx="6396306" cy="8079135"/>
          </a:xfrm>
          <a:prstGeom prst="rect">
            <a:avLst/>
          </a:prstGeom>
        </p:spPr>
        <p:txBody>
          <a:bodyPr wrap="square" lIns="0" tIns="0" rIns="0" bIns="0" rtlCol="0" anchor="t">
            <a:spAutoFit/>
          </a:bodyPr>
          <a:lstStyle/>
          <a:p>
            <a:pPr algn="l">
              <a:lnSpc>
                <a:spcPts val="4472"/>
              </a:lnSpc>
            </a:pPr>
            <a:r>
              <a:rPr lang="en-US" sz="2942" b="1" dirty="0" err="1" smtClean="0">
                <a:solidFill>
                  <a:srgbClr val="000000"/>
                </a:solidFill>
                <a:latin typeface="TT Ramillas"/>
              </a:rPr>
              <a:t>Comunicaciones</a:t>
            </a:r>
            <a:r>
              <a:rPr lang="en-US" sz="2942" b="1" dirty="0" smtClean="0">
                <a:solidFill>
                  <a:srgbClr val="000000"/>
                </a:solidFill>
                <a:latin typeface="TT Ramillas"/>
              </a:rPr>
              <a:t> no </a:t>
            </a:r>
            <a:r>
              <a:rPr lang="en-US" sz="2942" b="1" dirty="0" err="1" smtClean="0">
                <a:solidFill>
                  <a:srgbClr val="000000"/>
                </a:solidFill>
                <a:latin typeface="TT Ramillas"/>
              </a:rPr>
              <a:t>pagas</a:t>
            </a:r>
            <a:r>
              <a:rPr lang="en-US" sz="2942" dirty="0" smtClean="0">
                <a:solidFill>
                  <a:srgbClr val="000000"/>
                </a:solidFill>
                <a:latin typeface="TT Ramillas"/>
              </a:rPr>
              <a:t>::</a:t>
            </a:r>
          </a:p>
          <a:p>
            <a:pPr algn="l">
              <a:lnSpc>
                <a:spcPts val="4472"/>
              </a:lnSpc>
            </a:pPr>
            <a:r>
              <a:rPr lang="en-US" sz="2942" dirty="0" smtClean="0">
                <a:solidFill>
                  <a:srgbClr val="000000"/>
                </a:solidFill>
                <a:latin typeface="TT Ramillas"/>
              </a:rPr>
              <a:t>Instagram: </a:t>
            </a:r>
            <a:r>
              <a:rPr lang="en-US" sz="2942" dirty="0" err="1">
                <a:solidFill>
                  <a:srgbClr val="000000"/>
                </a:solidFill>
                <a:latin typeface="TT Ramillas"/>
              </a:rPr>
              <a:t>h</a:t>
            </a:r>
            <a:r>
              <a:rPr lang="en-US" sz="2942" dirty="0" err="1" smtClean="0">
                <a:solidFill>
                  <a:srgbClr val="000000"/>
                </a:solidFill>
                <a:latin typeface="TT Ramillas"/>
              </a:rPr>
              <a:t>elado_chill_ja</a:t>
            </a:r>
            <a:r>
              <a:rPr lang="en-US" sz="2942" dirty="0" smtClean="0">
                <a:solidFill>
                  <a:srgbClr val="000000"/>
                </a:solidFill>
                <a:latin typeface="TT Ramillas"/>
              </a:rPr>
              <a:t> </a:t>
            </a:r>
          </a:p>
          <a:p>
            <a:pPr algn="l">
              <a:lnSpc>
                <a:spcPts val="4472"/>
              </a:lnSpc>
            </a:pPr>
            <a:r>
              <a:rPr lang="en-US" sz="2942" dirty="0" err="1" smtClean="0">
                <a:solidFill>
                  <a:srgbClr val="000000"/>
                </a:solidFill>
                <a:latin typeface="TT Ramillas"/>
              </a:rPr>
              <a:t>Tik</a:t>
            </a:r>
            <a:r>
              <a:rPr lang="en-US" sz="2942" dirty="0" smtClean="0">
                <a:solidFill>
                  <a:srgbClr val="000000"/>
                </a:solidFill>
                <a:latin typeface="TT Ramillas"/>
              </a:rPr>
              <a:t> </a:t>
            </a:r>
            <a:r>
              <a:rPr lang="en-US" sz="2942" dirty="0" err="1" smtClean="0">
                <a:solidFill>
                  <a:srgbClr val="000000"/>
                </a:solidFill>
                <a:latin typeface="TT Ramillas"/>
              </a:rPr>
              <a:t>tok</a:t>
            </a:r>
            <a:r>
              <a:rPr lang="en-US" sz="2942" dirty="0" smtClean="0">
                <a:solidFill>
                  <a:srgbClr val="000000"/>
                </a:solidFill>
                <a:latin typeface="TT Ramillas"/>
              </a:rPr>
              <a:t>: @</a:t>
            </a:r>
            <a:r>
              <a:rPr lang="en-US" sz="2942" dirty="0" err="1" smtClean="0">
                <a:solidFill>
                  <a:srgbClr val="000000"/>
                </a:solidFill>
                <a:latin typeface="TT Ramillas"/>
              </a:rPr>
              <a:t>helados.chill</a:t>
            </a:r>
            <a:r>
              <a:rPr lang="en-US" sz="2942" dirty="0" smtClean="0">
                <a:solidFill>
                  <a:srgbClr val="000000"/>
                </a:solidFill>
                <a:latin typeface="TT Ramillas"/>
              </a:rPr>
              <a:t>?</a:t>
            </a:r>
          </a:p>
          <a:p>
            <a:pPr algn="l">
              <a:lnSpc>
                <a:spcPts val="4472"/>
              </a:lnSpc>
            </a:pPr>
            <a:r>
              <a:rPr lang="en-US" sz="2942" dirty="0" err="1" smtClean="0">
                <a:solidFill>
                  <a:srgbClr val="000000"/>
                </a:solidFill>
                <a:latin typeface="TT Ramillas"/>
              </a:rPr>
              <a:t>Correo</a:t>
            </a:r>
            <a:r>
              <a:rPr lang="en-US" sz="2942" dirty="0" smtClean="0">
                <a:solidFill>
                  <a:srgbClr val="000000"/>
                </a:solidFill>
                <a:latin typeface="TT Ramillas"/>
              </a:rPr>
              <a:t>: </a:t>
            </a:r>
            <a:r>
              <a:rPr lang="en-US" sz="2942" dirty="0" smtClean="0">
                <a:solidFill>
                  <a:srgbClr val="000000"/>
                </a:solidFill>
                <a:latin typeface="TT Ramillas"/>
                <a:hlinkClick r:id="rId2"/>
              </a:rPr>
              <a:t>heladoschill@gmail.com</a:t>
            </a:r>
            <a:endParaRPr lang="en-US" sz="2942" dirty="0" smtClean="0">
              <a:solidFill>
                <a:srgbClr val="000000"/>
              </a:solidFill>
              <a:latin typeface="TT Ramillas"/>
            </a:endParaRPr>
          </a:p>
          <a:p>
            <a:pPr algn="l">
              <a:lnSpc>
                <a:spcPts val="4472"/>
              </a:lnSpc>
            </a:pPr>
            <a:r>
              <a:rPr lang="en-US" sz="2942" dirty="0" smtClean="0">
                <a:solidFill>
                  <a:srgbClr val="000000"/>
                </a:solidFill>
                <a:latin typeface="TT Ramillas"/>
              </a:rPr>
              <a:t>WhatsApp: (506) 6336-7128</a:t>
            </a:r>
          </a:p>
          <a:p>
            <a:pPr algn="l">
              <a:lnSpc>
                <a:spcPts val="4472"/>
              </a:lnSpc>
            </a:pPr>
            <a:endParaRPr lang="en-US" sz="2942" dirty="0" smtClean="0">
              <a:solidFill>
                <a:srgbClr val="000000"/>
              </a:solidFill>
              <a:latin typeface="TT Ramillas"/>
            </a:endParaRPr>
          </a:p>
          <a:p>
            <a:pPr algn="l">
              <a:lnSpc>
                <a:spcPts val="4472"/>
              </a:lnSpc>
            </a:pPr>
            <a:r>
              <a:rPr lang="en-US" sz="2942" b="1" dirty="0" err="1" smtClean="0">
                <a:solidFill>
                  <a:srgbClr val="000000"/>
                </a:solidFill>
                <a:latin typeface="TT Ramillas"/>
              </a:rPr>
              <a:t>Promociones</a:t>
            </a:r>
            <a:r>
              <a:rPr lang="en-US" sz="2942" dirty="0" smtClean="0">
                <a:solidFill>
                  <a:srgbClr val="000000"/>
                </a:solidFill>
                <a:latin typeface="TT Ramillas"/>
              </a:rPr>
              <a:t>:</a:t>
            </a:r>
            <a:endParaRPr lang="en-US" sz="2942" dirty="0">
              <a:solidFill>
                <a:srgbClr val="000000"/>
              </a:solidFill>
              <a:latin typeface="TT Ramillas"/>
            </a:endParaRPr>
          </a:p>
          <a:p>
            <a:pPr algn="l">
              <a:lnSpc>
                <a:spcPts val="4472"/>
              </a:lnSpc>
            </a:pPr>
            <a:r>
              <a:rPr lang="en-US" sz="2942" dirty="0" smtClean="0">
                <a:solidFill>
                  <a:srgbClr val="000000"/>
                </a:solidFill>
                <a:latin typeface="TT Ramillas"/>
              </a:rPr>
              <a:t>· </a:t>
            </a:r>
            <a:r>
              <a:rPr lang="en-US" sz="2942" dirty="0" err="1" smtClean="0">
                <a:solidFill>
                  <a:srgbClr val="000000"/>
                </a:solidFill>
                <a:latin typeface="TT Ramillas"/>
              </a:rPr>
              <a:t>Por</a:t>
            </a:r>
            <a:r>
              <a:rPr lang="en-US" sz="2942" dirty="0" smtClean="0">
                <a:solidFill>
                  <a:srgbClr val="000000"/>
                </a:solidFill>
                <a:latin typeface="TT Ramillas"/>
              </a:rPr>
              <a:t> </a:t>
            </a:r>
            <a:r>
              <a:rPr lang="en-US" sz="2942" dirty="0" err="1" smtClean="0">
                <a:solidFill>
                  <a:srgbClr val="000000"/>
                </a:solidFill>
                <a:latin typeface="TT Ramillas"/>
              </a:rPr>
              <a:t>festividades</a:t>
            </a:r>
            <a:r>
              <a:rPr lang="en-US" sz="2942" dirty="0" smtClean="0">
                <a:solidFill>
                  <a:srgbClr val="000000"/>
                </a:solidFill>
                <a:latin typeface="TT Ramillas"/>
              </a:rPr>
              <a:t>: </a:t>
            </a:r>
            <a:r>
              <a:rPr lang="en-US" sz="2942" dirty="0" err="1" smtClean="0">
                <a:solidFill>
                  <a:srgbClr val="000000"/>
                </a:solidFill>
                <a:latin typeface="TT Ramillas"/>
              </a:rPr>
              <a:t>Día</a:t>
            </a:r>
            <a:r>
              <a:rPr lang="en-US" sz="2942" dirty="0" smtClean="0">
                <a:solidFill>
                  <a:srgbClr val="000000"/>
                </a:solidFill>
                <a:latin typeface="TT Ramillas"/>
              </a:rPr>
              <a:t> del padre, </a:t>
            </a:r>
            <a:r>
              <a:rPr lang="en-US" sz="2942" dirty="0" err="1" smtClean="0">
                <a:solidFill>
                  <a:srgbClr val="000000"/>
                </a:solidFill>
                <a:latin typeface="TT Ramillas"/>
              </a:rPr>
              <a:t>madre</a:t>
            </a:r>
            <a:r>
              <a:rPr lang="en-US" sz="2942" dirty="0" smtClean="0">
                <a:solidFill>
                  <a:srgbClr val="000000"/>
                </a:solidFill>
                <a:latin typeface="TT Ramillas"/>
              </a:rPr>
              <a:t>, </a:t>
            </a:r>
            <a:r>
              <a:rPr lang="en-US" sz="2942" dirty="0" err="1" smtClean="0">
                <a:solidFill>
                  <a:srgbClr val="000000"/>
                </a:solidFill>
                <a:latin typeface="TT Ramillas"/>
              </a:rPr>
              <a:t>navidad</a:t>
            </a:r>
            <a:r>
              <a:rPr lang="en-US" sz="2942" dirty="0" smtClean="0">
                <a:solidFill>
                  <a:srgbClr val="000000"/>
                </a:solidFill>
                <a:latin typeface="TT Ramillas"/>
              </a:rPr>
              <a:t>.</a:t>
            </a:r>
          </a:p>
          <a:p>
            <a:pPr>
              <a:lnSpc>
                <a:spcPts val="4472"/>
              </a:lnSpc>
            </a:pPr>
            <a:r>
              <a:rPr lang="en-US" sz="2942" dirty="0" smtClean="0">
                <a:solidFill>
                  <a:srgbClr val="000000"/>
                </a:solidFill>
                <a:latin typeface="TT Ramillas"/>
              </a:rPr>
              <a:t>· </a:t>
            </a:r>
            <a:r>
              <a:rPr lang="en-US" sz="2942" dirty="0" smtClean="0">
                <a:solidFill>
                  <a:srgbClr val="000000"/>
                </a:solidFill>
                <a:latin typeface="TT Ramillas"/>
              </a:rPr>
              <a:t>4 </a:t>
            </a:r>
            <a:r>
              <a:rPr lang="en-US" sz="2942" dirty="0">
                <a:solidFill>
                  <a:srgbClr val="000000"/>
                </a:solidFill>
                <a:latin typeface="TT Ramillas"/>
              </a:rPr>
              <a:t>x </a:t>
            </a:r>
            <a:r>
              <a:rPr lang="en-US" sz="2942" dirty="0" smtClean="0">
                <a:solidFill>
                  <a:srgbClr val="000000"/>
                </a:solidFill>
                <a:latin typeface="TT Ramillas"/>
              </a:rPr>
              <a:t>3. </a:t>
            </a:r>
            <a:r>
              <a:rPr lang="en-US" sz="2942" dirty="0" err="1" smtClean="0">
                <a:solidFill>
                  <a:srgbClr val="000000"/>
                </a:solidFill>
                <a:latin typeface="TT Ramillas"/>
              </a:rPr>
              <a:t>Lleva</a:t>
            </a:r>
            <a:r>
              <a:rPr lang="en-US" sz="2942" dirty="0" smtClean="0">
                <a:solidFill>
                  <a:srgbClr val="000000"/>
                </a:solidFill>
                <a:latin typeface="TT Ramillas"/>
              </a:rPr>
              <a:t> 4 </a:t>
            </a:r>
            <a:r>
              <a:rPr lang="en-US" sz="2942" dirty="0" err="1" smtClean="0">
                <a:solidFill>
                  <a:srgbClr val="000000"/>
                </a:solidFill>
                <a:latin typeface="TT Ramillas"/>
              </a:rPr>
              <a:t>helados</a:t>
            </a:r>
            <a:r>
              <a:rPr lang="en-US" sz="2942" dirty="0" smtClean="0">
                <a:solidFill>
                  <a:srgbClr val="000000"/>
                </a:solidFill>
                <a:latin typeface="TT Ramillas"/>
              </a:rPr>
              <a:t> y </a:t>
            </a:r>
            <a:r>
              <a:rPr lang="en-US" sz="2942" dirty="0" err="1" smtClean="0">
                <a:solidFill>
                  <a:srgbClr val="000000"/>
                </a:solidFill>
                <a:latin typeface="TT Ramillas"/>
              </a:rPr>
              <a:t>pagas</a:t>
            </a:r>
            <a:r>
              <a:rPr lang="en-US" sz="2942" dirty="0" smtClean="0">
                <a:solidFill>
                  <a:srgbClr val="000000"/>
                </a:solidFill>
                <a:latin typeface="TT Ramillas"/>
              </a:rPr>
              <a:t> 3</a:t>
            </a:r>
            <a:endParaRPr lang="en-US" sz="2942" dirty="0">
              <a:solidFill>
                <a:srgbClr val="000000"/>
              </a:solidFill>
              <a:latin typeface="TT Ramillas"/>
            </a:endParaRPr>
          </a:p>
          <a:p>
            <a:pPr algn="l">
              <a:lnSpc>
                <a:spcPts val="4472"/>
              </a:lnSpc>
            </a:pPr>
            <a:r>
              <a:rPr lang="en-US" sz="2942" dirty="0">
                <a:solidFill>
                  <a:srgbClr val="000000"/>
                </a:solidFill>
                <a:latin typeface="TT Ramillas"/>
              </a:rPr>
              <a:t>·</a:t>
            </a:r>
            <a:r>
              <a:rPr lang="en-US" sz="2942" dirty="0" err="1">
                <a:solidFill>
                  <a:srgbClr val="000000"/>
                </a:solidFill>
                <a:latin typeface="TT Ramillas"/>
              </a:rPr>
              <a:t>Descuentos</a:t>
            </a:r>
            <a:r>
              <a:rPr lang="en-US" sz="2942" dirty="0">
                <a:solidFill>
                  <a:srgbClr val="000000"/>
                </a:solidFill>
                <a:latin typeface="TT Ramillas"/>
              </a:rPr>
              <a:t> para </a:t>
            </a:r>
            <a:r>
              <a:rPr lang="en-US" sz="2942" dirty="0" err="1">
                <a:solidFill>
                  <a:srgbClr val="000000"/>
                </a:solidFill>
                <a:latin typeface="TT Ramillas"/>
              </a:rPr>
              <a:t>cumpleañeros</a:t>
            </a:r>
            <a:r>
              <a:rPr lang="en-US" sz="2942" dirty="0">
                <a:solidFill>
                  <a:srgbClr val="000000"/>
                </a:solidFill>
                <a:latin typeface="TT Ramillas"/>
              </a:rPr>
              <a:t>.</a:t>
            </a:r>
          </a:p>
          <a:p>
            <a:pPr algn="l">
              <a:lnSpc>
                <a:spcPts val="4472"/>
              </a:lnSpc>
            </a:pPr>
            <a:r>
              <a:rPr lang="en-US" sz="2942" dirty="0">
                <a:solidFill>
                  <a:srgbClr val="000000"/>
                </a:solidFill>
                <a:latin typeface="TT Ramillas"/>
              </a:rPr>
              <a:t>·</a:t>
            </a:r>
            <a:r>
              <a:rPr lang="en-US" sz="2942" dirty="0" err="1">
                <a:solidFill>
                  <a:srgbClr val="000000"/>
                </a:solidFill>
                <a:latin typeface="TT Ramillas"/>
              </a:rPr>
              <a:t>Muestras</a:t>
            </a:r>
            <a:r>
              <a:rPr lang="en-US" sz="2942" dirty="0">
                <a:solidFill>
                  <a:srgbClr val="000000"/>
                </a:solidFill>
                <a:latin typeface="TT Ramillas"/>
              </a:rPr>
              <a:t> gratis.</a:t>
            </a:r>
          </a:p>
          <a:p>
            <a:pPr algn="l">
              <a:lnSpc>
                <a:spcPts val="4472"/>
              </a:lnSpc>
            </a:pPr>
            <a:r>
              <a:rPr lang="en-US" sz="2942" dirty="0" smtClean="0">
                <a:solidFill>
                  <a:srgbClr val="000000"/>
                </a:solidFill>
                <a:latin typeface="TT Ramillas"/>
              </a:rPr>
              <a:t>·</a:t>
            </a:r>
            <a:r>
              <a:rPr lang="en-US" sz="2942" dirty="0" err="1" smtClean="0">
                <a:solidFill>
                  <a:srgbClr val="000000"/>
                </a:solidFill>
                <a:latin typeface="TT Ramillas"/>
              </a:rPr>
              <a:t>Promociones</a:t>
            </a:r>
            <a:r>
              <a:rPr lang="en-US" sz="2942" dirty="0" smtClean="0">
                <a:solidFill>
                  <a:srgbClr val="000000"/>
                </a:solidFill>
                <a:latin typeface="TT Ramillas"/>
              </a:rPr>
              <a:t> de </a:t>
            </a:r>
            <a:r>
              <a:rPr lang="en-US" sz="2942" dirty="0" err="1" smtClean="0">
                <a:solidFill>
                  <a:srgbClr val="000000"/>
                </a:solidFill>
                <a:latin typeface="TT Ramillas"/>
              </a:rPr>
              <a:t>temporada</a:t>
            </a:r>
            <a:r>
              <a:rPr lang="en-US" sz="2942" dirty="0" smtClean="0">
                <a:solidFill>
                  <a:srgbClr val="000000"/>
                </a:solidFill>
                <a:latin typeface="TT Ramillas"/>
              </a:rPr>
              <a:t>.</a:t>
            </a:r>
            <a:endParaRPr lang="en-US" sz="2942" dirty="0">
              <a:solidFill>
                <a:srgbClr val="000000"/>
              </a:solidFill>
              <a:latin typeface="TT Ramillas"/>
            </a:endParaRPr>
          </a:p>
          <a:p>
            <a:pPr marL="0" lvl="0" indent="0" algn="l">
              <a:lnSpc>
                <a:spcPts val="4472"/>
              </a:lnSpc>
              <a:spcBef>
                <a:spcPct val="0"/>
              </a:spcBef>
            </a:pPr>
            <a:endParaRPr lang="en-US" sz="2942" dirty="0">
              <a:solidFill>
                <a:srgbClr val="000000"/>
              </a:solidFill>
              <a:latin typeface="TT Ramillas"/>
            </a:endParaRPr>
          </a:p>
        </p:txBody>
      </p:sp>
      <p:sp>
        <p:nvSpPr>
          <p:cNvPr id="13" name="TextBox 13"/>
          <p:cNvSpPr txBox="1"/>
          <p:nvPr/>
        </p:nvSpPr>
        <p:spPr>
          <a:xfrm>
            <a:off x="881308" y="1638085"/>
            <a:ext cx="6283610" cy="8656216"/>
          </a:xfrm>
          <a:prstGeom prst="rect">
            <a:avLst/>
          </a:prstGeom>
        </p:spPr>
        <p:txBody>
          <a:bodyPr wrap="square" lIns="0" tIns="0" rIns="0" bIns="0" rtlCol="0" anchor="t">
            <a:spAutoFit/>
          </a:bodyPr>
          <a:lstStyle/>
          <a:p>
            <a:pPr marL="0" lvl="0" indent="0" algn="just">
              <a:lnSpc>
                <a:spcPts val="4542"/>
              </a:lnSpc>
              <a:spcBef>
                <a:spcPct val="0"/>
              </a:spcBef>
            </a:pPr>
            <a:r>
              <a:rPr lang="en-US" sz="2988" b="1" dirty="0" err="1" smtClean="0">
                <a:solidFill>
                  <a:srgbClr val="000000"/>
                </a:solidFill>
                <a:latin typeface="TT Ramillas"/>
              </a:rPr>
              <a:t>Venta</a:t>
            </a:r>
            <a:r>
              <a:rPr lang="en-US" sz="2988" b="1" dirty="0" smtClean="0">
                <a:solidFill>
                  <a:srgbClr val="000000"/>
                </a:solidFill>
                <a:latin typeface="TT Ramillas"/>
              </a:rPr>
              <a:t> </a:t>
            </a:r>
            <a:r>
              <a:rPr lang="en-US" sz="2988" b="1" dirty="0" err="1" smtClean="0">
                <a:solidFill>
                  <a:srgbClr val="000000"/>
                </a:solidFill>
                <a:latin typeface="TT Ramillas"/>
              </a:rPr>
              <a:t>por</a:t>
            </a:r>
            <a:r>
              <a:rPr lang="en-US" sz="2988" b="1" dirty="0" smtClean="0">
                <a:solidFill>
                  <a:srgbClr val="000000"/>
                </a:solidFill>
                <a:latin typeface="TT Ramillas"/>
              </a:rPr>
              <a:t> </a:t>
            </a:r>
            <a:r>
              <a:rPr lang="en-US" sz="2988" b="1" dirty="0" err="1" smtClean="0">
                <a:solidFill>
                  <a:srgbClr val="000000"/>
                </a:solidFill>
                <a:latin typeface="TT Ramillas"/>
              </a:rPr>
              <a:t>redes</a:t>
            </a:r>
            <a:r>
              <a:rPr lang="en-US" sz="2988" b="1" dirty="0" smtClean="0">
                <a:solidFill>
                  <a:srgbClr val="000000"/>
                </a:solidFill>
                <a:latin typeface="TT Ramillas"/>
              </a:rPr>
              <a:t> </a:t>
            </a:r>
            <a:r>
              <a:rPr lang="en-US" sz="2988" b="1" dirty="0" err="1" smtClean="0">
                <a:solidFill>
                  <a:srgbClr val="000000"/>
                </a:solidFill>
                <a:latin typeface="TT Ramillas"/>
              </a:rPr>
              <a:t>sociales</a:t>
            </a:r>
            <a:r>
              <a:rPr lang="en-US" sz="2988" b="1" dirty="0" smtClean="0">
                <a:solidFill>
                  <a:srgbClr val="000000"/>
                </a:solidFill>
                <a:latin typeface="TT Ramillas"/>
              </a:rPr>
              <a:t>: </a:t>
            </a:r>
            <a:r>
              <a:rPr lang="en-US" sz="2988" dirty="0" smtClean="0">
                <a:solidFill>
                  <a:srgbClr val="000000"/>
                </a:solidFill>
                <a:latin typeface="TT Ramillas"/>
              </a:rPr>
              <a:t>Se </a:t>
            </a:r>
            <a:r>
              <a:rPr lang="en-US" sz="2988" dirty="0" err="1" smtClean="0">
                <a:solidFill>
                  <a:srgbClr val="000000"/>
                </a:solidFill>
                <a:latin typeface="TT Ramillas"/>
              </a:rPr>
              <a:t>creará</a:t>
            </a:r>
            <a:r>
              <a:rPr lang="en-US" sz="2988" dirty="0" smtClean="0">
                <a:solidFill>
                  <a:srgbClr val="000000"/>
                </a:solidFill>
                <a:latin typeface="TT Ramillas"/>
              </a:rPr>
              <a:t> </a:t>
            </a:r>
            <a:r>
              <a:rPr lang="en-US" sz="2988" dirty="0" err="1" smtClean="0">
                <a:solidFill>
                  <a:srgbClr val="000000"/>
                </a:solidFill>
                <a:latin typeface="TT Ramillas"/>
              </a:rPr>
              <a:t>una</a:t>
            </a:r>
            <a:r>
              <a:rPr lang="en-US" sz="2988" dirty="0" smtClean="0">
                <a:solidFill>
                  <a:srgbClr val="000000"/>
                </a:solidFill>
                <a:latin typeface="TT Ramillas"/>
              </a:rPr>
              <a:t> </a:t>
            </a:r>
            <a:r>
              <a:rPr lang="en-US" sz="2988" dirty="0" err="1" smtClean="0">
                <a:solidFill>
                  <a:srgbClr val="000000"/>
                </a:solidFill>
                <a:latin typeface="TT Ramillas"/>
              </a:rPr>
              <a:t>cuenta</a:t>
            </a:r>
            <a:r>
              <a:rPr lang="en-US" sz="2988" dirty="0" smtClean="0">
                <a:solidFill>
                  <a:srgbClr val="000000"/>
                </a:solidFill>
                <a:latin typeface="TT Ramillas"/>
              </a:rPr>
              <a:t> </a:t>
            </a:r>
            <a:r>
              <a:rPr lang="en-US" sz="2988" dirty="0" err="1" smtClean="0">
                <a:solidFill>
                  <a:srgbClr val="000000"/>
                </a:solidFill>
                <a:latin typeface="TT Ramillas"/>
              </a:rPr>
              <a:t>en</a:t>
            </a:r>
            <a:r>
              <a:rPr lang="en-US" sz="2988" dirty="0" smtClean="0">
                <a:solidFill>
                  <a:srgbClr val="000000"/>
                </a:solidFill>
                <a:latin typeface="TT Ramillas"/>
              </a:rPr>
              <a:t> las </a:t>
            </a:r>
            <a:r>
              <a:rPr lang="en-US" sz="2988" dirty="0" err="1" smtClean="0">
                <a:solidFill>
                  <a:srgbClr val="000000"/>
                </a:solidFill>
                <a:latin typeface="TT Ramillas"/>
              </a:rPr>
              <a:t>diferentes</a:t>
            </a:r>
            <a:r>
              <a:rPr lang="en-US" sz="2988" dirty="0" smtClean="0">
                <a:solidFill>
                  <a:srgbClr val="000000"/>
                </a:solidFill>
                <a:latin typeface="TT Ramillas"/>
              </a:rPr>
              <a:t> </a:t>
            </a:r>
            <a:r>
              <a:rPr lang="en-US" sz="2988" dirty="0" err="1" smtClean="0">
                <a:solidFill>
                  <a:srgbClr val="000000"/>
                </a:solidFill>
                <a:latin typeface="TT Ramillas"/>
              </a:rPr>
              <a:t>redes</a:t>
            </a:r>
            <a:r>
              <a:rPr lang="en-US" sz="2988" dirty="0" smtClean="0">
                <a:solidFill>
                  <a:srgbClr val="000000"/>
                </a:solidFill>
                <a:latin typeface="TT Ramillas"/>
              </a:rPr>
              <a:t>, </a:t>
            </a:r>
            <a:r>
              <a:rPr lang="en-US" sz="2988" dirty="0" err="1" smtClean="0">
                <a:solidFill>
                  <a:srgbClr val="000000"/>
                </a:solidFill>
                <a:latin typeface="TT Ramillas"/>
              </a:rPr>
              <a:t>donde</a:t>
            </a:r>
            <a:r>
              <a:rPr lang="en-US" sz="2988" dirty="0" smtClean="0">
                <a:solidFill>
                  <a:srgbClr val="000000"/>
                </a:solidFill>
                <a:latin typeface="TT Ramillas"/>
              </a:rPr>
              <a:t> se les </a:t>
            </a:r>
            <a:r>
              <a:rPr lang="en-US" sz="2988" dirty="0" err="1" smtClean="0">
                <a:solidFill>
                  <a:srgbClr val="000000"/>
                </a:solidFill>
                <a:latin typeface="TT Ramillas"/>
              </a:rPr>
              <a:t>brindará</a:t>
            </a:r>
            <a:r>
              <a:rPr lang="en-US" sz="2988" dirty="0" smtClean="0">
                <a:solidFill>
                  <a:srgbClr val="000000"/>
                </a:solidFill>
                <a:latin typeface="TT Ramillas"/>
              </a:rPr>
              <a:t> </a:t>
            </a:r>
            <a:r>
              <a:rPr lang="en-US" sz="2988" dirty="0" err="1" smtClean="0">
                <a:solidFill>
                  <a:srgbClr val="000000"/>
                </a:solidFill>
                <a:latin typeface="TT Ramillas"/>
              </a:rPr>
              <a:t>información</a:t>
            </a:r>
            <a:r>
              <a:rPr lang="en-US" sz="2988" dirty="0" smtClean="0">
                <a:solidFill>
                  <a:srgbClr val="000000"/>
                </a:solidFill>
                <a:latin typeface="TT Ramillas"/>
              </a:rPr>
              <a:t> </a:t>
            </a:r>
            <a:r>
              <a:rPr lang="en-US" sz="2988" dirty="0" err="1" smtClean="0">
                <a:solidFill>
                  <a:srgbClr val="000000"/>
                </a:solidFill>
                <a:latin typeface="TT Ramillas"/>
              </a:rPr>
              <a:t>detallada</a:t>
            </a:r>
            <a:r>
              <a:rPr lang="en-US" sz="2988" dirty="0">
                <a:solidFill>
                  <a:srgbClr val="000000"/>
                </a:solidFill>
                <a:latin typeface="TT Ramillas"/>
              </a:rPr>
              <a:t> </a:t>
            </a:r>
            <a:r>
              <a:rPr lang="en-US" sz="2988" dirty="0" err="1" smtClean="0">
                <a:solidFill>
                  <a:srgbClr val="000000"/>
                </a:solidFill>
                <a:latin typeface="TT Ramillas"/>
              </a:rPr>
              <a:t>sobre</a:t>
            </a:r>
            <a:r>
              <a:rPr lang="en-US" sz="2988" dirty="0" smtClean="0">
                <a:solidFill>
                  <a:srgbClr val="000000"/>
                </a:solidFill>
                <a:latin typeface="TT Ramillas"/>
              </a:rPr>
              <a:t> </a:t>
            </a:r>
            <a:r>
              <a:rPr lang="en-US" sz="2988" dirty="0" err="1" smtClean="0">
                <a:solidFill>
                  <a:srgbClr val="000000"/>
                </a:solidFill>
                <a:latin typeface="TT Ramillas"/>
              </a:rPr>
              <a:t>los</a:t>
            </a:r>
            <a:r>
              <a:rPr lang="en-US" sz="2988" dirty="0" smtClean="0">
                <a:solidFill>
                  <a:srgbClr val="000000"/>
                </a:solidFill>
                <a:latin typeface="TT Ramillas"/>
              </a:rPr>
              <a:t> </a:t>
            </a:r>
            <a:r>
              <a:rPr lang="en-US" sz="2988" dirty="0" err="1" smtClean="0">
                <a:solidFill>
                  <a:srgbClr val="000000"/>
                </a:solidFill>
                <a:latin typeface="TT Ramillas"/>
              </a:rPr>
              <a:t>productos</a:t>
            </a:r>
            <a:r>
              <a:rPr lang="en-US" sz="2988" dirty="0" smtClean="0">
                <a:solidFill>
                  <a:srgbClr val="000000"/>
                </a:solidFill>
                <a:latin typeface="TT Ramillas"/>
              </a:rPr>
              <a:t>, </a:t>
            </a:r>
            <a:r>
              <a:rPr lang="en-US" sz="2988" dirty="0" err="1" smtClean="0">
                <a:solidFill>
                  <a:srgbClr val="000000"/>
                </a:solidFill>
                <a:latin typeface="TT Ramillas"/>
              </a:rPr>
              <a:t>promociones</a:t>
            </a:r>
            <a:r>
              <a:rPr lang="en-US" sz="2988" dirty="0" smtClean="0">
                <a:solidFill>
                  <a:srgbClr val="000000"/>
                </a:solidFill>
                <a:latin typeface="TT Ramillas"/>
              </a:rPr>
              <a:t> y </a:t>
            </a:r>
            <a:r>
              <a:rPr lang="en-US" sz="2988" dirty="0" err="1" smtClean="0">
                <a:solidFill>
                  <a:srgbClr val="000000"/>
                </a:solidFill>
                <a:latin typeface="TT Ramillas"/>
              </a:rPr>
              <a:t>métodos</a:t>
            </a:r>
            <a:r>
              <a:rPr lang="en-US" sz="2988" dirty="0" smtClean="0">
                <a:solidFill>
                  <a:srgbClr val="000000"/>
                </a:solidFill>
                <a:latin typeface="TT Ramillas"/>
              </a:rPr>
              <a:t> de </a:t>
            </a:r>
            <a:r>
              <a:rPr lang="en-US" sz="2988" dirty="0" err="1" smtClean="0">
                <a:solidFill>
                  <a:srgbClr val="000000"/>
                </a:solidFill>
                <a:latin typeface="TT Ramillas"/>
              </a:rPr>
              <a:t>pago</a:t>
            </a:r>
            <a:r>
              <a:rPr lang="en-US" sz="2988" dirty="0" smtClean="0">
                <a:solidFill>
                  <a:srgbClr val="000000"/>
                </a:solidFill>
                <a:latin typeface="TT Ramillas"/>
              </a:rPr>
              <a:t>.</a:t>
            </a:r>
          </a:p>
          <a:p>
            <a:pPr marL="0" lvl="0" indent="0" algn="just">
              <a:lnSpc>
                <a:spcPts val="4542"/>
              </a:lnSpc>
              <a:spcBef>
                <a:spcPct val="0"/>
              </a:spcBef>
            </a:pPr>
            <a:endParaRPr lang="en-US" sz="2988" dirty="0" smtClean="0">
              <a:solidFill>
                <a:srgbClr val="000000"/>
              </a:solidFill>
              <a:latin typeface="TT Ramillas"/>
            </a:endParaRPr>
          </a:p>
          <a:p>
            <a:pPr marL="0" lvl="0" indent="0" algn="just">
              <a:lnSpc>
                <a:spcPts val="4542"/>
              </a:lnSpc>
              <a:spcBef>
                <a:spcPct val="0"/>
              </a:spcBef>
            </a:pPr>
            <a:r>
              <a:rPr lang="en-US" sz="2988" b="1" dirty="0" smtClean="0">
                <a:solidFill>
                  <a:srgbClr val="000000"/>
                </a:solidFill>
                <a:latin typeface="TT Ramillas"/>
              </a:rPr>
              <a:t>Ferias locales: </a:t>
            </a:r>
            <a:r>
              <a:rPr lang="en-US" sz="2988" dirty="0" smtClean="0">
                <a:solidFill>
                  <a:srgbClr val="000000"/>
                </a:solidFill>
                <a:latin typeface="TT Ramillas"/>
              </a:rPr>
              <a:t>Nos </a:t>
            </a:r>
            <a:r>
              <a:rPr lang="en-US" sz="2988" dirty="0" err="1" smtClean="0">
                <a:solidFill>
                  <a:srgbClr val="000000"/>
                </a:solidFill>
                <a:latin typeface="TT Ramillas"/>
              </a:rPr>
              <a:t>involucraremos</a:t>
            </a:r>
            <a:r>
              <a:rPr lang="en-US" sz="2988" dirty="0" smtClean="0">
                <a:solidFill>
                  <a:srgbClr val="000000"/>
                </a:solidFill>
                <a:latin typeface="TT Ramillas"/>
              </a:rPr>
              <a:t> </a:t>
            </a:r>
            <a:r>
              <a:rPr lang="en-US" sz="2988" dirty="0" err="1" smtClean="0">
                <a:solidFill>
                  <a:srgbClr val="000000"/>
                </a:solidFill>
                <a:latin typeface="TT Ramillas"/>
              </a:rPr>
              <a:t>activamente</a:t>
            </a:r>
            <a:r>
              <a:rPr lang="en-US" sz="2988" dirty="0" smtClean="0">
                <a:solidFill>
                  <a:srgbClr val="000000"/>
                </a:solidFill>
                <a:latin typeface="TT Ramillas"/>
              </a:rPr>
              <a:t> </a:t>
            </a:r>
            <a:r>
              <a:rPr lang="en-US" sz="2988" dirty="0" err="1" smtClean="0">
                <a:solidFill>
                  <a:srgbClr val="000000"/>
                </a:solidFill>
                <a:latin typeface="TT Ramillas"/>
              </a:rPr>
              <a:t>en</a:t>
            </a:r>
            <a:r>
              <a:rPr lang="en-US" sz="2988" dirty="0" smtClean="0">
                <a:solidFill>
                  <a:srgbClr val="000000"/>
                </a:solidFill>
                <a:latin typeface="TT Ramillas"/>
              </a:rPr>
              <a:t> ferias locales de la </a:t>
            </a:r>
            <a:r>
              <a:rPr lang="en-US" sz="2988" dirty="0" err="1" smtClean="0">
                <a:solidFill>
                  <a:srgbClr val="000000"/>
                </a:solidFill>
                <a:latin typeface="TT Ramillas"/>
              </a:rPr>
              <a:t>Región</a:t>
            </a:r>
            <a:r>
              <a:rPr lang="en-US" sz="2988" dirty="0" smtClean="0">
                <a:solidFill>
                  <a:srgbClr val="000000"/>
                </a:solidFill>
                <a:latin typeface="TT Ramillas"/>
              </a:rPr>
              <a:t> Brunca, </a:t>
            </a:r>
            <a:r>
              <a:rPr lang="en-US" sz="2988" dirty="0" err="1" smtClean="0">
                <a:solidFill>
                  <a:srgbClr val="000000"/>
                </a:solidFill>
                <a:latin typeface="TT Ramillas"/>
              </a:rPr>
              <a:t>ofreciendo</a:t>
            </a:r>
            <a:r>
              <a:rPr lang="en-US" sz="2988" dirty="0" smtClean="0">
                <a:solidFill>
                  <a:srgbClr val="000000"/>
                </a:solidFill>
                <a:latin typeface="TT Ramillas"/>
              </a:rPr>
              <a:t> </a:t>
            </a:r>
            <a:r>
              <a:rPr lang="en-US" sz="2988" dirty="0" err="1" smtClean="0">
                <a:solidFill>
                  <a:srgbClr val="000000"/>
                </a:solidFill>
                <a:latin typeface="TT Ramillas"/>
              </a:rPr>
              <a:t>degustaciones</a:t>
            </a:r>
            <a:r>
              <a:rPr lang="en-US" sz="2988" dirty="0" smtClean="0">
                <a:solidFill>
                  <a:srgbClr val="000000"/>
                </a:solidFill>
                <a:latin typeface="TT Ramillas"/>
              </a:rPr>
              <a:t> y </a:t>
            </a:r>
            <a:r>
              <a:rPr lang="en-US" sz="2988" dirty="0" err="1" smtClean="0">
                <a:solidFill>
                  <a:srgbClr val="000000"/>
                </a:solidFill>
                <a:latin typeface="TT Ramillas"/>
              </a:rPr>
              <a:t>meustras</a:t>
            </a:r>
            <a:r>
              <a:rPr lang="en-US" sz="2988" dirty="0" smtClean="0">
                <a:solidFill>
                  <a:srgbClr val="000000"/>
                </a:solidFill>
                <a:latin typeface="TT Ramillas"/>
              </a:rPr>
              <a:t> gratis.</a:t>
            </a:r>
          </a:p>
          <a:p>
            <a:pPr marL="0" lvl="0" indent="0" algn="just">
              <a:lnSpc>
                <a:spcPts val="4542"/>
              </a:lnSpc>
              <a:spcBef>
                <a:spcPct val="0"/>
              </a:spcBef>
            </a:pPr>
            <a:endParaRPr lang="en-US" sz="2988" dirty="0" smtClean="0">
              <a:solidFill>
                <a:srgbClr val="000000"/>
              </a:solidFill>
              <a:latin typeface="TT Ramillas"/>
            </a:endParaRPr>
          </a:p>
          <a:p>
            <a:pPr marL="0" lvl="0" indent="0" algn="just">
              <a:lnSpc>
                <a:spcPts val="4542"/>
              </a:lnSpc>
              <a:spcBef>
                <a:spcPct val="0"/>
              </a:spcBef>
            </a:pPr>
            <a:r>
              <a:rPr lang="en-US" sz="2988" b="1" dirty="0" err="1" smtClean="0">
                <a:solidFill>
                  <a:srgbClr val="000000"/>
                </a:solidFill>
                <a:latin typeface="TT Ramillas"/>
              </a:rPr>
              <a:t>Venta</a:t>
            </a:r>
            <a:r>
              <a:rPr lang="en-US" sz="2988" b="1" dirty="0" smtClean="0">
                <a:solidFill>
                  <a:srgbClr val="000000"/>
                </a:solidFill>
                <a:latin typeface="TT Ramillas"/>
              </a:rPr>
              <a:t> </a:t>
            </a:r>
            <a:r>
              <a:rPr lang="en-US" sz="2988" b="1" dirty="0" err="1" smtClean="0">
                <a:solidFill>
                  <a:srgbClr val="000000"/>
                </a:solidFill>
                <a:latin typeface="TT Ramillas"/>
              </a:rPr>
              <a:t>en</a:t>
            </a:r>
            <a:r>
              <a:rPr lang="en-US" sz="2988" b="1" dirty="0" smtClean="0">
                <a:solidFill>
                  <a:srgbClr val="000000"/>
                </a:solidFill>
                <a:latin typeface="TT Ramillas"/>
              </a:rPr>
              <a:t> </a:t>
            </a:r>
            <a:r>
              <a:rPr lang="en-US" sz="2988" b="1" dirty="0" err="1" smtClean="0">
                <a:solidFill>
                  <a:srgbClr val="000000"/>
                </a:solidFill>
                <a:latin typeface="TT Ramillas"/>
              </a:rPr>
              <a:t>minisuper</a:t>
            </a:r>
            <a:r>
              <a:rPr lang="en-US" sz="2988" b="1" dirty="0" smtClean="0">
                <a:solidFill>
                  <a:srgbClr val="000000"/>
                </a:solidFill>
                <a:latin typeface="TT Ramillas"/>
              </a:rPr>
              <a:t>: </a:t>
            </a:r>
            <a:r>
              <a:rPr lang="en-US" sz="2988" dirty="0" err="1" smtClean="0">
                <a:solidFill>
                  <a:srgbClr val="000000"/>
                </a:solidFill>
                <a:latin typeface="TT Ramillas"/>
              </a:rPr>
              <a:t>Disponibles</a:t>
            </a:r>
            <a:r>
              <a:rPr lang="en-US" sz="2988" dirty="0" smtClean="0">
                <a:solidFill>
                  <a:srgbClr val="000000"/>
                </a:solidFill>
                <a:latin typeface="TT Ramillas"/>
              </a:rPr>
              <a:t> </a:t>
            </a:r>
            <a:r>
              <a:rPr lang="en-US" sz="2988" dirty="0" err="1" smtClean="0">
                <a:solidFill>
                  <a:srgbClr val="000000"/>
                </a:solidFill>
                <a:latin typeface="TT Ramillas"/>
              </a:rPr>
              <a:t>en</a:t>
            </a:r>
            <a:r>
              <a:rPr lang="en-US" sz="2988" dirty="0" smtClean="0">
                <a:solidFill>
                  <a:srgbClr val="000000"/>
                </a:solidFill>
                <a:latin typeface="TT Ramillas"/>
              </a:rPr>
              <a:t> </a:t>
            </a:r>
            <a:r>
              <a:rPr lang="en-US" sz="2988" dirty="0" err="1" smtClean="0">
                <a:solidFill>
                  <a:srgbClr val="000000"/>
                </a:solidFill>
                <a:latin typeface="TT Ramillas"/>
              </a:rPr>
              <a:t>los</a:t>
            </a:r>
            <a:r>
              <a:rPr lang="en-US" sz="2988" dirty="0" smtClean="0">
                <a:solidFill>
                  <a:srgbClr val="000000"/>
                </a:solidFill>
                <a:latin typeface="TT Ramillas"/>
              </a:rPr>
              <a:t> </a:t>
            </a:r>
            <a:r>
              <a:rPr lang="en-US" sz="2988" dirty="0" err="1" smtClean="0">
                <a:solidFill>
                  <a:srgbClr val="000000"/>
                </a:solidFill>
                <a:latin typeface="TT Ramillas"/>
              </a:rPr>
              <a:t>minisuper</a:t>
            </a:r>
            <a:r>
              <a:rPr lang="en-US" sz="2988" dirty="0" smtClean="0">
                <a:solidFill>
                  <a:srgbClr val="000000"/>
                </a:solidFill>
                <a:latin typeface="TT Ramillas"/>
              </a:rPr>
              <a:t> mas </a:t>
            </a:r>
            <a:r>
              <a:rPr lang="en-US" sz="2988" dirty="0" err="1" smtClean="0">
                <a:solidFill>
                  <a:srgbClr val="000000"/>
                </a:solidFill>
                <a:latin typeface="TT Ramillas"/>
              </a:rPr>
              <a:t>estratégicos</a:t>
            </a:r>
            <a:r>
              <a:rPr lang="en-US" sz="2988" dirty="0" smtClean="0">
                <a:solidFill>
                  <a:srgbClr val="000000"/>
                </a:solidFill>
                <a:latin typeface="TT Ramillas"/>
              </a:rPr>
              <a:t> de San Rafael de </a:t>
            </a:r>
            <a:r>
              <a:rPr lang="en-US" sz="2988" dirty="0" err="1" smtClean="0">
                <a:solidFill>
                  <a:srgbClr val="000000"/>
                </a:solidFill>
                <a:latin typeface="TT Ramillas"/>
              </a:rPr>
              <a:t>Platanres</a:t>
            </a:r>
            <a:r>
              <a:rPr lang="en-US" sz="2988" dirty="0" smtClean="0">
                <a:solidFill>
                  <a:srgbClr val="000000"/>
                </a:solidFill>
                <a:latin typeface="TT Ramillas"/>
              </a:rPr>
              <a:t>, </a:t>
            </a:r>
            <a:r>
              <a:rPr lang="en-US" sz="2988" dirty="0" err="1" smtClean="0">
                <a:solidFill>
                  <a:srgbClr val="000000"/>
                </a:solidFill>
                <a:latin typeface="TT Ramillas"/>
              </a:rPr>
              <a:t>cerca</a:t>
            </a:r>
            <a:r>
              <a:rPr lang="en-US" sz="2988" dirty="0" smtClean="0">
                <a:solidFill>
                  <a:srgbClr val="000000"/>
                </a:solidFill>
                <a:latin typeface="TT Ramillas"/>
              </a:rPr>
              <a:t> de la </a:t>
            </a:r>
            <a:r>
              <a:rPr lang="en-US" sz="2988" dirty="0" err="1" smtClean="0">
                <a:solidFill>
                  <a:srgbClr val="000000"/>
                </a:solidFill>
                <a:latin typeface="TT Ramillas"/>
              </a:rPr>
              <a:t>escuela</a:t>
            </a:r>
            <a:r>
              <a:rPr lang="en-US" sz="2988" dirty="0" smtClean="0">
                <a:solidFill>
                  <a:srgbClr val="000000"/>
                </a:solidFill>
                <a:latin typeface="TT Ramillas"/>
              </a:rPr>
              <a:t> y </a:t>
            </a:r>
            <a:r>
              <a:rPr lang="en-US" sz="2988" dirty="0" err="1" smtClean="0">
                <a:solidFill>
                  <a:srgbClr val="000000"/>
                </a:solidFill>
                <a:latin typeface="TT Ramillas"/>
              </a:rPr>
              <a:t>colegio</a:t>
            </a:r>
            <a:r>
              <a:rPr lang="en-US" sz="2988" dirty="0" smtClean="0">
                <a:solidFill>
                  <a:srgbClr val="000000"/>
                </a:solidFill>
                <a:latin typeface="TT Ramillas"/>
              </a:rPr>
              <a:t>.</a:t>
            </a:r>
            <a:endParaRPr lang="en-US" sz="2988" dirty="0">
              <a:solidFill>
                <a:srgbClr val="000000"/>
              </a:solidFill>
              <a:latin typeface="TT Ramillas"/>
            </a:endParaRPr>
          </a:p>
        </p:txBody>
      </p:sp>
      <p:pic>
        <p:nvPicPr>
          <p:cNvPr id="14" name="Imagen 13"/>
          <p:cNvPicPr>
            <a:picLocks noChangeAspect="1"/>
          </p:cNvPicPr>
          <p:nvPr/>
        </p:nvPicPr>
        <p:blipFill>
          <a:blip r:embed="rId3"/>
          <a:stretch>
            <a:fillRect/>
          </a:stretch>
        </p:blipFill>
        <p:spPr>
          <a:xfrm>
            <a:off x="7299456" y="2705100"/>
            <a:ext cx="3467100" cy="4267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AutoShape 2"/>
          <p:cNvSpPr/>
          <p:nvPr/>
        </p:nvSpPr>
        <p:spPr>
          <a:xfrm>
            <a:off x="6851814" y="5861998"/>
            <a:ext cx="8048585" cy="0"/>
          </a:xfrm>
          <a:prstGeom prst="line">
            <a:avLst/>
          </a:prstGeom>
          <a:ln w="57150" cap="flat">
            <a:solidFill>
              <a:srgbClr val="166E51"/>
            </a:solidFill>
            <a:prstDash val="sysDot"/>
            <a:headEnd type="none" w="sm" len="sm"/>
            <a:tailEnd type="none" w="sm" len="sm"/>
          </a:ln>
        </p:spPr>
      </p:sp>
      <p:sp>
        <p:nvSpPr>
          <p:cNvPr id="3" name="Freeform 3"/>
          <p:cNvSpPr/>
          <p:nvPr/>
        </p:nvSpPr>
        <p:spPr>
          <a:xfrm>
            <a:off x="16209859" y="1028700"/>
            <a:ext cx="1049441" cy="1049441"/>
          </a:xfrm>
          <a:custGeom>
            <a:avLst/>
            <a:gdLst/>
            <a:ahLst/>
            <a:cxnLst/>
            <a:rect l="l" t="t" r="r" b="b"/>
            <a:pathLst>
              <a:path w="1049441" h="1049441">
                <a:moveTo>
                  <a:pt x="0" y="0"/>
                </a:moveTo>
                <a:lnTo>
                  <a:pt x="1049441" y="0"/>
                </a:lnTo>
                <a:lnTo>
                  <a:pt x="1049441" y="1049441"/>
                </a:lnTo>
                <a:lnTo>
                  <a:pt x="0" y="10494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0"/>
            <a:ext cx="4554046" cy="10786689"/>
          </a:xfrm>
          <a:custGeom>
            <a:avLst/>
            <a:gdLst/>
            <a:ahLst/>
            <a:cxnLst/>
            <a:rect l="l" t="t" r="r" b="b"/>
            <a:pathLst>
              <a:path w="4554046" h="10786689">
                <a:moveTo>
                  <a:pt x="0" y="0"/>
                </a:moveTo>
                <a:lnTo>
                  <a:pt x="4554046" y="0"/>
                </a:lnTo>
                <a:lnTo>
                  <a:pt x="4554046" y="10786689"/>
                </a:lnTo>
                <a:lnTo>
                  <a:pt x="0" y="10786689"/>
                </a:lnTo>
                <a:lnTo>
                  <a:pt x="0" y="0"/>
                </a:lnTo>
                <a:close/>
              </a:path>
            </a:pathLst>
          </a:custGeom>
          <a:blipFill>
            <a:blip r:embed="rId4"/>
            <a:stretch>
              <a:fillRect l="-38822" r="-38822"/>
            </a:stretch>
          </a:blipFill>
        </p:spPr>
      </p:sp>
      <p:grpSp>
        <p:nvGrpSpPr>
          <p:cNvPr id="5" name="Group 5"/>
          <p:cNvGrpSpPr/>
          <p:nvPr/>
        </p:nvGrpSpPr>
        <p:grpSpPr>
          <a:xfrm rot="-5400000">
            <a:off x="8249536" y="-2175357"/>
            <a:ext cx="1788928" cy="24924713"/>
            <a:chOff x="0" y="0"/>
            <a:chExt cx="471158" cy="6564534"/>
          </a:xfrm>
        </p:grpSpPr>
        <p:sp>
          <p:nvSpPr>
            <p:cNvPr id="6" name="Freeform 6"/>
            <p:cNvSpPr/>
            <p:nvPr/>
          </p:nvSpPr>
          <p:spPr>
            <a:xfrm>
              <a:off x="0" y="0"/>
              <a:ext cx="471158" cy="6564533"/>
            </a:xfrm>
            <a:custGeom>
              <a:avLst/>
              <a:gdLst/>
              <a:ahLst/>
              <a:cxnLst/>
              <a:rect l="l" t="t" r="r" b="b"/>
              <a:pathLst>
                <a:path w="471158" h="6564533">
                  <a:moveTo>
                    <a:pt x="0" y="0"/>
                  </a:moveTo>
                  <a:lnTo>
                    <a:pt x="471158" y="0"/>
                  </a:lnTo>
                  <a:lnTo>
                    <a:pt x="471158" y="6564533"/>
                  </a:lnTo>
                  <a:lnTo>
                    <a:pt x="0" y="6564533"/>
                  </a:lnTo>
                  <a:close/>
                </a:path>
              </a:pathLst>
            </a:custGeom>
            <a:solidFill>
              <a:srgbClr val="166E51"/>
            </a:solidFill>
          </p:spPr>
        </p:sp>
        <p:sp>
          <p:nvSpPr>
            <p:cNvPr id="7" name="TextBox 7"/>
            <p:cNvSpPr txBox="1"/>
            <p:nvPr/>
          </p:nvSpPr>
          <p:spPr>
            <a:xfrm>
              <a:off x="0" y="-38100"/>
              <a:ext cx="471158" cy="6602634"/>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851814" y="2828278"/>
            <a:ext cx="8872966" cy="901393"/>
          </a:xfrm>
          <a:prstGeom prst="rect">
            <a:avLst/>
          </a:prstGeom>
        </p:spPr>
        <p:txBody>
          <a:bodyPr lIns="0" tIns="0" rIns="0" bIns="0" rtlCol="0" anchor="t">
            <a:spAutoFit/>
          </a:bodyPr>
          <a:lstStyle/>
          <a:p>
            <a:pPr marL="0" lvl="0" indent="0" algn="l">
              <a:lnSpc>
                <a:spcPts val="6880"/>
              </a:lnSpc>
              <a:spcBef>
                <a:spcPct val="0"/>
              </a:spcBef>
            </a:pPr>
            <a:r>
              <a:rPr lang="en-US" sz="6430">
                <a:solidFill>
                  <a:srgbClr val="000000"/>
                </a:solidFill>
                <a:latin typeface="TT Ramillas Bold"/>
              </a:rPr>
              <a:t>¿Dudas? ¿Consultas?</a:t>
            </a:r>
          </a:p>
        </p:txBody>
      </p:sp>
      <p:sp>
        <p:nvSpPr>
          <p:cNvPr id="9" name="TextBox 9"/>
          <p:cNvSpPr txBox="1"/>
          <p:nvPr/>
        </p:nvSpPr>
        <p:spPr>
          <a:xfrm>
            <a:off x="6851814" y="4224971"/>
            <a:ext cx="8872966" cy="1051570"/>
          </a:xfrm>
          <a:prstGeom prst="rect">
            <a:avLst/>
          </a:prstGeom>
        </p:spPr>
        <p:txBody>
          <a:bodyPr lIns="0" tIns="0" rIns="0" bIns="0" rtlCol="0" anchor="t">
            <a:spAutoFit/>
          </a:bodyPr>
          <a:lstStyle/>
          <a:p>
            <a:pPr algn="just">
              <a:lnSpc>
                <a:spcPts val="4092"/>
              </a:lnSpc>
            </a:pPr>
            <a:r>
              <a:rPr lang="en-US" sz="2922" dirty="0" err="1">
                <a:solidFill>
                  <a:srgbClr val="000000"/>
                </a:solidFill>
                <a:latin typeface="TT Ramillas"/>
              </a:rPr>
              <a:t>Puedes</a:t>
            </a:r>
            <a:r>
              <a:rPr lang="en-US" sz="2922" dirty="0">
                <a:solidFill>
                  <a:srgbClr val="000000"/>
                </a:solidFill>
                <a:latin typeface="TT Ramillas"/>
              </a:rPr>
              <a:t> </a:t>
            </a:r>
            <a:r>
              <a:rPr lang="en-US" sz="2922" dirty="0" err="1">
                <a:solidFill>
                  <a:srgbClr val="000000"/>
                </a:solidFill>
                <a:latin typeface="TT Ramillas"/>
              </a:rPr>
              <a:t>escribirnos</a:t>
            </a:r>
            <a:r>
              <a:rPr lang="en-US" sz="2922" dirty="0">
                <a:solidFill>
                  <a:srgbClr val="000000"/>
                </a:solidFill>
                <a:latin typeface="TT Ramillas"/>
              </a:rPr>
              <a:t> a heladoschill@gmail.com o al </a:t>
            </a:r>
            <a:r>
              <a:rPr lang="en-US" sz="2922" dirty="0" smtClean="0">
                <a:solidFill>
                  <a:srgbClr val="000000"/>
                </a:solidFill>
                <a:latin typeface="TT Ramillas"/>
              </a:rPr>
              <a:t> WhatsApp (506) </a:t>
            </a:r>
            <a:r>
              <a:rPr lang="en-US" sz="2800" dirty="0" smtClean="0">
                <a:solidFill>
                  <a:srgbClr val="000000"/>
                </a:solidFill>
                <a:latin typeface="TT Ramillas"/>
              </a:rPr>
              <a:t>6336-7128</a:t>
            </a:r>
            <a:r>
              <a:rPr lang="en-US" sz="2922" dirty="0" smtClean="0">
                <a:solidFill>
                  <a:srgbClr val="000000"/>
                </a:solidFill>
                <a:latin typeface="TT Ramillas"/>
              </a:rPr>
              <a:t> </a:t>
            </a:r>
            <a:r>
              <a:rPr lang="en-US" sz="2922" dirty="0" err="1" smtClean="0">
                <a:solidFill>
                  <a:srgbClr val="000000"/>
                </a:solidFill>
                <a:latin typeface="TT Ramillas"/>
              </a:rPr>
              <a:t>será</a:t>
            </a:r>
            <a:r>
              <a:rPr lang="en-US" sz="2922" dirty="0" smtClean="0">
                <a:solidFill>
                  <a:srgbClr val="000000"/>
                </a:solidFill>
                <a:latin typeface="TT Ramillas"/>
              </a:rPr>
              <a:t> un placer </a:t>
            </a:r>
            <a:r>
              <a:rPr lang="en-US" sz="2922" dirty="0" err="1" smtClean="0">
                <a:solidFill>
                  <a:srgbClr val="000000"/>
                </a:solidFill>
                <a:latin typeface="TT Ramillas"/>
              </a:rPr>
              <a:t>atenderle</a:t>
            </a:r>
            <a:r>
              <a:rPr lang="en-US" sz="2922" dirty="0" smtClean="0">
                <a:solidFill>
                  <a:srgbClr val="000000"/>
                </a:solidFill>
                <a:latin typeface="TT Ramillas"/>
              </a:rPr>
              <a:t>. </a:t>
            </a:r>
            <a:endParaRPr lang="en-US" sz="2922" dirty="0">
              <a:solidFill>
                <a:srgbClr val="000000"/>
              </a:solidFill>
              <a:latin typeface="TT Ramillas"/>
            </a:endParaRPr>
          </a:p>
        </p:txBody>
      </p:sp>
      <p:sp>
        <p:nvSpPr>
          <p:cNvPr id="10" name="TextBox 10"/>
          <p:cNvSpPr txBox="1"/>
          <p:nvPr/>
        </p:nvSpPr>
        <p:spPr>
          <a:xfrm>
            <a:off x="6851814" y="6433469"/>
            <a:ext cx="8872966" cy="480554"/>
          </a:xfrm>
          <a:prstGeom prst="rect">
            <a:avLst/>
          </a:prstGeom>
        </p:spPr>
        <p:txBody>
          <a:bodyPr lIns="0" tIns="0" rIns="0" bIns="0" rtlCol="0" anchor="t">
            <a:spAutoFit/>
          </a:bodyPr>
          <a:lstStyle/>
          <a:p>
            <a:pPr algn="l">
              <a:lnSpc>
                <a:spcPts val="3962"/>
              </a:lnSpc>
            </a:pPr>
            <a:r>
              <a:rPr lang="en-US" sz="2830">
                <a:solidFill>
                  <a:srgbClr val="000000"/>
                </a:solidFill>
                <a:latin typeface="TT Ramillas"/>
              </a:rPr>
              <a:t>Síguenos en nuestras redes:</a:t>
            </a:r>
          </a:p>
        </p:txBody>
      </p:sp>
      <p:sp>
        <p:nvSpPr>
          <p:cNvPr id="11" name="TextBox 11"/>
          <p:cNvSpPr txBox="1"/>
          <p:nvPr/>
        </p:nvSpPr>
        <p:spPr>
          <a:xfrm>
            <a:off x="6851814" y="7064868"/>
            <a:ext cx="8872966" cy="1012060"/>
          </a:xfrm>
          <a:prstGeom prst="rect">
            <a:avLst/>
          </a:prstGeom>
        </p:spPr>
        <p:txBody>
          <a:bodyPr lIns="0" tIns="0" rIns="0" bIns="0" rtlCol="0" anchor="t">
            <a:spAutoFit/>
          </a:bodyPr>
          <a:lstStyle/>
          <a:p>
            <a:pPr algn="l">
              <a:lnSpc>
                <a:spcPts val="4092"/>
              </a:lnSpc>
            </a:pPr>
            <a:r>
              <a:rPr lang="en-US" sz="2922">
                <a:solidFill>
                  <a:srgbClr val="000000"/>
                </a:solidFill>
                <a:latin typeface="TT Ramillas Bold"/>
              </a:rPr>
              <a:t>Instagram: helados_chill_ja</a:t>
            </a:r>
          </a:p>
          <a:p>
            <a:pPr algn="l">
              <a:lnSpc>
                <a:spcPts val="4092"/>
              </a:lnSpc>
            </a:pPr>
            <a:r>
              <a:rPr lang="en-US" sz="2922">
                <a:solidFill>
                  <a:srgbClr val="000000"/>
                </a:solidFill>
                <a:latin typeface="TT Ramillas Bold"/>
              </a:rPr>
              <a:t>Tiktok: helados.chill</a:t>
            </a:r>
          </a:p>
        </p:txBody>
      </p:sp>
      <p:sp>
        <p:nvSpPr>
          <p:cNvPr id="12" name="TextBox 9"/>
          <p:cNvSpPr txBox="1"/>
          <p:nvPr/>
        </p:nvSpPr>
        <p:spPr>
          <a:xfrm>
            <a:off x="6819730" y="8855165"/>
            <a:ext cx="8872966" cy="506805"/>
          </a:xfrm>
          <a:prstGeom prst="rect">
            <a:avLst/>
          </a:prstGeom>
        </p:spPr>
        <p:txBody>
          <a:bodyPr lIns="0" tIns="0" rIns="0" bIns="0" rtlCol="0" anchor="t">
            <a:spAutoFit/>
          </a:bodyPr>
          <a:lstStyle/>
          <a:p>
            <a:pPr algn="just">
              <a:lnSpc>
                <a:spcPts val="4092"/>
              </a:lnSpc>
            </a:pPr>
            <a:r>
              <a:rPr lang="en-US" sz="2922" dirty="0" smtClean="0">
                <a:solidFill>
                  <a:srgbClr val="000000"/>
                </a:solidFill>
                <a:latin typeface="TT Ramillas"/>
              </a:rPr>
              <a:t>¡</a:t>
            </a:r>
            <a:r>
              <a:rPr lang="en-US" sz="2922" dirty="0" err="1" smtClean="0">
                <a:solidFill>
                  <a:srgbClr val="000000"/>
                </a:solidFill>
                <a:latin typeface="TT Ramillas"/>
              </a:rPr>
              <a:t>Únete</a:t>
            </a:r>
            <a:r>
              <a:rPr lang="en-US" sz="2922" dirty="0" smtClean="0">
                <a:solidFill>
                  <a:srgbClr val="000000"/>
                </a:solidFill>
                <a:latin typeface="TT Ramillas"/>
              </a:rPr>
              <a:t> a la </a:t>
            </a:r>
            <a:r>
              <a:rPr lang="en-US" sz="2922" dirty="0" err="1" smtClean="0">
                <a:solidFill>
                  <a:srgbClr val="000000"/>
                </a:solidFill>
                <a:latin typeface="TT Ramillas"/>
              </a:rPr>
              <a:t>revolución</a:t>
            </a:r>
            <a:r>
              <a:rPr lang="en-US" sz="2922" dirty="0" smtClean="0">
                <a:solidFill>
                  <a:srgbClr val="000000"/>
                </a:solidFill>
                <a:latin typeface="TT Ramillas"/>
              </a:rPr>
              <a:t> de </a:t>
            </a:r>
            <a:r>
              <a:rPr lang="en-US" sz="2922" dirty="0" err="1" smtClean="0">
                <a:solidFill>
                  <a:srgbClr val="000000"/>
                </a:solidFill>
                <a:latin typeface="TT Ramillas"/>
              </a:rPr>
              <a:t>los</a:t>
            </a:r>
            <a:r>
              <a:rPr lang="en-US" sz="2922" dirty="0" smtClean="0">
                <a:solidFill>
                  <a:srgbClr val="000000"/>
                </a:solidFill>
                <a:latin typeface="TT Ramillas"/>
              </a:rPr>
              <a:t> </a:t>
            </a:r>
            <a:r>
              <a:rPr lang="en-US" sz="2922" dirty="0" err="1" smtClean="0">
                <a:solidFill>
                  <a:srgbClr val="000000"/>
                </a:solidFill>
                <a:latin typeface="TT Ramillas"/>
              </a:rPr>
              <a:t>helados</a:t>
            </a:r>
            <a:r>
              <a:rPr lang="en-US" sz="2922" dirty="0" smtClean="0">
                <a:solidFill>
                  <a:srgbClr val="000000"/>
                </a:solidFill>
                <a:latin typeface="TT Ramillas"/>
              </a:rPr>
              <a:t> </a:t>
            </a:r>
            <a:r>
              <a:rPr lang="en-US" sz="2922" dirty="0" err="1" smtClean="0">
                <a:solidFill>
                  <a:srgbClr val="000000"/>
                </a:solidFill>
                <a:latin typeface="TT Ramillas"/>
              </a:rPr>
              <a:t>saludables</a:t>
            </a:r>
            <a:r>
              <a:rPr lang="en-US" sz="2922" dirty="0" smtClean="0">
                <a:solidFill>
                  <a:srgbClr val="000000"/>
                </a:solidFill>
                <a:latin typeface="TT Ramillas"/>
              </a:rPr>
              <a:t>!</a:t>
            </a:r>
            <a:endParaRPr lang="en-US" sz="2922" dirty="0">
              <a:solidFill>
                <a:srgbClr val="000000"/>
              </a:solidFill>
              <a:latin typeface="TT Ramilla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Freeform 2"/>
          <p:cNvSpPr/>
          <p:nvPr/>
        </p:nvSpPr>
        <p:spPr>
          <a:xfrm>
            <a:off x="7416152" y="3031180"/>
            <a:ext cx="2112320" cy="2112320"/>
          </a:xfrm>
          <a:custGeom>
            <a:avLst/>
            <a:gdLst/>
            <a:ahLst/>
            <a:cxnLst/>
            <a:rect l="l" t="t" r="r" b="b"/>
            <a:pathLst>
              <a:path w="2112320" h="2112320">
                <a:moveTo>
                  <a:pt x="0" y="0"/>
                </a:moveTo>
                <a:lnTo>
                  <a:pt x="2112320" y="0"/>
                </a:lnTo>
                <a:lnTo>
                  <a:pt x="2112320" y="2112320"/>
                </a:lnTo>
                <a:lnTo>
                  <a:pt x="0" y="21123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957480" y="5537511"/>
            <a:ext cx="10373041" cy="972125"/>
          </a:xfrm>
          <a:prstGeom prst="rect">
            <a:avLst/>
          </a:prstGeom>
        </p:spPr>
        <p:txBody>
          <a:bodyPr lIns="0" tIns="0" rIns="0" bIns="0" rtlCol="0" anchor="t">
            <a:spAutoFit/>
          </a:bodyPr>
          <a:lstStyle/>
          <a:p>
            <a:pPr marL="0" lvl="0" indent="0" algn="ctr">
              <a:lnSpc>
                <a:spcPts val="7444"/>
              </a:lnSpc>
              <a:spcBef>
                <a:spcPct val="0"/>
              </a:spcBef>
            </a:pPr>
            <a:r>
              <a:rPr lang="en-US" sz="6957">
                <a:solidFill>
                  <a:srgbClr val="115650"/>
                </a:solidFill>
                <a:latin typeface="TT Ramillas Bold"/>
              </a:rPr>
              <a:t>Muchas Gracias.</a:t>
            </a:r>
          </a:p>
        </p:txBody>
      </p:sp>
      <p:sp>
        <p:nvSpPr>
          <p:cNvPr id="4" name="Freeform 4"/>
          <p:cNvSpPr/>
          <p:nvPr/>
        </p:nvSpPr>
        <p:spPr>
          <a:xfrm>
            <a:off x="9144000" y="2662028"/>
            <a:ext cx="1425313" cy="1425313"/>
          </a:xfrm>
          <a:custGeom>
            <a:avLst/>
            <a:gdLst/>
            <a:ahLst/>
            <a:cxnLst/>
            <a:rect l="l" t="t" r="r" b="b"/>
            <a:pathLst>
              <a:path w="1425313" h="1425313">
                <a:moveTo>
                  <a:pt x="0" y="0"/>
                </a:moveTo>
                <a:lnTo>
                  <a:pt x="1425313" y="0"/>
                </a:lnTo>
                <a:lnTo>
                  <a:pt x="1425313" y="1425312"/>
                </a:lnTo>
                <a:lnTo>
                  <a:pt x="0" y="14253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479547"/>
            <a:chOff x="0" y="0"/>
            <a:chExt cx="24384000" cy="3306063"/>
          </a:xfrm>
        </p:grpSpPr>
        <p:pic>
          <p:nvPicPr>
            <p:cNvPr id="3" name="Picture 3"/>
            <p:cNvPicPr>
              <a:picLocks noChangeAspect="1"/>
            </p:cNvPicPr>
            <p:nvPr/>
          </p:nvPicPr>
          <p:blipFill>
            <a:blip r:embed="rId2"/>
            <a:srcRect t="25091" b="55915"/>
            <a:stretch>
              <a:fillRect/>
            </a:stretch>
          </p:blipFill>
          <p:spPr>
            <a:xfrm>
              <a:off x="0" y="0"/>
              <a:ext cx="24384000" cy="3306063"/>
            </a:xfrm>
            <a:prstGeom prst="rect">
              <a:avLst/>
            </a:prstGeom>
          </p:spPr>
        </p:pic>
      </p:grpSp>
      <p:grpSp>
        <p:nvGrpSpPr>
          <p:cNvPr id="4" name="Group 4"/>
          <p:cNvGrpSpPr/>
          <p:nvPr/>
        </p:nvGrpSpPr>
        <p:grpSpPr>
          <a:xfrm>
            <a:off x="1676400" y="3749470"/>
            <a:ext cx="498852" cy="5301988"/>
            <a:chOff x="0" y="0"/>
            <a:chExt cx="131385" cy="1396408"/>
          </a:xfrm>
        </p:grpSpPr>
        <p:sp>
          <p:nvSpPr>
            <p:cNvPr id="5" name="Freeform 5"/>
            <p:cNvSpPr/>
            <p:nvPr/>
          </p:nvSpPr>
          <p:spPr>
            <a:xfrm>
              <a:off x="0" y="0"/>
              <a:ext cx="131385" cy="1396408"/>
            </a:xfrm>
            <a:custGeom>
              <a:avLst/>
              <a:gdLst/>
              <a:ahLst/>
              <a:cxnLst/>
              <a:rect l="l" t="t" r="r" b="b"/>
              <a:pathLst>
                <a:path w="131385" h="1396408">
                  <a:moveTo>
                    <a:pt x="0" y="0"/>
                  </a:moveTo>
                  <a:lnTo>
                    <a:pt x="131385" y="0"/>
                  </a:lnTo>
                  <a:lnTo>
                    <a:pt x="131385" y="1396408"/>
                  </a:lnTo>
                  <a:lnTo>
                    <a:pt x="0" y="1396408"/>
                  </a:lnTo>
                  <a:close/>
                </a:path>
              </a:pathLst>
            </a:custGeom>
            <a:solidFill>
              <a:srgbClr val="166E51"/>
            </a:solidFill>
          </p:spPr>
        </p:sp>
        <p:sp>
          <p:nvSpPr>
            <p:cNvPr id="6" name="TextBox 6"/>
            <p:cNvSpPr txBox="1"/>
            <p:nvPr/>
          </p:nvSpPr>
          <p:spPr>
            <a:xfrm>
              <a:off x="0" y="-38100"/>
              <a:ext cx="131385" cy="143450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429000" y="2754580"/>
            <a:ext cx="10353970" cy="994890"/>
          </a:xfrm>
          <a:prstGeom prst="rect">
            <a:avLst/>
          </a:prstGeom>
        </p:spPr>
        <p:txBody>
          <a:bodyPr lIns="0" tIns="0" rIns="0" bIns="0" rtlCol="0" anchor="t">
            <a:spAutoFit/>
          </a:bodyPr>
          <a:lstStyle/>
          <a:p>
            <a:pPr marL="0" lvl="0" indent="0" algn="l">
              <a:lnSpc>
                <a:spcPts val="7766"/>
              </a:lnSpc>
              <a:spcBef>
                <a:spcPct val="0"/>
              </a:spcBef>
            </a:pPr>
            <a:r>
              <a:rPr lang="en-US" sz="6812" dirty="0">
                <a:solidFill>
                  <a:srgbClr val="000000"/>
                </a:solidFill>
                <a:latin typeface="TT Ramillas"/>
              </a:rPr>
              <a:t>¿QUIÉNES SOMOS?</a:t>
            </a:r>
          </a:p>
        </p:txBody>
      </p:sp>
      <p:sp>
        <p:nvSpPr>
          <p:cNvPr id="8" name="TextBox 8"/>
          <p:cNvSpPr txBox="1"/>
          <p:nvPr/>
        </p:nvSpPr>
        <p:spPr>
          <a:xfrm>
            <a:off x="2514600" y="3749470"/>
            <a:ext cx="14685419" cy="6001643"/>
          </a:xfrm>
          <a:prstGeom prst="rect">
            <a:avLst/>
          </a:prstGeom>
        </p:spPr>
        <p:txBody>
          <a:bodyPr wrap="square" lIns="0" tIns="0" rIns="0" bIns="0" rtlCol="0" anchor="t">
            <a:spAutoFit/>
          </a:bodyPr>
          <a:lstStyle/>
          <a:p>
            <a:pPr algn="just">
              <a:lnSpc>
                <a:spcPts val="5159"/>
              </a:lnSpc>
            </a:pPr>
            <a:r>
              <a:rPr lang="en-US" sz="3685" dirty="0" err="1" smtClean="0">
                <a:solidFill>
                  <a:srgbClr val="000000"/>
                </a:solidFill>
                <a:latin typeface="TT Ramillas"/>
              </a:rPr>
              <a:t>Helados</a:t>
            </a:r>
            <a:r>
              <a:rPr lang="en-US" sz="3685" dirty="0" smtClean="0">
                <a:solidFill>
                  <a:srgbClr val="000000"/>
                </a:solidFill>
                <a:latin typeface="TT Ramillas"/>
              </a:rPr>
              <a:t> </a:t>
            </a:r>
            <a:r>
              <a:rPr lang="en-US" sz="3685" dirty="0" smtClean="0">
                <a:solidFill>
                  <a:srgbClr val="000000"/>
                </a:solidFill>
                <a:latin typeface="TT Ramillas"/>
              </a:rPr>
              <a:t>Chill </a:t>
            </a:r>
            <a:r>
              <a:rPr lang="en-US" sz="3685" dirty="0" err="1" smtClean="0">
                <a:solidFill>
                  <a:srgbClr val="000000"/>
                </a:solidFill>
                <a:latin typeface="TT Ramillas"/>
              </a:rPr>
              <a:t>es</a:t>
            </a:r>
            <a:r>
              <a:rPr lang="en-US" sz="3685" dirty="0" smtClean="0">
                <a:solidFill>
                  <a:srgbClr val="000000"/>
                </a:solidFill>
                <a:latin typeface="TT Ramillas"/>
              </a:rPr>
              <a:t> un </a:t>
            </a:r>
            <a:r>
              <a:rPr lang="en-US" sz="3685" dirty="0" err="1" smtClean="0">
                <a:solidFill>
                  <a:srgbClr val="000000"/>
                </a:solidFill>
                <a:latin typeface="TT Ramillas"/>
              </a:rPr>
              <a:t>emprendimiento</a:t>
            </a:r>
            <a:r>
              <a:rPr lang="en-US" sz="3685" dirty="0" smtClean="0">
                <a:solidFill>
                  <a:srgbClr val="000000"/>
                </a:solidFill>
                <a:latin typeface="TT Ramillas"/>
              </a:rPr>
              <a:t> que </a:t>
            </a:r>
            <a:r>
              <a:rPr lang="en-US" sz="3685" dirty="0" err="1" smtClean="0">
                <a:solidFill>
                  <a:srgbClr val="000000"/>
                </a:solidFill>
                <a:latin typeface="TT Ramillas"/>
              </a:rPr>
              <a:t>cree</a:t>
            </a:r>
            <a:r>
              <a:rPr lang="en-US" sz="3685" dirty="0" smtClean="0">
                <a:solidFill>
                  <a:srgbClr val="000000"/>
                </a:solidFill>
                <a:latin typeface="TT Ramillas"/>
              </a:rPr>
              <a:t> </a:t>
            </a:r>
            <a:r>
              <a:rPr lang="en-US" sz="3685" dirty="0" err="1" smtClean="0">
                <a:solidFill>
                  <a:srgbClr val="000000"/>
                </a:solidFill>
                <a:latin typeface="TT Ramillas"/>
              </a:rPr>
              <a:t>firmemente</a:t>
            </a:r>
            <a:r>
              <a:rPr lang="en-US" sz="3685" dirty="0" smtClean="0">
                <a:solidFill>
                  <a:srgbClr val="000000"/>
                </a:solidFill>
                <a:latin typeface="TT Ramillas"/>
              </a:rPr>
              <a:t> </a:t>
            </a:r>
            <a:r>
              <a:rPr lang="en-US" sz="3685" dirty="0" err="1" smtClean="0">
                <a:solidFill>
                  <a:srgbClr val="000000"/>
                </a:solidFill>
                <a:latin typeface="TT Ramillas"/>
              </a:rPr>
              <a:t>en</a:t>
            </a:r>
            <a:r>
              <a:rPr lang="en-US" sz="3685" dirty="0" smtClean="0">
                <a:solidFill>
                  <a:srgbClr val="000000"/>
                </a:solidFill>
                <a:latin typeface="TT Ramillas"/>
              </a:rPr>
              <a:t> la </a:t>
            </a:r>
            <a:r>
              <a:rPr lang="en-US" sz="3685" dirty="0" err="1" smtClean="0">
                <a:solidFill>
                  <a:srgbClr val="000000"/>
                </a:solidFill>
                <a:latin typeface="TT Ramillas"/>
              </a:rPr>
              <a:t>nutrición</a:t>
            </a:r>
            <a:r>
              <a:rPr lang="en-US" sz="3685" dirty="0" smtClean="0">
                <a:solidFill>
                  <a:srgbClr val="000000"/>
                </a:solidFill>
                <a:latin typeface="TT Ramillas"/>
              </a:rPr>
              <a:t> y </a:t>
            </a:r>
            <a:r>
              <a:rPr lang="en-US" sz="3685" dirty="0" err="1" smtClean="0">
                <a:solidFill>
                  <a:srgbClr val="000000"/>
                </a:solidFill>
                <a:latin typeface="TT Ramillas"/>
              </a:rPr>
              <a:t>en</a:t>
            </a:r>
            <a:r>
              <a:rPr lang="en-US" sz="3685" dirty="0" smtClean="0">
                <a:solidFill>
                  <a:srgbClr val="000000"/>
                </a:solidFill>
                <a:latin typeface="TT Ramillas"/>
              </a:rPr>
              <a:t> la </a:t>
            </a:r>
            <a:r>
              <a:rPr lang="en-US" sz="3685" dirty="0" err="1" smtClean="0">
                <a:solidFill>
                  <a:srgbClr val="000000"/>
                </a:solidFill>
                <a:latin typeface="TT Ramillas"/>
              </a:rPr>
              <a:t>sostenibilidad</a:t>
            </a:r>
            <a:r>
              <a:rPr lang="en-US" sz="3685" dirty="0" smtClean="0">
                <a:solidFill>
                  <a:srgbClr val="000000"/>
                </a:solidFill>
                <a:latin typeface="TT Ramillas"/>
              </a:rPr>
              <a:t> </a:t>
            </a:r>
            <a:r>
              <a:rPr lang="en-US" sz="3685" dirty="0" err="1" smtClean="0">
                <a:solidFill>
                  <a:srgbClr val="000000"/>
                </a:solidFill>
                <a:latin typeface="TT Ramillas"/>
              </a:rPr>
              <a:t>ambiental</a:t>
            </a:r>
            <a:r>
              <a:rPr lang="en-US" sz="3685" dirty="0" smtClean="0">
                <a:solidFill>
                  <a:srgbClr val="000000"/>
                </a:solidFill>
                <a:latin typeface="TT Ramillas"/>
              </a:rPr>
              <a:t>. </a:t>
            </a:r>
            <a:r>
              <a:rPr lang="en-US" sz="3685" dirty="0" err="1" smtClean="0">
                <a:solidFill>
                  <a:srgbClr val="000000"/>
                </a:solidFill>
                <a:latin typeface="TT Ramillas"/>
              </a:rPr>
              <a:t>Nuestro</a:t>
            </a:r>
            <a:r>
              <a:rPr lang="en-US" sz="3685" dirty="0" smtClean="0">
                <a:solidFill>
                  <a:srgbClr val="000000"/>
                </a:solidFill>
                <a:latin typeface="TT Ramillas"/>
              </a:rPr>
              <a:t> </a:t>
            </a:r>
            <a:r>
              <a:rPr lang="en-US" sz="3685" dirty="0" err="1" smtClean="0">
                <a:solidFill>
                  <a:srgbClr val="000000"/>
                </a:solidFill>
                <a:latin typeface="TT Ramillas"/>
              </a:rPr>
              <a:t>equipo</a:t>
            </a:r>
            <a:r>
              <a:rPr lang="en-US" sz="3685" dirty="0" smtClean="0">
                <a:solidFill>
                  <a:srgbClr val="000000"/>
                </a:solidFill>
                <a:latin typeface="TT Ramillas"/>
              </a:rPr>
              <a:t> </a:t>
            </a:r>
            <a:r>
              <a:rPr lang="en-US" sz="3685" dirty="0" err="1" smtClean="0">
                <a:solidFill>
                  <a:srgbClr val="000000"/>
                </a:solidFill>
                <a:latin typeface="TT Ramillas"/>
              </a:rPr>
              <a:t>está</a:t>
            </a:r>
            <a:r>
              <a:rPr lang="en-US" sz="3685" dirty="0" smtClean="0">
                <a:solidFill>
                  <a:srgbClr val="000000"/>
                </a:solidFill>
                <a:latin typeface="TT Ramillas"/>
              </a:rPr>
              <a:t> </a:t>
            </a:r>
            <a:r>
              <a:rPr lang="en-US" sz="3685" dirty="0" err="1" smtClean="0">
                <a:solidFill>
                  <a:srgbClr val="000000"/>
                </a:solidFill>
                <a:latin typeface="TT Ramillas"/>
              </a:rPr>
              <a:t>compuesto</a:t>
            </a:r>
            <a:r>
              <a:rPr lang="en-US" sz="3685" dirty="0" smtClean="0">
                <a:solidFill>
                  <a:srgbClr val="000000"/>
                </a:solidFill>
                <a:latin typeface="TT Ramillas"/>
              </a:rPr>
              <a:t> </a:t>
            </a:r>
            <a:r>
              <a:rPr lang="en-US" sz="3685" dirty="0" err="1" smtClean="0">
                <a:solidFill>
                  <a:srgbClr val="000000"/>
                </a:solidFill>
                <a:latin typeface="TT Ramillas"/>
              </a:rPr>
              <a:t>por</a:t>
            </a:r>
            <a:r>
              <a:rPr lang="en-US" sz="3685" dirty="0" smtClean="0">
                <a:solidFill>
                  <a:srgbClr val="000000"/>
                </a:solidFill>
                <a:latin typeface="TT Ramillas"/>
              </a:rPr>
              <a:t> </a:t>
            </a:r>
            <a:r>
              <a:rPr lang="en-US" sz="3685" dirty="0" err="1" smtClean="0">
                <a:solidFill>
                  <a:srgbClr val="000000"/>
                </a:solidFill>
                <a:latin typeface="TT Ramillas"/>
              </a:rPr>
              <a:t>jóvenes</a:t>
            </a:r>
            <a:r>
              <a:rPr lang="en-US" sz="3685" dirty="0" smtClean="0">
                <a:solidFill>
                  <a:srgbClr val="000000"/>
                </a:solidFill>
                <a:latin typeface="TT Ramillas"/>
              </a:rPr>
              <a:t> </a:t>
            </a:r>
            <a:r>
              <a:rPr lang="en-US" sz="3685" dirty="0" err="1" smtClean="0">
                <a:solidFill>
                  <a:srgbClr val="000000"/>
                </a:solidFill>
                <a:latin typeface="TT Ramillas"/>
              </a:rPr>
              <a:t>apasionados</a:t>
            </a:r>
            <a:r>
              <a:rPr lang="en-US" sz="3685" dirty="0" smtClean="0">
                <a:solidFill>
                  <a:srgbClr val="000000"/>
                </a:solidFill>
                <a:latin typeface="TT Ramillas"/>
              </a:rPr>
              <a:t> </a:t>
            </a:r>
            <a:r>
              <a:rPr lang="en-US" sz="3685" dirty="0" err="1" smtClean="0">
                <a:solidFill>
                  <a:srgbClr val="000000"/>
                </a:solidFill>
                <a:latin typeface="TT Ramillas"/>
              </a:rPr>
              <a:t>por</a:t>
            </a:r>
            <a:r>
              <a:rPr lang="en-US" sz="3685" dirty="0" smtClean="0">
                <a:solidFill>
                  <a:srgbClr val="000000"/>
                </a:solidFill>
                <a:latin typeface="TT Ramillas"/>
              </a:rPr>
              <a:t> la </a:t>
            </a:r>
            <a:r>
              <a:rPr lang="en-US" sz="3685" dirty="0" err="1" smtClean="0">
                <a:solidFill>
                  <a:srgbClr val="000000"/>
                </a:solidFill>
                <a:latin typeface="TT Ramillas"/>
              </a:rPr>
              <a:t>salud</a:t>
            </a:r>
            <a:r>
              <a:rPr lang="en-US" sz="3685" dirty="0" smtClean="0">
                <a:solidFill>
                  <a:srgbClr val="000000"/>
                </a:solidFill>
                <a:latin typeface="TT Ramillas"/>
              </a:rPr>
              <a:t> y el </a:t>
            </a:r>
            <a:r>
              <a:rPr lang="en-US" sz="3685" dirty="0" err="1" smtClean="0">
                <a:solidFill>
                  <a:srgbClr val="000000"/>
                </a:solidFill>
                <a:latin typeface="TT Ramillas"/>
              </a:rPr>
              <a:t>bienestar</a:t>
            </a:r>
            <a:r>
              <a:rPr lang="en-US" sz="3685" dirty="0" smtClean="0">
                <a:solidFill>
                  <a:srgbClr val="000000"/>
                </a:solidFill>
                <a:latin typeface="TT Ramillas"/>
              </a:rPr>
              <a:t>, </a:t>
            </a:r>
            <a:r>
              <a:rPr lang="en-US" sz="3685" dirty="0" err="1" smtClean="0">
                <a:solidFill>
                  <a:srgbClr val="000000"/>
                </a:solidFill>
                <a:latin typeface="TT Ramillas"/>
              </a:rPr>
              <a:t>todos</a:t>
            </a:r>
            <a:r>
              <a:rPr lang="en-US" sz="3685" dirty="0" smtClean="0">
                <a:solidFill>
                  <a:srgbClr val="000000"/>
                </a:solidFill>
                <a:latin typeface="TT Ramillas"/>
              </a:rPr>
              <a:t> </a:t>
            </a:r>
            <a:r>
              <a:rPr lang="en-US" sz="3685" dirty="0" err="1" smtClean="0">
                <a:solidFill>
                  <a:srgbClr val="000000"/>
                </a:solidFill>
                <a:latin typeface="TT Ramillas"/>
              </a:rPr>
              <a:t>estudiantes</a:t>
            </a:r>
            <a:r>
              <a:rPr lang="en-US" sz="3685" dirty="0" smtClean="0">
                <a:solidFill>
                  <a:srgbClr val="000000"/>
                </a:solidFill>
                <a:latin typeface="TT Ramillas"/>
              </a:rPr>
              <a:t> </a:t>
            </a:r>
            <a:r>
              <a:rPr lang="en-US" sz="3685" dirty="0">
                <a:solidFill>
                  <a:srgbClr val="000000"/>
                </a:solidFill>
                <a:latin typeface="TT Ramillas"/>
              </a:rPr>
              <a:t>del </a:t>
            </a:r>
            <a:r>
              <a:rPr lang="en-US" sz="3685" dirty="0" smtClean="0">
                <a:solidFill>
                  <a:srgbClr val="000000"/>
                </a:solidFill>
                <a:latin typeface="TT Ramillas"/>
              </a:rPr>
              <a:t>C.T.P. de </a:t>
            </a:r>
            <a:r>
              <a:rPr lang="en-US" sz="3685" dirty="0" err="1">
                <a:solidFill>
                  <a:srgbClr val="000000"/>
                </a:solidFill>
                <a:latin typeface="TT Ramillas"/>
              </a:rPr>
              <a:t>Platanares</a:t>
            </a:r>
            <a:r>
              <a:rPr lang="en-US" sz="3685" dirty="0">
                <a:solidFill>
                  <a:srgbClr val="000000"/>
                </a:solidFill>
                <a:latin typeface="TT Ramillas"/>
              </a:rPr>
              <a:t>, </a:t>
            </a:r>
            <a:r>
              <a:rPr lang="en-US" sz="3685" dirty="0" err="1" smtClean="0">
                <a:solidFill>
                  <a:srgbClr val="000000"/>
                </a:solidFill>
                <a:latin typeface="TT Ramillas"/>
              </a:rPr>
              <a:t>cursando</a:t>
            </a:r>
            <a:r>
              <a:rPr lang="en-US" sz="3685" dirty="0" smtClean="0">
                <a:solidFill>
                  <a:srgbClr val="000000"/>
                </a:solidFill>
                <a:latin typeface="TT Ramillas"/>
              </a:rPr>
              <a:t> </a:t>
            </a:r>
            <a:r>
              <a:rPr lang="en-US" sz="3685" dirty="0" err="1" smtClean="0">
                <a:solidFill>
                  <a:srgbClr val="000000"/>
                </a:solidFill>
                <a:latin typeface="TT Ramillas"/>
              </a:rPr>
              <a:t>undécimo</a:t>
            </a:r>
            <a:r>
              <a:rPr lang="en-US" sz="3685" dirty="0" smtClean="0">
                <a:solidFill>
                  <a:srgbClr val="000000"/>
                </a:solidFill>
                <a:latin typeface="TT Ramillas"/>
              </a:rPr>
              <a:t> </a:t>
            </a:r>
            <a:r>
              <a:rPr lang="en-US" sz="3685" dirty="0" err="1" smtClean="0">
                <a:solidFill>
                  <a:srgbClr val="000000"/>
                </a:solidFill>
                <a:latin typeface="TT Ramillas"/>
              </a:rPr>
              <a:t>nivel</a:t>
            </a:r>
            <a:r>
              <a:rPr lang="en-US" sz="3685" dirty="0" smtClean="0">
                <a:solidFill>
                  <a:srgbClr val="000000"/>
                </a:solidFill>
                <a:latin typeface="TT Ramillas"/>
              </a:rPr>
              <a:t>, </a:t>
            </a:r>
            <a:r>
              <a:rPr lang="en-US" sz="3685" dirty="0" smtClean="0">
                <a:solidFill>
                  <a:srgbClr val="000000"/>
                </a:solidFill>
                <a:latin typeface="TT Ramillas"/>
              </a:rPr>
              <a:t>y c</a:t>
            </a:r>
            <a:r>
              <a:rPr lang="en-US" sz="3685" dirty="0" smtClean="0">
                <a:solidFill>
                  <a:srgbClr val="000000"/>
                </a:solidFill>
                <a:latin typeface="TT Ramillas"/>
              </a:rPr>
              <a:t>on </a:t>
            </a:r>
            <a:r>
              <a:rPr lang="en-US" sz="3685" dirty="0" err="1">
                <a:solidFill>
                  <a:srgbClr val="000000"/>
                </a:solidFill>
                <a:latin typeface="TT Ramillas"/>
              </a:rPr>
              <a:t>edades</a:t>
            </a:r>
            <a:r>
              <a:rPr lang="en-US" sz="3685" dirty="0">
                <a:solidFill>
                  <a:srgbClr val="000000"/>
                </a:solidFill>
                <a:latin typeface="TT Ramillas"/>
              </a:rPr>
              <a:t> entre 16 y 17 </a:t>
            </a:r>
            <a:r>
              <a:rPr lang="en-US" sz="3685" dirty="0" err="1">
                <a:solidFill>
                  <a:srgbClr val="000000"/>
                </a:solidFill>
                <a:latin typeface="TT Ramillas"/>
              </a:rPr>
              <a:t>años</a:t>
            </a:r>
            <a:r>
              <a:rPr lang="en-US" sz="3685" dirty="0">
                <a:solidFill>
                  <a:srgbClr val="000000"/>
                </a:solidFill>
                <a:latin typeface="TT Ramillas"/>
              </a:rPr>
              <a:t>. </a:t>
            </a:r>
            <a:endParaRPr lang="en-US" sz="3685" dirty="0" smtClean="0">
              <a:solidFill>
                <a:srgbClr val="000000"/>
              </a:solidFill>
              <a:latin typeface="TT Ramillas"/>
            </a:endParaRPr>
          </a:p>
          <a:p>
            <a:pPr algn="just">
              <a:lnSpc>
                <a:spcPts val="5159"/>
              </a:lnSpc>
            </a:pPr>
            <a:r>
              <a:rPr lang="en-US" sz="3685" dirty="0" err="1" smtClean="0">
                <a:solidFill>
                  <a:srgbClr val="000000"/>
                </a:solidFill>
                <a:latin typeface="TT Ramillas"/>
              </a:rPr>
              <a:t>Nuestro</a:t>
            </a:r>
            <a:r>
              <a:rPr lang="en-US" sz="3685" dirty="0" smtClean="0">
                <a:solidFill>
                  <a:srgbClr val="000000"/>
                </a:solidFill>
                <a:latin typeface="TT Ramillas"/>
              </a:rPr>
              <a:t> </a:t>
            </a:r>
            <a:r>
              <a:rPr lang="en-US" sz="3685" dirty="0" err="1" smtClean="0">
                <a:solidFill>
                  <a:srgbClr val="000000"/>
                </a:solidFill>
                <a:latin typeface="TT Ramillas"/>
              </a:rPr>
              <a:t>compromiso</a:t>
            </a:r>
            <a:r>
              <a:rPr lang="en-US" sz="3685" dirty="0" smtClean="0">
                <a:solidFill>
                  <a:srgbClr val="000000"/>
                </a:solidFill>
                <a:latin typeface="TT Ramillas"/>
              </a:rPr>
              <a:t> </a:t>
            </a:r>
            <a:r>
              <a:rPr lang="en-US" sz="3685" dirty="0" err="1" smtClean="0">
                <a:solidFill>
                  <a:srgbClr val="000000"/>
                </a:solidFill>
                <a:latin typeface="TT Ramillas"/>
              </a:rPr>
              <a:t>es</a:t>
            </a:r>
            <a:r>
              <a:rPr lang="en-US" sz="3685" dirty="0" smtClean="0">
                <a:solidFill>
                  <a:srgbClr val="000000"/>
                </a:solidFill>
                <a:latin typeface="TT Ramillas"/>
              </a:rPr>
              <a:t> </a:t>
            </a:r>
            <a:r>
              <a:rPr lang="en-US" sz="3685" dirty="0" err="1" smtClean="0">
                <a:solidFill>
                  <a:srgbClr val="000000"/>
                </a:solidFill>
                <a:latin typeface="TT Ramillas"/>
              </a:rPr>
              <a:t>ofrecer</a:t>
            </a:r>
            <a:r>
              <a:rPr lang="en-US" sz="3685" dirty="0" smtClean="0">
                <a:solidFill>
                  <a:srgbClr val="000000"/>
                </a:solidFill>
                <a:latin typeface="TT Ramillas"/>
              </a:rPr>
              <a:t> </a:t>
            </a:r>
            <a:r>
              <a:rPr lang="en-US" sz="3685" dirty="0" err="1" smtClean="0">
                <a:solidFill>
                  <a:srgbClr val="000000"/>
                </a:solidFill>
                <a:latin typeface="TT Ramillas"/>
              </a:rPr>
              <a:t>alternativas</a:t>
            </a:r>
            <a:r>
              <a:rPr lang="en-US" sz="3685" dirty="0" smtClean="0">
                <a:solidFill>
                  <a:srgbClr val="000000"/>
                </a:solidFill>
                <a:latin typeface="TT Ramillas"/>
              </a:rPr>
              <a:t> </a:t>
            </a:r>
            <a:r>
              <a:rPr lang="en-US" sz="3685" dirty="0" err="1" smtClean="0">
                <a:solidFill>
                  <a:srgbClr val="000000"/>
                </a:solidFill>
                <a:latin typeface="TT Ramillas"/>
              </a:rPr>
              <a:t>deliciosas</a:t>
            </a:r>
            <a:r>
              <a:rPr lang="en-US" sz="3685" dirty="0" smtClean="0">
                <a:solidFill>
                  <a:srgbClr val="000000"/>
                </a:solidFill>
                <a:latin typeface="TT Ramillas"/>
              </a:rPr>
              <a:t> y </a:t>
            </a:r>
            <a:r>
              <a:rPr lang="en-US" sz="3685" dirty="0" err="1" smtClean="0">
                <a:solidFill>
                  <a:srgbClr val="000000"/>
                </a:solidFill>
                <a:latin typeface="TT Ramillas"/>
              </a:rPr>
              <a:t>nutritivas</a:t>
            </a:r>
            <a:r>
              <a:rPr lang="en-US" sz="3685" dirty="0" smtClean="0">
                <a:solidFill>
                  <a:srgbClr val="000000"/>
                </a:solidFill>
                <a:latin typeface="TT Ramillas"/>
              </a:rPr>
              <a:t> a </a:t>
            </a:r>
            <a:r>
              <a:rPr lang="en-US" sz="3685" dirty="0" err="1" smtClean="0">
                <a:solidFill>
                  <a:srgbClr val="000000"/>
                </a:solidFill>
                <a:latin typeface="TT Ramillas"/>
              </a:rPr>
              <a:t>los</a:t>
            </a:r>
            <a:r>
              <a:rPr lang="en-US" sz="3685" dirty="0" smtClean="0">
                <a:solidFill>
                  <a:srgbClr val="000000"/>
                </a:solidFill>
                <a:latin typeface="TT Ramillas"/>
              </a:rPr>
              <a:t> </a:t>
            </a:r>
            <a:r>
              <a:rPr lang="en-US" sz="3685" dirty="0" err="1" smtClean="0">
                <a:solidFill>
                  <a:srgbClr val="000000"/>
                </a:solidFill>
                <a:latin typeface="TT Ramillas"/>
              </a:rPr>
              <a:t>postres</a:t>
            </a:r>
            <a:r>
              <a:rPr lang="en-US" sz="3685" dirty="0" smtClean="0">
                <a:solidFill>
                  <a:srgbClr val="000000"/>
                </a:solidFill>
                <a:latin typeface="TT Ramillas"/>
              </a:rPr>
              <a:t> </a:t>
            </a:r>
            <a:r>
              <a:rPr lang="en-US" sz="3685" dirty="0" err="1" smtClean="0">
                <a:solidFill>
                  <a:srgbClr val="000000"/>
                </a:solidFill>
                <a:latin typeface="TT Ramillas"/>
              </a:rPr>
              <a:t>tradicionales</a:t>
            </a:r>
            <a:r>
              <a:rPr lang="en-US" sz="3685" dirty="0" smtClean="0">
                <a:solidFill>
                  <a:srgbClr val="000000"/>
                </a:solidFill>
                <a:latin typeface="TT Ramillas"/>
              </a:rPr>
              <a:t> sin </a:t>
            </a:r>
            <a:r>
              <a:rPr lang="en-US" sz="3685" dirty="0" err="1" smtClean="0">
                <a:solidFill>
                  <a:srgbClr val="000000"/>
                </a:solidFill>
                <a:latin typeface="TT Ramillas"/>
              </a:rPr>
              <a:t>comprometer</a:t>
            </a:r>
            <a:r>
              <a:rPr lang="en-US" sz="3685" dirty="0" smtClean="0">
                <a:solidFill>
                  <a:srgbClr val="000000"/>
                </a:solidFill>
                <a:latin typeface="TT Ramillas"/>
              </a:rPr>
              <a:t>  la </a:t>
            </a:r>
            <a:r>
              <a:rPr lang="en-US" sz="3685" dirty="0" err="1" smtClean="0">
                <a:solidFill>
                  <a:srgbClr val="000000"/>
                </a:solidFill>
                <a:latin typeface="TT Ramillas"/>
              </a:rPr>
              <a:t>sostenibilidad</a:t>
            </a:r>
            <a:r>
              <a:rPr lang="en-US" sz="3685" dirty="0" smtClean="0">
                <a:solidFill>
                  <a:srgbClr val="000000"/>
                </a:solidFill>
                <a:latin typeface="TT Ramillas"/>
              </a:rPr>
              <a:t> </a:t>
            </a:r>
            <a:r>
              <a:rPr lang="en-US" sz="3685" dirty="0" err="1" smtClean="0">
                <a:solidFill>
                  <a:srgbClr val="000000"/>
                </a:solidFill>
                <a:latin typeface="TT Ramillas"/>
              </a:rPr>
              <a:t>ambiental</a:t>
            </a:r>
            <a:r>
              <a:rPr lang="en-US" sz="3685" dirty="0" smtClean="0">
                <a:solidFill>
                  <a:srgbClr val="000000"/>
                </a:solidFill>
                <a:latin typeface="TT Ramillas"/>
              </a:rPr>
              <a:t>. Con </a:t>
            </a:r>
            <a:r>
              <a:rPr lang="en-US" sz="3685" dirty="0">
                <a:solidFill>
                  <a:srgbClr val="000000"/>
                </a:solidFill>
                <a:latin typeface="TT Ramillas"/>
              </a:rPr>
              <a:t>gran </a:t>
            </a:r>
            <a:r>
              <a:rPr lang="en-US" sz="3685" dirty="0" err="1">
                <a:solidFill>
                  <a:srgbClr val="000000"/>
                </a:solidFill>
                <a:latin typeface="TT Ramillas"/>
              </a:rPr>
              <a:t>entusiasmo</a:t>
            </a:r>
            <a:r>
              <a:rPr lang="en-US" sz="3685" dirty="0">
                <a:solidFill>
                  <a:srgbClr val="000000"/>
                </a:solidFill>
                <a:latin typeface="TT Ramillas"/>
              </a:rPr>
              <a:t>, </a:t>
            </a:r>
            <a:r>
              <a:rPr lang="en-US" sz="3685" dirty="0" err="1">
                <a:solidFill>
                  <a:srgbClr val="000000"/>
                </a:solidFill>
                <a:latin typeface="TT Ramillas"/>
              </a:rPr>
              <a:t>queremos</a:t>
            </a:r>
            <a:r>
              <a:rPr lang="en-US" sz="3685" dirty="0">
                <a:solidFill>
                  <a:srgbClr val="000000"/>
                </a:solidFill>
                <a:latin typeface="TT Ramillas"/>
              </a:rPr>
              <a:t> </a:t>
            </a:r>
            <a:r>
              <a:rPr lang="en-US" sz="3685" dirty="0" err="1">
                <a:solidFill>
                  <a:srgbClr val="000000"/>
                </a:solidFill>
                <a:latin typeface="TT Ramillas"/>
              </a:rPr>
              <a:t>presentarte</a:t>
            </a:r>
            <a:r>
              <a:rPr lang="en-US" sz="3685" dirty="0">
                <a:solidFill>
                  <a:srgbClr val="000000"/>
                </a:solidFill>
                <a:latin typeface="TT Ramillas"/>
              </a:rPr>
              <a:t> </a:t>
            </a:r>
            <a:r>
              <a:rPr lang="en-US" sz="3685" dirty="0" err="1">
                <a:solidFill>
                  <a:srgbClr val="000000"/>
                </a:solidFill>
                <a:latin typeface="TT Ramillas"/>
              </a:rPr>
              <a:t>una</a:t>
            </a:r>
            <a:r>
              <a:rPr lang="en-US" sz="3685" dirty="0">
                <a:solidFill>
                  <a:srgbClr val="000000"/>
                </a:solidFill>
                <a:latin typeface="TT Ramillas"/>
              </a:rPr>
              <a:t> breve </a:t>
            </a:r>
            <a:r>
              <a:rPr lang="en-US" sz="3685" dirty="0" err="1">
                <a:solidFill>
                  <a:srgbClr val="000000"/>
                </a:solidFill>
                <a:latin typeface="TT Ramillas"/>
              </a:rPr>
              <a:t>introducción</a:t>
            </a:r>
            <a:r>
              <a:rPr lang="en-US" sz="3685" dirty="0">
                <a:solidFill>
                  <a:srgbClr val="000000"/>
                </a:solidFill>
                <a:latin typeface="TT Ramillas"/>
              </a:rPr>
              <a:t> de </a:t>
            </a:r>
            <a:r>
              <a:rPr lang="en-US" sz="3685" dirty="0" err="1">
                <a:solidFill>
                  <a:srgbClr val="000000"/>
                </a:solidFill>
                <a:latin typeface="TT Ramillas"/>
              </a:rPr>
              <a:t>nuestro</a:t>
            </a:r>
            <a:r>
              <a:rPr lang="en-US" sz="3685" dirty="0">
                <a:solidFill>
                  <a:srgbClr val="000000"/>
                </a:solidFill>
                <a:latin typeface="TT Ramillas"/>
              </a:rPr>
              <a:t> </a:t>
            </a:r>
            <a:r>
              <a:rPr lang="en-US" sz="3685" dirty="0" err="1">
                <a:solidFill>
                  <a:srgbClr val="000000"/>
                </a:solidFill>
                <a:latin typeface="TT Ramillas"/>
              </a:rPr>
              <a:t>proyecto</a:t>
            </a:r>
            <a:r>
              <a:rPr lang="en-US" sz="3685" dirty="0">
                <a:solidFill>
                  <a:srgbClr val="000000"/>
                </a:solidFill>
                <a:latin typeface="TT Ramillas"/>
              </a:rPr>
              <a:t>, "</a:t>
            </a:r>
            <a:r>
              <a:rPr lang="en-US" sz="3685" dirty="0" err="1">
                <a:solidFill>
                  <a:srgbClr val="000000"/>
                </a:solidFill>
                <a:latin typeface="TT Ramillas"/>
              </a:rPr>
              <a:t>Helados</a:t>
            </a:r>
            <a:r>
              <a:rPr lang="en-US" sz="3685" dirty="0">
                <a:solidFill>
                  <a:srgbClr val="000000"/>
                </a:solidFill>
                <a:latin typeface="TT Ramillas"/>
              </a:rPr>
              <a:t> Chill".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3960360" y="4624092"/>
            <a:ext cx="10370161" cy="337406"/>
            <a:chOff x="0" y="0"/>
            <a:chExt cx="2731236" cy="88864"/>
          </a:xfrm>
        </p:grpSpPr>
        <p:sp>
          <p:nvSpPr>
            <p:cNvPr id="3" name="Freeform 3"/>
            <p:cNvSpPr/>
            <p:nvPr/>
          </p:nvSpPr>
          <p:spPr>
            <a:xfrm>
              <a:off x="0" y="0"/>
              <a:ext cx="2731236" cy="88864"/>
            </a:xfrm>
            <a:custGeom>
              <a:avLst/>
              <a:gdLst/>
              <a:ahLst/>
              <a:cxnLst/>
              <a:rect l="l" t="t" r="r" b="b"/>
              <a:pathLst>
                <a:path w="2731236" h="88864">
                  <a:moveTo>
                    <a:pt x="0" y="0"/>
                  </a:moveTo>
                  <a:lnTo>
                    <a:pt x="2731236" y="0"/>
                  </a:lnTo>
                  <a:lnTo>
                    <a:pt x="2731236" y="88864"/>
                  </a:lnTo>
                  <a:lnTo>
                    <a:pt x="0" y="88864"/>
                  </a:lnTo>
                  <a:close/>
                </a:path>
              </a:pathLst>
            </a:custGeom>
            <a:solidFill>
              <a:srgbClr val="166E51"/>
            </a:solidFill>
          </p:spPr>
        </p:sp>
        <p:sp>
          <p:nvSpPr>
            <p:cNvPr id="4" name="TextBox 4"/>
            <p:cNvSpPr txBox="1"/>
            <p:nvPr/>
          </p:nvSpPr>
          <p:spPr>
            <a:xfrm>
              <a:off x="0" y="-38100"/>
              <a:ext cx="2731236" cy="12696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762245" y="577735"/>
            <a:ext cx="4763510" cy="2399077"/>
          </a:xfrm>
          <a:custGeom>
            <a:avLst/>
            <a:gdLst/>
            <a:ahLst/>
            <a:cxnLst/>
            <a:rect l="l" t="t" r="r" b="b"/>
            <a:pathLst>
              <a:path w="4763510" h="2399077">
                <a:moveTo>
                  <a:pt x="0" y="0"/>
                </a:moveTo>
                <a:lnTo>
                  <a:pt x="4763510" y="0"/>
                </a:lnTo>
                <a:lnTo>
                  <a:pt x="4763510" y="2399077"/>
                </a:lnTo>
                <a:lnTo>
                  <a:pt x="0" y="2399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3960360" y="3324402"/>
            <a:ext cx="10373041" cy="994890"/>
          </a:xfrm>
          <a:prstGeom prst="rect">
            <a:avLst/>
          </a:prstGeom>
        </p:spPr>
        <p:txBody>
          <a:bodyPr lIns="0" tIns="0" rIns="0" bIns="0" rtlCol="0" anchor="t">
            <a:spAutoFit/>
          </a:bodyPr>
          <a:lstStyle/>
          <a:p>
            <a:pPr marL="0" lvl="0" indent="0" algn="ctr">
              <a:lnSpc>
                <a:spcPts val="7766"/>
              </a:lnSpc>
              <a:spcBef>
                <a:spcPct val="0"/>
              </a:spcBef>
            </a:pPr>
            <a:r>
              <a:rPr lang="en-US" sz="6812">
                <a:solidFill>
                  <a:srgbClr val="000000"/>
                </a:solidFill>
                <a:latin typeface="TT Ramillas"/>
              </a:rPr>
              <a:t>¿QUÉ CREAMOS?</a:t>
            </a:r>
          </a:p>
        </p:txBody>
      </p:sp>
      <p:sp>
        <p:nvSpPr>
          <p:cNvPr id="7" name="TextBox 7"/>
          <p:cNvSpPr txBox="1"/>
          <p:nvPr/>
        </p:nvSpPr>
        <p:spPr>
          <a:xfrm>
            <a:off x="2857720" y="5161523"/>
            <a:ext cx="12569225" cy="3980240"/>
          </a:xfrm>
          <a:prstGeom prst="rect">
            <a:avLst/>
          </a:prstGeom>
        </p:spPr>
        <p:txBody>
          <a:bodyPr lIns="0" tIns="0" rIns="0" bIns="0" rtlCol="0" anchor="t">
            <a:spAutoFit/>
          </a:bodyPr>
          <a:lstStyle/>
          <a:p>
            <a:pPr marL="0" lvl="0" indent="0" algn="ctr">
              <a:lnSpc>
                <a:spcPts val="5323"/>
              </a:lnSpc>
            </a:pPr>
            <a:r>
              <a:rPr lang="en-US" sz="3502">
                <a:solidFill>
                  <a:srgbClr val="000000"/>
                </a:solidFill>
                <a:latin typeface="TT Ramillas"/>
              </a:rPr>
              <a:t>Nuestro producto son helados antioxidantes ricos en vitaminas y minerales, elaborados con las mejores verduras, frutas y plantas medicinales de la mejor calidad satisfaciendo el deseo de un postre delicioso, además promueve el bienestar humano gracias a sus nutrientes esenciales, los cuales son una adición nutritiva y sabrosa en la dieta de los niños.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Freeform 2"/>
          <p:cNvSpPr/>
          <p:nvPr/>
        </p:nvSpPr>
        <p:spPr>
          <a:xfrm>
            <a:off x="2038781" y="7257281"/>
            <a:ext cx="2427623" cy="3815517"/>
          </a:xfrm>
          <a:custGeom>
            <a:avLst/>
            <a:gdLst/>
            <a:ahLst/>
            <a:cxnLst/>
            <a:rect l="l" t="t" r="r" b="b"/>
            <a:pathLst>
              <a:path w="2427623" h="3815517">
                <a:moveTo>
                  <a:pt x="0" y="0"/>
                </a:moveTo>
                <a:lnTo>
                  <a:pt x="2427623" y="0"/>
                </a:lnTo>
                <a:lnTo>
                  <a:pt x="2427623" y="3815518"/>
                </a:lnTo>
                <a:lnTo>
                  <a:pt x="0" y="3815518"/>
                </a:lnTo>
                <a:lnTo>
                  <a:pt x="0" y="0"/>
                </a:lnTo>
                <a:close/>
              </a:path>
            </a:pathLst>
          </a:custGeom>
          <a:blipFill>
            <a:blip r:embed="rId2">
              <a:alphaModFix amt="18999"/>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591079" y="75509"/>
            <a:ext cx="10373041" cy="994890"/>
          </a:xfrm>
          <a:prstGeom prst="rect">
            <a:avLst/>
          </a:prstGeom>
        </p:spPr>
        <p:txBody>
          <a:bodyPr lIns="0" tIns="0" rIns="0" bIns="0" rtlCol="0" anchor="t">
            <a:spAutoFit/>
          </a:bodyPr>
          <a:lstStyle/>
          <a:p>
            <a:pPr marL="0" lvl="0" indent="0" algn="ctr">
              <a:lnSpc>
                <a:spcPts val="7766"/>
              </a:lnSpc>
              <a:spcBef>
                <a:spcPct val="0"/>
              </a:spcBef>
            </a:pPr>
            <a:r>
              <a:rPr lang="en-US" sz="6812" u="none" strike="noStrike">
                <a:solidFill>
                  <a:srgbClr val="000000"/>
                </a:solidFill>
                <a:latin typeface="TT Ramillas"/>
              </a:rPr>
              <a:t>NUESTRO EQUIPO</a:t>
            </a:r>
          </a:p>
        </p:txBody>
      </p:sp>
      <p:grpSp>
        <p:nvGrpSpPr>
          <p:cNvPr id="4" name="Group 4"/>
          <p:cNvGrpSpPr/>
          <p:nvPr/>
        </p:nvGrpSpPr>
        <p:grpSpPr>
          <a:xfrm>
            <a:off x="12509638" y="6148803"/>
            <a:ext cx="2947558" cy="294755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E51"/>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3393"/>
                </a:lnSpc>
              </a:pPr>
              <a:endParaRPr/>
            </a:p>
          </p:txBody>
        </p:sp>
      </p:grpSp>
      <p:grpSp>
        <p:nvGrpSpPr>
          <p:cNvPr id="7" name="Group 7"/>
          <p:cNvGrpSpPr>
            <a:grpSpLocks noChangeAspect="1"/>
          </p:cNvGrpSpPr>
          <p:nvPr/>
        </p:nvGrpSpPr>
        <p:grpSpPr>
          <a:xfrm>
            <a:off x="12618029" y="6246215"/>
            <a:ext cx="2730776" cy="2730765"/>
            <a:chOff x="0" y="0"/>
            <a:chExt cx="6350000" cy="6349975"/>
          </a:xfrm>
        </p:grpSpPr>
        <p:sp>
          <p:nvSpPr>
            <p:cNvPr id="8" name="Freeform 8"/>
            <p:cNvSpPr/>
            <p:nvPr/>
          </p:nvSpPr>
          <p:spPr>
            <a:xfrm flipH="1">
              <a:off x="0" y="0"/>
              <a:ext cx="6350000" cy="6349974"/>
            </a:xfrm>
            <a:custGeom>
              <a:avLst/>
              <a:gdLst/>
              <a:ahLst/>
              <a:cxnLst/>
              <a:rect l="l" t="t" r="r" b="b"/>
              <a:pathLst>
                <a:path w="6350000" h="6349974">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a:blip r:embed="rId4"/>
              <a:stretch>
                <a:fillRect l="-21248" t="-45437" r="-25991" b="-50883"/>
              </a:stretch>
            </a:blipFill>
          </p:spPr>
        </p:sp>
      </p:grpSp>
      <p:grpSp>
        <p:nvGrpSpPr>
          <p:cNvPr id="9" name="Group 9"/>
          <p:cNvGrpSpPr/>
          <p:nvPr/>
        </p:nvGrpSpPr>
        <p:grpSpPr>
          <a:xfrm>
            <a:off x="-1307930" y="-535143"/>
            <a:ext cx="3020465" cy="11934400"/>
            <a:chOff x="0" y="0"/>
            <a:chExt cx="795514" cy="3143216"/>
          </a:xfrm>
        </p:grpSpPr>
        <p:sp>
          <p:nvSpPr>
            <p:cNvPr id="10" name="Freeform 10"/>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166E51"/>
            </a:solidFill>
          </p:spPr>
        </p:sp>
        <p:sp>
          <p:nvSpPr>
            <p:cNvPr id="11" name="TextBox 11"/>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10800000">
            <a:off x="13619296" y="-2607379"/>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18999"/>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13760">
            <a:off x="2589934" y="1594118"/>
            <a:ext cx="2947558" cy="294755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E51"/>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393"/>
                </a:lnSpc>
              </a:pPr>
              <a:endParaRPr/>
            </a:p>
          </p:txBody>
        </p:sp>
      </p:grpSp>
      <p:grpSp>
        <p:nvGrpSpPr>
          <p:cNvPr id="16" name="Group 16"/>
          <p:cNvGrpSpPr>
            <a:grpSpLocks noChangeAspect="1"/>
          </p:cNvGrpSpPr>
          <p:nvPr/>
        </p:nvGrpSpPr>
        <p:grpSpPr>
          <a:xfrm>
            <a:off x="2694826" y="1708093"/>
            <a:ext cx="2737774" cy="2737763"/>
            <a:chOff x="0" y="0"/>
            <a:chExt cx="6350000" cy="6349975"/>
          </a:xfrm>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4534" t="-33386" r="-20608" b="-33471"/>
              </a:stretch>
            </a:blipFill>
          </p:spPr>
        </p:sp>
      </p:grpSp>
      <p:grpSp>
        <p:nvGrpSpPr>
          <p:cNvPr id="18" name="Group 18"/>
          <p:cNvGrpSpPr/>
          <p:nvPr/>
        </p:nvGrpSpPr>
        <p:grpSpPr>
          <a:xfrm>
            <a:off x="8221374" y="6148803"/>
            <a:ext cx="2947558" cy="294755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E51"/>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3393"/>
                </a:lnSpc>
              </a:pPr>
              <a:endParaRPr/>
            </a:p>
          </p:txBody>
        </p:sp>
      </p:grpSp>
      <p:grpSp>
        <p:nvGrpSpPr>
          <p:cNvPr id="21" name="Group 21"/>
          <p:cNvGrpSpPr>
            <a:grpSpLocks noChangeAspect="1"/>
          </p:cNvGrpSpPr>
          <p:nvPr/>
        </p:nvGrpSpPr>
        <p:grpSpPr>
          <a:xfrm>
            <a:off x="8329765" y="6244053"/>
            <a:ext cx="2730776" cy="2730765"/>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2739" t="-22561" b="-27757"/>
              </a:stretch>
            </a:blipFill>
          </p:spPr>
        </p:sp>
      </p:grpSp>
      <p:grpSp>
        <p:nvGrpSpPr>
          <p:cNvPr id="23" name="Group 23"/>
          <p:cNvGrpSpPr/>
          <p:nvPr/>
        </p:nvGrpSpPr>
        <p:grpSpPr>
          <a:xfrm>
            <a:off x="4295371" y="6148803"/>
            <a:ext cx="2947558" cy="294755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E51"/>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393"/>
                </a:lnSpc>
              </a:pPr>
              <a:endParaRPr/>
            </a:p>
          </p:txBody>
        </p:sp>
      </p:grpSp>
      <p:grpSp>
        <p:nvGrpSpPr>
          <p:cNvPr id="26" name="Group 26"/>
          <p:cNvGrpSpPr>
            <a:grpSpLocks noChangeAspect="1"/>
          </p:cNvGrpSpPr>
          <p:nvPr/>
        </p:nvGrpSpPr>
        <p:grpSpPr>
          <a:xfrm>
            <a:off x="4403762" y="6272628"/>
            <a:ext cx="2730776" cy="2730765"/>
            <a:chOff x="0" y="0"/>
            <a:chExt cx="6350000" cy="6349975"/>
          </a:xfrm>
        </p:grpSpPr>
        <p:sp>
          <p:nvSpPr>
            <p:cNvPr id="27" name="Freeform 2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6671" t="-6780" r="-8478" b="-46752"/>
              </a:stretch>
            </a:blipFill>
          </p:spPr>
        </p:sp>
      </p:grpSp>
      <p:grpSp>
        <p:nvGrpSpPr>
          <p:cNvPr id="28" name="Group 28"/>
          <p:cNvGrpSpPr/>
          <p:nvPr/>
        </p:nvGrpSpPr>
        <p:grpSpPr>
          <a:xfrm>
            <a:off x="14686693" y="1494799"/>
            <a:ext cx="2947558" cy="294755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E51"/>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3393"/>
                </a:lnSpc>
              </a:pPr>
              <a:endParaRPr/>
            </a:p>
          </p:txBody>
        </p:sp>
      </p:grpSp>
      <p:grpSp>
        <p:nvGrpSpPr>
          <p:cNvPr id="31" name="Group 31"/>
          <p:cNvGrpSpPr>
            <a:grpSpLocks noChangeAspect="1"/>
          </p:cNvGrpSpPr>
          <p:nvPr/>
        </p:nvGrpSpPr>
        <p:grpSpPr>
          <a:xfrm>
            <a:off x="14789289" y="1603195"/>
            <a:ext cx="2730776" cy="2730765"/>
            <a:chOff x="0" y="0"/>
            <a:chExt cx="6350000" cy="6349975"/>
          </a:xfrm>
        </p:grpSpPr>
        <p:sp>
          <p:nvSpPr>
            <p:cNvPr id="32" name="Freeform 3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t="-11728" b="-11728"/>
              </a:stretch>
            </a:blipFill>
          </p:spPr>
        </p:sp>
      </p:grpSp>
      <p:grpSp>
        <p:nvGrpSpPr>
          <p:cNvPr id="33" name="Group 33"/>
          <p:cNvGrpSpPr/>
          <p:nvPr/>
        </p:nvGrpSpPr>
        <p:grpSpPr>
          <a:xfrm>
            <a:off x="10834874" y="1532704"/>
            <a:ext cx="2947558" cy="2947558"/>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E51"/>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3393"/>
                </a:lnSpc>
              </a:pPr>
              <a:endParaRPr/>
            </a:p>
          </p:txBody>
        </p:sp>
      </p:grpSp>
      <p:grpSp>
        <p:nvGrpSpPr>
          <p:cNvPr id="36" name="Group 36"/>
          <p:cNvGrpSpPr>
            <a:grpSpLocks noChangeAspect="1"/>
          </p:cNvGrpSpPr>
          <p:nvPr/>
        </p:nvGrpSpPr>
        <p:grpSpPr>
          <a:xfrm>
            <a:off x="10949174" y="1632218"/>
            <a:ext cx="2730776" cy="2730765"/>
            <a:chOff x="0" y="0"/>
            <a:chExt cx="6350000" cy="6349975"/>
          </a:xfrm>
        </p:grpSpPr>
        <p:sp>
          <p:nvSpPr>
            <p:cNvPr id="37" name="Freeform 3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t="-16666" b="-16666"/>
              </a:stretch>
            </a:blipFill>
          </p:spPr>
        </p:sp>
      </p:grpSp>
      <p:grpSp>
        <p:nvGrpSpPr>
          <p:cNvPr id="38" name="Group 38"/>
          <p:cNvGrpSpPr/>
          <p:nvPr/>
        </p:nvGrpSpPr>
        <p:grpSpPr>
          <a:xfrm>
            <a:off x="6830041" y="1603195"/>
            <a:ext cx="2947558" cy="2947558"/>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E51"/>
            </a:solidFill>
          </p:spPr>
        </p:sp>
        <p:sp>
          <p:nvSpPr>
            <p:cNvPr id="40" name="TextBox 40"/>
            <p:cNvSpPr txBox="1"/>
            <p:nvPr/>
          </p:nvSpPr>
          <p:spPr>
            <a:xfrm>
              <a:off x="76200" y="38100"/>
              <a:ext cx="660400" cy="698500"/>
            </a:xfrm>
            <a:prstGeom prst="rect">
              <a:avLst/>
            </a:prstGeom>
          </p:spPr>
          <p:txBody>
            <a:bodyPr lIns="50800" tIns="50800" rIns="50800" bIns="50800" rtlCol="0" anchor="ctr"/>
            <a:lstStyle/>
            <a:p>
              <a:pPr algn="ctr">
                <a:lnSpc>
                  <a:spcPts val="3393"/>
                </a:lnSpc>
              </a:pPr>
              <a:endParaRPr/>
            </a:p>
          </p:txBody>
        </p:sp>
      </p:grpSp>
      <p:grpSp>
        <p:nvGrpSpPr>
          <p:cNvPr id="41" name="Group 41"/>
          <p:cNvGrpSpPr>
            <a:grpSpLocks noChangeAspect="1"/>
          </p:cNvGrpSpPr>
          <p:nvPr/>
        </p:nvGrpSpPr>
        <p:grpSpPr>
          <a:xfrm>
            <a:off x="6938432" y="1702514"/>
            <a:ext cx="2730776" cy="2730765"/>
            <a:chOff x="0" y="0"/>
            <a:chExt cx="6350000" cy="6349975"/>
          </a:xfrm>
        </p:grpSpPr>
        <p:sp>
          <p:nvSpPr>
            <p:cNvPr id="42" name="Freeform 4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t="-16666" b="-16666"/>
              </a:stretch>
            </a:blipFill>
          </p:spPr>
        </p:sp>
      </p:grpSp>
      <p:sp>
        <p:nvSpPr>
          <p:cNvPr id="43" name="Freeform 43"/>
          <p:cNvSpPr/>
          <p:nvPr/>
        </p:nvSpPr>
        <p:spPr>
          <a:xfrm>
            <a:off x="541215" y="7919191"/>
            <a:ext cx="2487090" cy="3908982"/>
          </a:xfrm>
          <a:custGeom>
            <a:avLst/>
            <a:gdLst/>
            <a:ahLst/>
            <a:cxnLst/>
            <a:rect l="l" t="t" r="r" b="b"/>
            <a:pathLst>
              <a:path w="2487090" h="3908982">
                <a:moveTo>
                  <a:pt x="0" y="0"/>
                </a:moveTo>
                <a:lnTo>
                  <a:pt x="2487090" y="0"/>
                </a:lnTo>
                <a:lnTo>
                  <a:pt x="2487090" y="3908982"/>
                </a:lnTo>
                <a:lnTo>
                  <a:pt x="0" y="3908982"/>
                </a:lnTo>
                <a:lnTo>
                  <a:pt x="0" y="0"/>
                </a:lnTo>
                <a:close/>
              </a:path>
            </a:pathLst>
          </a:custGeom>
          <a:blipFill>
            <a:blip r:embed="rId2">
              <a:alphaModFix amt="18999"/>
              <a:extLst>
                <a:ext uri="{96DAC541-7B7A-43D3-8B79-37D633B846F1}">
                  <asvg:svgBlip xmlns:asvg="http://schemas.microsoft.com/office/drawing/2016/SVG/main" xmlns="" r:embed="rId3"/>
                </a:ext>
              </a:extLst>
            </a:blip>
            <a:stretch>
              <a:fillRect/>
            </a:stretch>
          </a:blipFill>
        </p:spPr>
      </p:sp>
      <p:sp>
        <p:nvSpPr>
          <p:cNvPr id="44" name="Freeform 44"/>
          <p:cNvSpPr/>
          <p:nvPr/>
        </p:nvSpPr>
        <p:spPr>
          <a:xfrm>
            <a:off x="541215" y="7919191"/>
            <a:ext cx="2487090" cy="3908982"/>
          </a:xfrm>
          <a:custGeom>
            <a:avLst/>
            <a:gdLst/>
            <a:ahLst/>
            <a:cxnLst/>
            <a:rect l="l" t="t" r="r" b="b"/>
            <a:pathLst>
              <a:path w="2487090" h="3908982">
                <a:moveTo>
                  <a:pt x="0" y="0"/>
                </a:moveTo>
                <a:lnTo>
                  <a:pt x="2487090" y="0"/>
                </a:lnTo>
                <a:lnTo>
                  <a:pt x="2487090" y="3908982"/>
                </a:lnTo>
                <a:lnTo>
                  <a:pt x="0" y="3908982"/>
                </a:lnTo>
                <a:lnTo>
                  <a:pt x="0" y="0"/>
                </a:lnTo>
                <a:close/>
              </a:path>
            </a:pathLst>
          </a:custGeom>
          <a:blipFill>
            <a:blip r:embed="rId11">
              <a:alphaModFix amt="18999"/>
              <a:extLst>
                <a:ext uri="{96DAC541-7B7A-43D3-8B79-37D633B846F1}">
                  <asvg:svgBlip xmlns:asvg="http://schemas.microsoft.com/office/drawing/2016/SVG/main" xmlns="" r:embed="rId12"/>
                </a:ext>
              </a:extLst>
            </a:blip>
            <a:stretch>
              <a:fillRect/>
            </a:stretch>
          </a:blipFill>
        </p:spPr>
      </p:sp>
      <p:sp>
        <p:nvSpPr>
          <p:cNvPr id="45" name="TextBox 45"/>
          <p:cNvSpPr txBox="1"/>
          <p:nvPr/>
        </p:nvSpPr>
        <p:spPr>
          <a:xfrm>
            <a:off x="12139689" y="9725901"/>
            <a:ext cx="3449789" cy="414318"/>
          </a:xfrm>
          <a:prstGeom prst="rect">
            <a:avLst/>
          </a:prstGeom>
        </p:spPr>
        <p:txBody>
          <a:bodyPr lIns="0" tIns="0" rIns="0" bIns="0" rtlCol="0" anchor="t">
            <a:spAutoFit/>
          </a:bodyPr>
          <a:lstStyle/>
          <a:p>
            <a:pPr marL="0" lvl="0" indent="0" algn="ctr">
              <a:lnSpc>
                <a:spcPts val="3413"/>
              </a:lnSpc>
              <a:spcBef>
                <a:spcPct val="0"/>
              </a:spcBef>
            </a:pPr>
            <a:r>
              <a:rPr lang="en-US" sz="2438">
                <a:solidFill>
                  <a:srgbClr val="000000"/>
                </a:solidFill>
                <a:latin typeface="TT Ramillas"/>
              </a:rPr>
              <a:t>Gerente de TICs</a:t>
            </a:r>
          </a:p>
        </p:txBody>
      </p:sp>
      <p:sp>
        <p:nvSpPr>
          <p:cNvPr id="46" name="TextBox 46"/>
          <p:cNvSpPr txBox="1"/>
          <p:nvPr/>
        </p:nvSpPr>
        <p:spPr>
          <a:xfrm>
            <a:off x="2427753" y="5201085"/>
            <a:ext cx="3449789" cy="414318"/>
          </a:xfrm>
          <a:prstGeom prst="rect">
            <a:avLst/>
          </a:prstGeom>
        </p:spPr>
        <p:txBody>
          <a:bodyPr lIns="0" tIns="0" rIns="0" bIns="0" rtlCol="0" anchor="t">
            <a:spAutoFit/>
          </a:bodyPr>
          <a:lstStyle/>
          <a:p>
            <a:pPr marL="0" lvl="0" indent="0" algn="ctr">
              <a:lnSpc>
                <a:spcPts val="3413"/>
              </a:lnSpc>
              <a:spcBef>
                <a:spcPct val="0"/>
              </a:spcBef>
            </a:pPr>
            <a:r>
              <a:rPr lang="en-US" sz="2438">
                <a:solidFill>
                  <a:srgbClr val="000000"/>
                </a:solidFill>
                <a:latin typeface="TT Ramillas"/>
              </a:rPr>
              <a:t>Gerente General </a:t>
            </a:r>
          </a:p>
        </p:txBody>
      </p:sp>
      <p:sp>
        <p:nvSpPr>
          <p:cNvPr id="47" name="TextBox 47"/>
          <p:cNvSpPr txBox="1"/>
          <p:nvPr/>
        </p:nvSpPr>
        <p:spPr>
          <a:xfrm>
            <a:off x="7402811" y="9740550"/>
            <a:ext cx="4413028" cy="414318"/>
          </a:xfrm>
          <a:prstGeom prst="rect">
            <a:avLst/>
          </a:prstGeom>
        </p:spPr>
        <p:txBody>
          <a:bodyPr lIns="0" tIns="0" rIns="0" bIns="0" rtlCol="0" anchor="t">
            <a:spAutoFit/>
          </a:bodyPr>
          <a:lstStyle/>
          <a:p>
            <a:pPr marL="0" lvl="0" indent="0" algn="ctr">
              <a:lnSpc>
                <a:spcPts val="3413"/>
              </a:lnSpc>
              <a:spcBef>
                <a:spcPct val="0"/>
              </a:spcBef>
            </a:pPr>
            <a:r>
              <a:rPr lang="en-US" sz="2438">
                <a:solidFill>
                  <a:srgbClr val="000000"/>
                </a:solidFill>
                <a:latin typeface="TT Ramillas"/>
              </a:rPr>
              <a:t>Gerente de sostenibilidad </a:t>
            </a:r>
          </a:p>
        </p:txBody>
      </p:sp>
      <p:sp>
        <p:nvSpPr>
          <p:cNvPr id="48" name="TextBox 48"/>
          <p:cNvSpPr txBox="1"/>
          <p:nvPr/>
        </p:nvSpPr>
        <p:spPr>
          <a:xfrm>
            <a:off x="3741147" y="9148749"/>
            <a:ext cx="4049864" cy="529889"/>
          </a:xfrm>
          <a:prstGeom prst="rect">
            <a:avLst/>
          </a:prstGeom>
        </p:spPr>
        <p:txBody>
          <a:bodyPr lIns="0" tIns="0" rIns="0" bIns="0" rtlCol="0" anchor="t">
            <a:spAutoFit/>
          </a:bodyPr>
          <a:lstStyle/>
          <a:p>
            <a:pPr marL="0" lvl="0" indent="0" algn="ctr">
              <a:lnSpc>
                <a:spcPts val="4393"/>
              </a:lnSpc>
              <a:spcBef>
                <a:spcPct val="0"/>
              </a:spcBef>
            </a:pPr>
            <a:r>
              <a:rPr lang="en-US" sz="3138">
                <a:solidFill>
                  <a:srgbClr val="115650"/>
                </a:solidFill>
                <a:latin typeface="TT Ramillas Bold"/>
              </a:rPr>
              <a:t>Arianna Acuña</a:t>
            </a:r>
          </a:p>
        </p:txBody>
      </p:sp>
      <p:sp>
        <p:nvSpPr>
          <p:cNvPr id="49" name="TextBox 49"/>
          <p:cNvSpPr txBox="1"/>
          <p:nvPr/>
        </p:nvSpPr>
        <p:spPr>
          <a:xfrm>
            <a:off x="4063713" y="9612215"/>
            <a:ext cx="3120072" cy="690037"/>
          </a:xfrm>
          <a:prstGeom prst="rect">
            <a:avLst/>
          </a:prstGeom>
        </p:spPr>
        <p:txBody>
          <a:bodyPr lIns="0" tIns="0" rIns="0" bIns="0" rtlCol="0" anchor="t">
            <a:spAutoFit/>
          </a:bodyPr>
          <a:lstStyle/>
          <a:p>
            <a:pPr marL="0" lvl="0" indent="0" algn="ctr">
              <a:lnSpc>
                <a:spcPts val="2839"/>
              </a:lnSpc>
              <a:spcBef>
                <a:spcPct val="0"/>
              </a:spcBef>
            </a:pPr>
            <a:r>
              <a:rPr lang="en-US" sz="2027">
                <a:solidFill>
                  <a:srgbClr val="000000"/>
                </a:solidFill>
                <a:latin typeface="TT Ramillas"/>
              </a:rPr>
              <a:t>Gerente de Recursos Humanos </a:t>
            </a:r>
          </a:p>
        </p:txBody>
      </p:sp>
      <p:sp>
        <p:nvSpPr>
          <p:cNvPr id="50" name="TextBox 50"/>
          <p:cNvSpPr txBox="1"/>
          <p:nvPr/>
        </p:nvSpPr>
        <p:spPr>
          <a:xfrm>
            <a:off x="14135540" y="4566629"/>
            <a:ext cx="4049864" cy="529889"/>
          </a:xfrm>
          <a:prstGeom prst="rect">
            <a:avLst/>
          </a:prstGeom>
        </p:spPr>
        <p:txBody>
          <a:bodyPr lIns="0" tIns="0" rIns="0" bIns="0" rtlCol="0" anchor="t">
            <a:spAutoFit/>
          </a:bodyPr>
          <a:lstStyle/>
          <a:p>
            <a:pPr marL="0" lvl="0" indent="0" algn="ctr">
              <a:lnSpc>
                <a:spcPts val="4393"/>
              </a:lnSpc>
              <a:spcBef>
                <a:spcPct val="0"/>
              </a:spcBef>
            </a:pPr>
            <a:r>
              <a:rPr lang="en-US" sz="3138">
                <a:solidFill>
                  <a:srgbClr val="115650"/>
                </a:solidFill>
                <a:latin typeface="TT Ramillas Bold"/>
              </a:rPr>
              <a:t>Sharon Fallas </a:t>
            </a:r>
          </a:p>
        </p:txBody>
      </p:sp>
      <p:sp>
        <p:nvSpPr>
          <p:cNvPr id="51" name="TextBox 51"/>
          <p:cNvSpPr txBox="1"/>
          <p:nvPr/>
        </p:nvSpPr>
        <p:spPr>
          <a:xfrm>
            <a:off x="14429783" y="5201085"/>
            <a:ext cx="3449789" cy="414318"/>
          </a:xfrm>
          <a:prstGeom prst="rect">
            <a:avLst/>
          </a:prstGeom>
        </p:spPr>
        <p:txBody>
          <a:bodyPr lIns="0" tIns="0" rIns="0" bIns="0" rtlCol="0" anchor="t">
            <a:spAutoFit/>
          </a:bodyPr>
          <a:lstStyle/>
          <a:p>
            <a:pPr marL="0" lvl="0" indent="0" algn="ctr">
              <a:lnSpc>
                <a:spcPts val="3413"/>
              </a:lnSpc>
              <a:spcBef>
                <a:spcPct val="0"/>
              </a:spcBef>
            </a:pPr>
            <a:r>
              <a:rPr lang="en-US" sz="2438">
                <a:solidFill>
                  <a:srgbClr val="000000"/>
                </a:solidFill>
                <a:latin typeface="TT Ramillas"/>
              </a:rPr>
              <a:t>Gerente de Producción </a:t>
            </a:r>
          </a:p>
        </p:txBody>
      </p:sp>
      <p:sp>
        <p:nvSpPr>
          <p:cNvPr id="52" name="TextBox 52"/>
          <p:cNvSpPr txBox="1"/>
          <p:nvPr/>
        </p:nvSpPr>
        <p:spPr>
          <a:xfrm>
            <a:off x="10589668" y="5201085"/>
            <a:ext cx="3449789" cy="414318"/>
          </a:xfrm>
          <a:prstGeom prst="rect">
            <a:avLst/>
          </a:prstGeom>
        </p:spPr>
        <p:txBody>
          <a:bodyPr lIns="0" tIns="0" rIns="0" bIns="0" rtlCol="0" anchor="t">
            <a:spAutoFit/>
          </a:bodyPr>
          <a:lstStyle/>
          <a:p>
            <a:pPr marL="0" lvl="0" indent="0" algn="ctr">
              <a:lnSpc>
                <a:spcPts val="3413"/>
              </a:lnSpc>
              <a:spcBef>
                <a:spcPct val="0"/>
              </a:spcBef>
            </a:pPr>
            <a:r>
              <a:rPr lang="en-US" sz="2438">
                <a:solidFill>
                  <a:srgbClr val="000000"/>
                </a:solidFill>
                <a:latin typeface="TT Ramillas"/>
              </a:rPr>
              <a:t>Gerente de Mercadeo </a:t>
            </a:r>
          </a:p>
        </p:txBody>
      </p:sp>
      <p:sp>
        <p:nvSpPr>
          <p:cNvPr id="53" name="TextBox 53"/>
          <p:cNvSpPr txBox="1"/>
          <p:nvPr/>
        </p:nvSpPr>
        <p:spPr>
          <a:xfrm>
            <a:off x="6278888" y="4637860"/>
            <a:ext cx="4049864" cy="529889"/>
          </a:xfrm>
          <a:prstGeom prst="rect">
            <a:avLst/>
          </a:prstGeom>
        </p:spPr>
        <p:txBody>
          <a:bodyPr lIns="0" tIns="0" rIns="0" bIns="0" rtlCol="0" anchor="t">
            <a:spAutoFit/>
          </a:bodyPr>
          <a:lstStyle/>
          <a:p>
            <a:pPr marL="0" lvl="0" indent="0" algn="ctr">
              <a:lnSpc>
                <a:spcPts val="4393"/>
              </a:lnSpc>
              <a:spcBef>
                <a:spcPct val="0"/>
              </a:spcBef>
            </a:pPr>
            <a:r>
              <a:rPr lang="en-US" sz="3138">
                <a:solidFill>
                  <a:srgbClr val="115650"/>
                </a:solidFill>
                <a:latin typeface="TT Ramillas Bold"/>
              </a:rPr>
              <a:t>Jose Morales </a:t>
            </a:r>
          </a:p>
        </p:txBody>
      </p:sp>
      <p:sp>
        <p:nvSpPr>
          <p:cNvPr id="54" name="TextBox 54"/>
          <p:cNvSpPr txBox="1"/>
          <p:nvPr/>
        </p:nvSpPr>
        <p:spPr>
          <a:xfrm>
            <a:off x="6439075" y="5159365"/>
            <a:ext cx="3449789" cy="414318"/>
          </a:xfrm>
          <a:prstGeom prst="rect">
            <a:avLst/>
          </a:prstGeom>
        </p:spPr>
        <p:txBody>
          <a:bodyPr lIns="0" tIns="0" rIns="0" bIns="0" rtlCol="0" anchor="t">
            <a:spAutoFit/>
          </a:bodyPr>
          <a:lstStyle/>
          <a:p>
            <a:pPr marL="0" lvl="0" indent="0" algn="ctr">
              <a:lnSpc>
                <a:spcPts val="3413"/>
              </a:lnSpc>
              <a:spcBef>
                <a:spcPct val="0"/>
              </a:spcBef>
            </a:pPr>
            <a:r>
              <a:rPr lang="en-US" sz="2438">
                <a:solidFill>
                  <a:srgbClr val="000000"/>
                </a:solidFill>
                <a:latin typeface="TT Ramillas"/>
              </a:rPr>
              <a:t>Gerente de Finanzas </a:t>
            </a:r>
          </a:p>
        </p:txBody>
      </p:sp>
      <p:sp>
        <p:nvSpPr>
          <p:cNvPr id="55" name="TextBox 55"/>
          <p:cNvSpPr txBox="1"/>
          <p:nvPr/>
        </p:nvSpPr>
        <p:spPr>
          <a:xfrm>
            <a:off x="2038781" y="4637860"/>
            <a:ext cx="4049864" cy="529777"/>
          </a:xfrm>
          <a:prstGeom prst="rect">
            <a:avLst/>
          </a:prstGeom>
        </p:spPr>
        <p:txBody>
          <a:bodyPr lIns="0" tIns="0" rIns="0" bIns="0" rtlCol="0" anchor="t">
            <a:spAutoFit/>
          </a:bodyPr>
          <a:lstStyle/>
          <a:p>
            <a:pPr marL="0" lvl="0" indent="0" algn="ctr">
              <a:lnSpc>
                <a:spcPts val="4393"/>
              </a:lnSpc>
              <a:spcBef>
                <a:spcPct val="0"/>
              </a:spcBef>
            </a:pPr>
            <a:r>
              <a:rPr lang="en-US" sz="3138">
                <a:solidFill>
                  <a:srgbClr val="115650"/>
                </a:solidFill>
                <a:latin typeface="TT Ramillas Bold"/>
              </a:rPr>
              <a:t>Ashley Navarro</a:t>
            </a:r>
          </a:p>
        </p:txBody>
      </p:sp>
      <p:sp>
        <p:nvSpPr>
          <p:cNvPr id="56" name="TextBox 56"/>
          <p:cNvSpPr txBox="1"/>
          <p:nvPr/>
        </p:nvSpPr>
        <p:spPr>
          <a:xfrm>
            <a:off x="10283721" y="4614158"/>
            <a:ext cx="4049864" cy="529777"/>
          </a:xfrm>
          <a:prstGeom prst="rect">
            <a:avLst/>
          </a:prstGeom>
        </p:spPr>
        <p:txBody>
          <a:bodyPr lIns="0" tIns="0" rIns="0" bIns="0" rtlCol="0" anchor="t">
            <a:spAutoFit/>
          </a:bodyPr>
          <a:lstStyle/>
          <a:p>
            <a:pPr marL="0" lvl="0" indent="0" algn="ctr">
              <a:lnSpc>
                <a:spcPts val="4393"/>
              </a:lnSpc>
              <a:spcBef>
                <a:spcPct val="0"/>
              </a:spcBef>
            </a:pPr>
            <a:r>
              <a:rPr lang="en-US" sz="3138">
                <a:solidFill>
                  <a:srgbClr val="115650"/>
                </a:solidFill>
                <a:latin typeface="TT Ramillas Bold"/>
              </a:rPr>
              <a:t>Marcos Aras</a:t>
            </a:r>
          </a:p>
        </p:txBody>
      </p:sp>
      <p:sp>
        <p:nvSpPr>
          <p:cNvPr id="57" name="TextBox 57"/>
          <p:cNvSpPr txBox="1"/>
          <p:nvPr/>
        </p:nvSpPr>
        <p:spPr>
          <a:xfrm>
            <a:off x="11909419" y="9107890"/>
            <a:ext cx="4049864" cy="529777"/>
          </a:xfrm>
          <a:prstGeom prst="rect">
            <a:avLst/>
          </a:prstGeom>
        </p:spPr>
        <p:txBody>
          <a:bodyPr lIns="0" tIns="0" rIns="0" bIns="0" rtlCol="0" anchor="t">
            <a:spAutoFit/>
          </a:bodyPr>
          <a:lstStyle/>
          <a:p>
            <a:pPr marL="0" lvl="0" indent="0" algn="ctr">
              <a:lnSpc>
                <a:spcPts val="4393"/>
              </a:lnSpc>
              <a:spcBef>
                <a:spcPct val="0"/>
              </a:spcBef>
            </a:pPr>
            <a:r>
              <a:rPr lang="en-US" sz="3138">
                <a:solidFill>
                  <a:srgbClr val="115650"/>
                </a:solidFill>
                <a:latin typeface="TT Ramillas Bold"/>
              </a:rPr>
              <a:t>Aslyn Carranza</a:t>
            </a:r>
          </a:p>
        </p:txBody>
      </p:sp>
      <p:sp>
        <p:nvSpPr>
          <p:cNvPr id="58" name="TextBox 58"/>
          <p:cNvSpPr txBox="1"/>
          <p:nvPr/>
        </p:nvSpPr>
        <p:spPr>
          <a:xfrm>
            <a:off x="7584393" y="9148749"/>
            <a:ext cx="4049864" cy="529777"/>
          </a:xfrm>
          <a:prstGeom prst="rect">
            <a:avLst/>
          </a:prstGeom>
        </p:spPr>
        <p:txBody>
          <a:bodyPr lIns="0" tIns="0" rIns="0" bIns="0" rtlCol="0" anchor="t">
            <a:spAutoFit/>
          </a:bodyPr>
          <a:lstStyle/>
          <a:p>
            <a:pPr marL="0" lvl="0" indent="0" algn="ctr">
              <a:lnSpc>
                <a:spcPts val="4393"/>
              </a:lnSpc>
              <a:spcBef>
                <a:spcPct val="0"/>
              </a:spcBef>
            </a:pPr>
            <a:r>
              <a:rPr lang="en-US" sz="3138">
                <a:solidFill>
                  <a:srgbClr val="115650"/>
                </a:solidFill>
                <a:latin typeface="TT Ramillas Bold"/>
              </a:rPr>
              <a:t>Raquel Morales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834232" y="1361406"/>
            <a:ext cx="5303027" cy="3396816"/>
            <a:chOff x="0" y="0"/>
            <a:chExt cx="7070702" cy="4529088"/>
          </a:xfrm>
        </p:grpSpPr>
        <p:grpSp>
          <p:nvGrpSpPr>
            <p:cNvPr id="3" name="Group 3"/>
            <p:cNvGrpSpPr/>
            <p:nvPr/>
          </p:nvGrpSpPr>
          <p:grpSpPr>
            <a:xfrm>
              <a:off x="0" y="3010339"/>
              <a:ext cx="7070702" cy="1518749"/>
              <a:chOff x="0" y="0"/>
              <a:chExt cx="1470951" cy="315952"/>
            </a:xfrm>
          </p:grpSpPr>
          <p:sp>
            <p:nvSpPr>
              <p:cNvPr id="4" name="Freeform 4"/>
              <p:cNvSpPr/>
              <p:nvPr/>
            </p:nvSpPr>
            <p:spPr>
              <a:xfrm>
                <a:off x="0" y="0"/>
                <a:ext cx="1470951" cy="315952"/>
              </a:xfrm>
              <a:custGeom>
                <a:avLst/>
                <a:gdLst/>
                <a:ahLst/>
                <a:cxnLst/>
                <a:rect l="l" t="t" r="r" b="b"/>
                <a:pathLst>
                  <a:path w="1470951" h="315952">
                    <a:moveTo>
                      <a:pt x="0" y="0"/>
                    </a:moveTo>
                    <a:lnTo>
                      <a:pt x="1470951" y="0"/>
                    </a:lnTo>
                    <a:lnTo>
                      <a:pt x="1470951" y="315952"/>
                    </a:lnTo>
                    <a:lnTo>
                      <a:pt x="0" y="315952"/>
                    </a:lnTo>
                    <a:close/>
                  </a:path>
                </a:pathLst>
              </a:custGeom>
              <a:solidFill>
                <a:srgbClr val="166E51"/>
              </a:solidFill>
              <a:ln cap="sq">
                <a:noFill/>
                <a:prstDash val="solid"/>
                <a:miter/>
              </a:ln>
            </p:spPr>
          </p:sp>
          <p:sp>
            <p:nvSpPr>
              <p:cNvPr id="5" name="TextBox 5"/>
              <p:cNvSpPr txBox="1"/>
              <p:nvPr/>
            </p:nvSpPr>
            <p:spPr>
              <a:xfrm>
                <a:off x="0" y="-38100"/>
                <a:ext cx="1470951" cy="35405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a:off x="2138998" y="0"/>
              <a:ext cx="2792706" cy="2792706"/>
            </a:xfrm>
            <a:custGeom>
              <a:avLst/>
              <a:gdLst/>
              <a:ahLst/>
              <a:cxnLst/>
              <a:rect l="l" t="t" r="r" b="b"/>
              <a:pathLst>
                <a:path w="2792706" h="2792706">
                  <a:moveTo>
                    <a:pt x="0" y="0"/>
                  </a:moveTo>
                  <a:lnTo>
                    <a:pt x="2792706" y="0"/>
                  </a:lnTo>
                  <a:lnTo>
                    <a:pt x="2792706" y="2792706"/>
                  </a:lnTo>
                  <a:lnTo>
                    <a:pt x="0" y="2792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365536" y="3369542"/>
              <a:ext cx="6339630" cy="957957"/>
            </a:xfrm>
            <a:prstGeom prst="rect">
              <a:avLst/>
            </a:prstGeom>
          </p:spPr>
          <p:txBody>
            <a:bodyPr lIns="0" tIns="0" rIns="0" bIns="0" rtlCol="0" anchor="t">
              <a:spAutoFit/>
            </a:bodyPr>
            <a:lstStyle/>
            <a:p>
              <a:pPr marL="0" lvl="0" indent="0" algn="ctr">
                <a:lnSpc>
                  <a:spcPts val="5506"/>
                </a:lnSpc>
                <a:spcBef>
                  <a:spcPct val="0"/>
                </a:spcBef>
              </a:pPr>
              <a:r>
                <a:rPr lang="en-US" sz="4830">
                  <a:solidFill>
                    <a:srgbClr val="FFFFFF"/>
                  </a:solidFill>
                  <a:latin typeface="TT Ramillas"/>
                </a:rPr>
                <a:t>VISIÓN </a:t>
              </a:r>
            </a:p>
          </p:txBody>
        </p:sp>
      </p:grpSp>
      <p:sp>
        <p:nvSpPr>
          <p:cNvPr id="8" name="TextBox 8"/>
          <p:cNvSpPr txBox="1"/>
          <p:nvPr/>
        </p:nvSpPr>
        <p:spPr>
          <a:xfrm>
            <a:off x="1834232" y="5368309"/>
            <a:ext cx="6406951" cy="7471020"/>
          </a:xfrm>
          <a:prstGeom prst="rect">
            <a:avLst/>
          </a:prstGeom>
        </p:spPr>
        <p:txBody>
          <a:bodyPr lIns="0" tIns="0" rIns="0" bIns="0" rtlCol="0" anchor="t">
            <a:spAutoFit/>
          </a:bodyPr>
          <a:lstStyle/>
          <a:p>
            <a:pPr algn="just">
              <a:lnSpc>
                <a:spcPts val="4472"/>
              </a:lnSpc>
            </a:pPr>
            <a:r>
              <a:rPr lang="en-US" sz="2942" dirty="0">
                <a:solidFill>
                  <a:srgbClr val="000000"/>
                </a:solidFill>
                <a:latin typeface="TT Ramillas"/>
              </a:rPr>
              <a:t>Para el 2027 </a:t>
            </a:r>
            <a:r>
              <a:rPr lang="en-US" sz="2942" dirty="0" err="1">
                <a:solidFill>
                  <a:srgbClr val="000000"/>
                </a:solidFill>
                <a:latin typeface="TT Ramillas"/>
              </a:rPr>
              <a:t>aspiramos</a:t>
            </a:r>
            <a:r>
              <a:rPr lang="en-US" sz="2942" dirty="0">
                <a:solidFill>
                  <a:srgbClr val="000000"/>
                </a:solidFill>
                <a:latin typeface="TT Ramillas"/>
              </a:rPr>
              <a:t> a </a:t>
            </a:r>
            <a:r>
              <a:rPr lang="en-US" sz="2942" dirty="0" err="1">
                <a:solidFill>
                  <a:srgbClr val="000000"/>
                </a:solidFill>
                <a:latin typeface="TT Ramillas"/>
              </a:rPr>
              <a:t>ser</a:t>
            </a:r>
            <a:r>
              <a:rPr lang="en-US" sz="2942" dirty="0">
                <a:solidFill>
                  <a:srgbClr val="000000"/>
                </a:solidFill>
                <a:latin typeface="TT Ramillas"/>
              </a:rPr>
              <a:t> la principal </a:t>
            </a:r>
            <a:r>
              <a:rPr lang="en-US" sz="2942" dirty="0" err="1">
                <a:solidFill>
                  <a:srgbClr val="000000"/>
                </a:solidFill>
                <a:latin typeface="TT Ramillas"/>
              </a:rPr>
              <a:t>empresa</a:t>
            </a:r>
            <a:r>
              <a:rPr lang="en-US" sz="2942" dirty="0">
                <a:solidFill>
                  <a:srgbClr val="000000"/>
                </a:solidFill>
                <a:latin typeface="TT Ramillas"/>
              </a:rPr>
              <a:t> regional de </a:t>
            </a:r>
            <a:r>
              <a:rPr lang="en-US" sz="2942" dirty="0" err="1">
                <a:solidFill>
                  <a:srgbClr val="000000"/>
                </a:solidFill>
                <a:latin typeface="TT Ramillas"/>
              </a:rPr>
              <a:t>heladería</a:t>
            </a:r>
            <a:r>
              <a:rPr lang="en-US" sz="2942" dirty="0">
                <a:solidFill>
                  <a:srgbClr val="000000"/>
                </a:solidFill>
                <a:latin typeface="TT Ramillas"/>
              </a:rPr>
              <a:t>, </a:t>
            </a:r>
            <a:r>
              <a:rPr lang="en-US" sz="2942" dirty="0" err="1">
                <a:solidFill>
                  <a:srgbClr val="000000"/>
                </a:solidFill>
                <a:latin typeface="TT Ramillas"/>
              </a:rPr>
              <a:t>destacando</a:t>
            </a:r>
            <a:r>
              <a:rPr lang="en-US" sz="2942" dirty="0">
                <a:solidFill>
                  <a:srgbClr val="000000"/>
                </a:solidFill>
                <a:latin typeface="TT Ramillas"/>
              </a:rPr>
              <a:t> </a:t>
            </a:r>
            <a:r>
              <a:rPr lang="en-US" sz="2942" dirty="0" err="1">
                <a:solidFill>
                  <a:srgbClr val="000000"/>
                </a:solidFill>
                <a:latin typeface="TT Ramillas"/>
              </a:rPr>
              <a:t>por</a:t>
            </a:r>
            <a:r>
              <a:rPr lang="en-US" sz="2942" dirty="0">
                <a:solidFill>
                  <a:srgbClr val="000000"/>
                </a:solidFill>
                <a:latin typeface="TT Ramillas"/>
              </a:rPr>
              <a:t> </a:t>
            </a:r>
            <a:r>
              <a:rPr lang="en-US" sz="2942" dirty="0" err="1">
                <a:solidFill>
                  <a:srgbClr val="000000"/>
                </a:solidFill>
                <a:latin typeface="TT Ramillas"/>
              </a:rPr>
              <a:t>nuestra</a:t>
            </a:r>
            <a:r>
              <a:rPr lang="en-US" sz="2942" dirty="0">
                <a:solidFill>
                  <a:srgbClr val="000000"/>
                </a:solidFill>
                <a:latin typeface="TT Ramillas"/>
              </a:rPr>
              <a:t> </a:t>
            </a:r>
            <a:r>
              <a:rPr lang="en-US" sz="2942" dirty="0" err="1">
                <a:solidFill>
                  <a:srgbClr val="000000"/>
                </a:solidFill>
                <a:latin typeface="TT Ramillas"/>
              </a:rPr>
              <a:t>oferta</a:t>
            </a:r>
            <a:r>
              <a:rPr lang="en-US" sz="2942" dirty="0">
                <a:solidFill>
                  <a:srgbClr val="000000"/>
                </a:solidFill>
                <a:latin typeface="TT Ramillas"/>
              </a:rPr>
              <a:t> de </a:t>
            </a:r>
            <a:r>
              <a:rPr lang="en-US" sz="2942" dirty="0" err="1">
                <a:solidFill>
                  <a:srgbClr val="000000"/>
                </a:solidFill>
                <a:latin typeface="TT Ramillas"/>
              </a:rPr>
              <a:t>productos</a:t>
            </a:r>
            <a:r>
              <a:rPr lang="en-US" sz="2942" dirty="0">
                <a:solidFill>
                  <a:srgbClr val="000000"/>
                </a:solidFill>
                <a:latin typeface="TT Ramillas"/>
              </a:rPr>
              <a:t> </a:t>
            </a:r>
            <a:r>
              <a:rPr lang="en-US" sz="2942" dirty="0" err="1">
                <a:solidFill>
                  <a:srgbClr val="000000"/>
                </a:solidFill>
                <a:latin typeface="TT Ramillas"/>
              </a:rPr>
              <a:t>elaborados</a:t>
            </a:r>
            <a:r>
              <a:rPr lang="en-US" sz="2942" dirty="0">
                <a:solidFill>
                  <a:srgbClr val="000000"/>
                </a:solidFill>
                <a:latin typeface="TT Ramillas"/>
              </a:rPr>
              <a:t> </a:t>
            </a:r>
            <a:r>
              <a:rPr lang="en-US" sz="2942" dirty="0" err="1">
                <a:solidFill>
                  <a:srgbClr val="000000"/>
                </a:solidFill>
                <a:latin typeface="TT Ramillas"/>
              </a:rPr>
              <a:t>generalmente</a:t>
            </a:r>
            <a:r>
              <a:rPr lang="en-US" sz="2942" dirty="0">
                <a:solidFill>
                  <a:srgbClr val="000000"/>
                </a:solidFill>
                <a:latin typeface="TT Ramillas"/>
              </a:rPr>
              <a:t> con </a:t>
            </a:r>
            <a:r>
              <a:rPr lang="en-US" sz="2942" dirty="0" err="1">
                <a:solidFill>
                  <a:srgbClr val="000000"/>
                </a:solidFill>
                <a:latin typeface="TT Ramillas"/>
              </a:rPr>
              <a:t>verduras</a:t>
            </a:r>
            <a:r>
              <a:rPr lang="en-US" sz="2942" dirty="0">
                <a:solidFill>
                  <a:srgbClr val="000000"/>
                </a:solidFill>
                <a:latin typeface="TT Ramillas"/>
              </a:rPr>
              <a:t> y </a:t>
            </a:r>
            <a:r>
              <a:rPr lang="en-US" sz="2942" dirty="0" err="1">
                <a:solidFill>
                  <a:srgbClr val="000000"/>
                </a:solidFill>
                <a:latin typeface="TT Ramillas"/>
              </a:rPr>
              <a:t>frutas</a:t>
            </a:r>
            <a:r>
              <a:rPr lang="en-US" sz="2942" dirty="0">
                <a:solidFill>
                  <a:srgbClr val="000000"/>
                </a:solidFill>
                <a:latin typeface="TT Ramillas"/>
              </a:rPr>
              <a:t>, a </a:t>
            </a:r>
            <a:r>
              <a:rPr lang="en-US" sz="2942" dirty="0" err="1">
                <a:solidFill>
                  <a:srgbClr val="000000"/>
                </a:solidFill>
                <a:latin typeface="TT Ramillas"/>
              </a:rPr>
              <a:t>través</a:t>
            </a:r>
            <a:r>
              <a:rPr lang="en-US" sz="2942" dirty="0">
                <a:solidFill>
                  <a:srgbClr val="000000"/>
                </a:solidFill>
                <a:latin typeface="TT Ramillas"/>
              </a:rPr>
              <a:t> de un </a:t>
            </a:r>
            <a:r>
              <a:rPr lang="en-US" sz="2942" dirty="0" err="1">
                <a:solidFill>
                  <a:srgbClr val="000000"/>
                </a:solidFill>
                <a:latin typeface="TT Ramillas"/>
              </a:rPr>
              <a:t>portafolio</a:t>
            </a:r>
            <a:r>
              <a:rPr lang="en-US" sz="2942" dirty="0">
                <a:solidFill>
                  <a:srgbClr val="000000"/>
                </a:solidFill>
                <a:latin typeface="TT Ramillas"/>
              </a:rPr>
              <a:t> </a:t>
            </a:r>
            <a:r>
              <a:rPr lang="en-US" sz="2942" dirty="0" err="1">
                <a:solidFill>
                  <a:srgbClr val="000000"/>
                </a:solidFill>
                <a:latin typeface="TT Ramillas"/>
              </a:rPr>
              <a:t>diversificado</a:t>
            </a:r>
            <a:r>
              <a:rPr lang="en-US" sz="2942" dirty="0">
                <a:solidFill>
                  <a:srgbClr val="000000"/>
                </a:solidFill>
                <a:latin typeface="TT Ramillas"/>
              </a:rPr>
              <a:t> de </a:t>
            </a:r>
            <a:r>
              <a:rPr lang="en-US" sz="2942" dirty="0" err="1">
                <a:solidFill>
                  <a:srgbClr val="000000"/>
                </a:solidFill>
                <a:latin typeface="TT Ramillas"/>
              </a:rPr>
              <a:t>sabores</a:t>
            </a:r>
            <a:r>
              <a:rPr lang="en-US" sz="2942" dirty="0">
                <a:solidFill>
                  <a:srgbClr val="000000"/>
                </a:solidFill>
                <a:latin typeface="TT Ramillas"/>
              </a:rPr>
              <a:t> </a:t>
            </a:r>
            <a:r>
              <a:rPr lang="en-US" sz="2942" dirty="0" err="1">
                <a:solidFill>
                  <a:srgbClr val="000000"/>
                </a:solidFill>
                <a:latin typeface="TT Ramillas"/>
              </a:rPr>
              <a:t>innovadores</a:t>
            </a:r>
            <a:r>
              <a:rPr lang="en-US" sz="2942" dirty="0">
                <a:solidFill>
                  <a:srgbClr val="000000"/>
                </a:solidFill>
                <a:latin typeface="TT Ramillas"/>
              </a:rPr>
              <a:t>.</a:t>
            </a:r>
          </a:p>
          <a:p>
            <a:pPr algn="l">
              <a:lnSpc>
                <a:spcPts val="4472"/>
              </a:lnSpc>
            </a:pPr>
            <a:r>
              <a:rPr lang="en-US" sz="2942" dirty="0">
                <a:solidFill>
                  <a:srgbClr val="000000"/>
                </a:solidFill>
                <a:latin typeface="TT Ramillas"/>
              </a:rPr>
              <a:t>					</a:t>
            </a:r>
          </a:p>
          <a:p>
            <a:pPr algn="l">
              <a:lnSpc>
                <a:spcPts val="4472"/>
              </a:lnSpc>
            </a:pPr>
            <a:endParaRPr lang="en-US" sz="2942" dirty="0">
              <a:solidFill>
                <a:srgbClr val="000000"/>
              </a:solidFill>
              <a:latin typeface="TT Ramillas"/>
            </a:endParaRPr>
          </a:p>
          <a:p>
            <a:pPr algn="l">
              <a:lnSpc>
                <a:spcPts val="4472"/>
              </a:lnSpc>
            </a:pPr>
            <a:r>
              <a:rPr lang="en-US" sz="2942" dirty="0">
                <a:solidFill>
                  <a:srgbClr val="000000"/>
                </a:solidFill>
                <a:latin typeface="TT Ramillas"/>
              </a:rPr>
              <a:t>					</a:t>
            </a:r>
          </a:p>
          <a:p>
            <a:pPr algn="l">
              <a:lnSpc>
                <a:spcPts val="4472"/>
              </a:lnSpc>
            </a:pPr>
            <a:endParaRPr lang="en-US" sz="2942" dirty="0">
              <a:solidFill>
                <a:srgbClr val="000000"/>
              </a:solidFill>
              <a:latin typeface="TT Ramillas"/>
            </a:endParaRPr>
          </a:p>
          <a:p>
            <a:pPr marL="0" lvl="0" indent="0" algn="l">
              <a:lnSpc>
                <a:spcPts val="4472"/>
              </a:lnSpc>
              <a:spcBef>
                <a:spcPct val="0"/>
              </a:spcBef>
            </a:pPr>
            <a:r>
              <a:rPr lang="en-US" sz="2942" dirty="0">
                <a:solidFill>
                  <a:srgbClr val="000000"/>
                </a:solidFill>
                <a:latin typeface="TT Ramillas"/>
              </a:rPr>
              <a:t>					</a:t>
            </a:r>
          </a:p>
          <a:p>
            <a:pPr marL="0" lvl="0" indent="0" algn="l">
              <a:lnSpc>
                <a:spcPts val="4472"/>
              </a:lnSpc>
              <a:spcBef>
                <a:spcPct val="0"/>
              </a:spcBef>
            </a:pPr>
            <a:endParaRPr lang="en-US" sz="2942" dirty="0">
              <a:solidFill>
                <a:srgbClr val="000000"/>
              </a:solidFill>
              <a:latin typeface="TT Ramillas"/>
            </a:endParaRPr>
          </a:p>
        </p:txBody>
      </p:sp>
      <p:grpSp>
        <p:nvGrpSpPr>
          <p:cNvPr id="9" name="Group 9"/>
          <p:cNvGrpSpPr/>
          <p:nvPr/>
        </p:nvGrpSpPr>
        <p:grpSpPr>
          <a:xfrm>
            <a:off x="10894831" y="1107495"/>
            <a:ext cx="5453519" cy="3650727"/>
            <a:chOff x="0" y="0"/>
            <a:chExt cx="7271359" cy="4867636"/>
          </a:xfrm>
        </p:grpSpPr>
        <p:grpSp>
          <p:nvGrpSpPr>
            <p:cNvPr id="10" name="Group 10"/>
            <p:cNvGrpSpPr/>
            <p:nvPr/>
          </p:nvGrpSpPr>
          <p:grpSpPr>
            <a:xfrm>
              <a:off x="0" y="3305788"/>
              <a:ext cx="7271359" cy="1561848"/>
              <a:chOff x="0" y="0"/>
              <a:chExt cx="1470951" cy="315952"/>
            </a:xfrm>
          </p:grpSpPr>
          <p:sp>
            <p:nvSpPr>
              <p:cNvPr id="11" name="Freeform 11"/>
              <p:cNvSpPr/>
              <p:nvPr/>
            </p:nvSpPr>
            <p:spPr>
              <a:xfrm>
                <a:off x="0" y="0"/>
                <a:ext cx="1470951" cy="315952"/>
              </a:xfrm>
              <a:custGeom>
                <a:avLst/>
                <a:gdLst/>
                <a:ahLst/>
                <a:cxnLst/>
                <a:rect l="l" t="t" r="r" b="b"/>
                <a:pathLst>
                  <a:path w="1470951" h="315952">
                    <a:moveTo>
                      <a:pt x="0" y="0"/>
                    </a:moveTo>
                    <a:lnTo>
                      <a:pt x="1470951" y="0"/>
                    </a:lnTo>
                    <a:lnTo>
                      <a:pt x="1470951" y="315952"/>
                    </a:lnTo>
                    <a:lnTo>
                      <a:pt x="0" y="315952"/>
                    </a:lnTo>
                    <a:close/>
                  </a:path>
                </a:pathLst>
              </a:custGeom>
              <a:solidFill>
                <a:srgbClr val="166E51"/>
              </a:solidFill>
              <a:ln cap="sq">
                <a:noFill/>
                <a:prstDash val="solid"/>
                <a:miter/>
              </a:ln>
            </p:spPr>
          </p:sp>
          <p:sp>
            <p:nvSpPr>
              <p:cNvPr id="12" name="TextBox 12"/>
              <p:cNvSpPr txBox="1"/>
              <p:nvPr/>
            </p:nvSpPr>
            <p:spPr>
              <a:xfrm>
                <a:off x="0" y="-38100"/>
                <a:ext cx="1470951" cy="354052"/>
              </a:xfrm>
              <a:prstGeom prst="rect">
                <a:avLst/>
              </a:prstGeom>
            </p:spPr>
            <p:txBody>
              <a:bodyPr lIns="50800" tIns="50800" rIns="50800" bIns="50800" rtlCol="0" anchor="ctr"/>
              <a:lstStyle/>
              <a:p>
                <a:pPr marL="0" lvl="0" indent="0" algn="ctr">
                  <a:lnSpc>
                    <a:spcPts val="2660"/>
                  </a:lnSpc>
                  <a:spcBef>
                    <a:spcPct val="0"/>
                  </a:spcBef>
                </a:pPr>
                <a:endParaRPr/>
              </a:p>
            </p:txBody>
          </p:sp>
        </p:grpSp>
        <p:sp>
          <p:nvSpPr>
            <p:cNvPr id="13" name="Freeform 13"/>
            <p:cNvSpPr/>
            <p:nvPr/>
          </p:nvSpPr>
          <p:spPr>
            <a:xfrm>
              <a:off x="2196101" y="0"/>
              <a:ext cx="2879157" cy="2871959"/>
            </a:xfrm>
            <a:custGeom>
              <a:avLst/>
              <a:gdLst/>
              <a:ahLst/>
              <a:cxnLst/>
              <a:rect l="l" t="t" r="r" b="b"/>
              <a:pathLst>
                <a:path w="2879157" h="2871959">
                  <a:moveTo>
                    <a:pt x="0" y="0"/>
                  </a:moveTo>
                  <a:lnTo>
                    <a:pt x="2879157" y="0"/>
                  </a:lnTo>
                  <a:lnTo>
                    <a:pt x="2879157" y="2871959"/>
                  </a:lnTo>
                  <a:lnTo>
                    <a:pt x="0" y="28719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TextBox 14"/>
            <p:cNvSpPr txBox="1"/>
            <p:nvPr/>
          </p:nvSpPr>
          <p:spPr>
            <a:xfrm>
              <a:off x="513699" y="3567903"/>
              <a:ext cx="6243960" cy="1056667"/>
            </a:xfrm>
            <a:prstGeom prst="rect">
              <a:avLst/>
            </a:prstGeom>
          </p:spPr>
          <p:txBody>
            <a:bodyPr lIns="0" tIns="0" rIns="0" bIns="0" rtlCol="0" anchor="t">
              <a:spAutoFit/>
            </a:bodyPr>
            <a:lstStyle/>
            <a:p>
              <a:pPr marL="0" lvl="0" indent="0" algn="ctr">
                <a:lnSpc>
                  <a:spcPts val="6113"/>
                </a:lnSpc>
                <a:spcBef>
                  <a:spcPct val="0"/>
                </a:spcBef>
              </a:pPr>
              <a:r>
                <a:rPr lang="en-US" sz="5362">
                  <a:solidFill>
                    <a:srgbClr val="FFFFFF"/>
                  </a:solidFill>
                  <a:latin typeface="TT Ramillas"/>
                </a:rPr>
                <a:t>MISIÓN </a:t>
              </a:r>
            </a:p>
          </p:txBody>
        </p:sp>
      </p:grpSp>
      <p:sp>
        <p:nvSpPr>
          <p:cNvPr id="15" name="TextBox 15"/>
          <p:cNvSpPr txBox="1"/>
          <p:nvPr/>
        </p:nvSpPr>
        <p:spPr>
          <a:xfrm>
            <a:off x="10894831" y="5368309"/>
            <a:ext cx="6406951" cy="7471020"/>
          </a:xfrm>
          <a:prstGeom prst="rect">
            <a:avLst/>
          </a:prstGeom>
        </p:spPr>
        <p:txBody>
          <a:bodyPr lIns="0" tIns="0" rIns="0" bIns="0" rtlCol="0" anchor="t">
            <a:spAutoFit/>
          </a:bodyPr>
          <a:lstStyle/>
          <a:p>
            <a:pPr algn="just">
              <a:lnSpc>
                <a:spcPts val="4472"/>
              </a:lnSpc>
            </a:pPr>
            <a:r>
              <a:rPr lang="en-US" sz="2942" dirty="0" err="1">
                <a:solidFill>
                  <a:srgbClr val="000000"/>
                </a:solidFill>
                <a:latin typeface="TT Ramillas"/>
              </a:rPr>
              <a:t>Promover</a:t>
            </a:r>
            <a:r>
              <a:rPr lang="en-US" sz="2942" dirty="0">
                <a:solidFill>
                  <a:srgbClr val="000000"/>
                </a:solidFill>
                <a:latin typeface="TT Ramillas"/>
              </a:rPr>
              <a:t> el </a:t>
            </a:r>
            <a:r>
              <a:rPr lang="en-US" sz="2942" dirty="0" err="1">
                <a:solidFill>
                  <a:srgbClr val="000000"/>
                </a:solidFill>
                <a:latin typeface="TT Ramillas"/>
              </a:rPr>
              <a:t>bienestar</a:t>
            </a:r>
            <a:r>
              <a:rPr lang="en-US" sz="2942" dirty="0">
                <a:solidFill>
                  <a:srgbClr val="000000"/>
                </a:solidFill>
                <a:latin typeface="TT Ramillas"/>
              </a:rPr>
              <a:t> y la </a:t>
            </a:r>
            <a:r>
              <a:rPr lang="en-US" sz="2942" dirty="0" err="1">
                <a:solidFill>
                  <a:srgbClr val="000000"/>
                </a:solidFill>
                <a:latin typeface="TT Ramillas"/>
              </a:rPr>
              <a:t>salud</a:t>
            </a:r>
            <a:r>
              <a:rPr lang="en-US" sz="2942" dirty="0">
                <a:solidFill>
                  <a:srgbClr val="000000"/>
                </a:solidFill>
                <a:latin typeface="TT Ramillas"/>
              </a:rPr>
              <a:t>  de </a:t>
            </a:r>
            <a:r>
              <a:rPr lang="en-US" sz="2942" dirty="0" err="1">
                <a:solidFill>
                  <a:srgbClr val="000000"/>
                </a:solidFill>
                <a:latin typeface="TT Ramillas"/>
              </a:rPr>
              <a:t>nuestros</a:t>
            </a:r>
            <a:r>
              <a:rPr lang="en-US" sz="2942" dirty="0">
                <a:solidFill>
                  <a:srgbClr val="000000"/>
                </a:solidFill>
                <a:latin typeface="TT Ramillas"/>
              </a:rPr>
              <a:t> </a:t>
            </a:r>
            <a:r>
              <a:rPr lang="en-US" sz="2942" dirty="0" err="1">
                <a:solidFill>
                  <a:srgbClr val="000000"/>
                </a:solidFill>
                <a:latin typeface="TT Ramillas"/>
              </a:rPr>
              <a:t>clientes</a:t>
            </a:r>
            <a:r>
              <a:rPr lang="en-US" sz="2942" dirty="0">
                <a:solidFill>
                  <a:srgbClr val="000000"/>
                </a:solidFill>
                <a:latin typeface="TT Ramillas"/>
              </a:rPr>
              <a:t> </a:t>
            </a:r>
            <a:r>
              <a:rPr lang="en-US" sz="2942" dirty="0" err="1">
                <a:solidFill>
                  <a:srgbClr val="000000"/>
                </a:solidFill>
                <a:latin typeface="TT Ramillas"/>
              </a:rPr>
              <a:t>ofreciendo</a:t>
            </a:r>
            <a:r>
              <a:rPr lang="en-US" sz="2942" dirty="0">
                <a:solidFill>
                  <a:srgbClr val="000000"/>
                </a:solidFill>
                <a:latin typeface="TT Ramillas"/>
              </a:rPr>
              <a:t> </a:t>
            </a:r>
            <a:r>
              <a:rPr lang="en-US" sz="2942" dirty="0" err="1">
                <a:solidFill>
                  <a:srgbClr val="000000"/>
                </a:solidFill>
                <a:latin typeface="TT Ramillas"/>
              </a:rPr>
              <a:t>productos</a:t>
            </a:r>
            <a:r>
              <a:rPr lang="en-US" sz="2942" dirty="0">
                <a:solidFill>
                  <a:srgbClr val="000000"/>
                </a:solidFill>
                <a:latin typeface="TT Ramillas"/>
              </a:rPr>
              <a:t> que </a:t>
            </a:r>
            <a:r>
              <a:rPr lang="en-US" sz="2942" dirty="0" err="1">
                <a:solidFill>
                  <a:srgbClr val="000000"/>
                </a:solidFill>
                <a:latin typeface="TT Ramillas"/>
              </a:rPr>
              <a:t>favorezcan</a:t>
            </a:r>
            <a:r>
              <a:rPr lang="en-US" sz="2942" dirty="0">
                <a:solidFill>
                  <a:srgbClr val="000000"/>
                </a:solidFill>
                <a:latin typeface="TT Ramillas"/>
              </a:rPr>
              <a:t> </a:t>
            </a:r>
            <a:r>
              <a:rPr lang="en-US" sz="2942" dirty="0" err="1">
                <a:solidFill>
                  <a:srgbClr val="000000"/>
                </a:solidFill>
                <a:latin typeface="TT Ramillas"/>
              </a:rPr>
              <a:t>una</a:t>
            </a:r>
            <a:r>
              <a:rPr lang="en-US" sz="2942" dirty="0">
                <a:solidFill>
                  <a:srgbClr val="000000"/>
                </a:solidFill>
                <a:latin typeface="TT Ramillas"/>
              </a:rPr>
              <a:t> </a:t>
            </a:r>
            <a:r>
              <a:rPr lang="en-US" sz="2942" dirty="0" err="1">
                <a:solidFill>
                  <a:srgbClr val="000000"/>
                </a:solidFill>
                <a:latin typeface="TT Ramillas"/>
              </a:rPr>
              <a:t>mejor</a:t>
            </a:r>
            <a:r>
              <a:rPr lang="en-US" sz="2942" dirty="0">
                <a:solidFill>
                  <a:srgbClr val="000000"/>
                </a:solidFill>
                <a:latin typeface="TT Ramillas"/>
              </a:rPr>
              <a:t> </a:t>
            </a:r>
            <a:r>
              <a:rPr lang="en-US" sz="2942" dirty="0" err="1">
                <a:solidFill>
                  <a:srgbClr val="000000"/>
                </a:solidFill>
                <a:latin typeface="TT Ramillas"/>
              </a:rPr>
              <a:t>calidad</a:t>
            </a:r>
            <a:r>
              <a:rPr lang="en-US" sz="2942" dirty="0">
                <a:solidFill>
                  <a:srgbClr val="000000"/>
                </a:solidFill>
                <a:latin typeface="TT Ramillas"/>
              </a:rPr>
              <a:t> de </a:t>
            </a:r>
            <a:r>
              <a:rPr lang="en-US" sz="2942" dirty="0" err="1">
                <a:solidFill>
                  <a:srgbClr val="000000"/>
                </a:solidFill>
                <a:latin typeface="TT Ramillas"/>
              </a:rPr>
              <a:t>vida</a:t>
            </a:r>
            <a:r>
              <a:rPr lang="en-US" sz="2942" dirty="0">
                <a:solidFill>
                  <a:srgbClr val="000000"/>
                </a:solidFill>
                <a:latin typeface="TT Ramillas"/>
              </a:rPr>
              <a:t>, </a:t>
            </a:r>
            <a:r>
              <a:rPr lang="en-US" sz="2942" dirty="0" err="1">
                <a:solidFill>
                  <a:srgbClr val="000000"/>
                </a:solidFill>
                <a:latin typeface="TT Ramillas"/>
              </a:rPr>
              <a:t>enmarcando</a:t>
            </a:r>
            <a:r>
              <a:rPr lang="en-US" sz="2942" dirty="0">
                <a:solidFill>
                  <a:srgbClr val="000000"/>
                </a:solidFill>
                <a:latin typeface="TT Ramillas"/>
              </a:rPr>
              <a:t> </a:t>
            </a:r>
            <a:r>
              <a:rPr lang="en-US" sz="2942" dirty="0" err="1">
                <a:solidFill>
                  <a:srgbClr val="000000"/>
                </a:solidFill>
                <a:latin typeface="TT Ramillas"/>
              </a:rPr>
              <a:t>en</a:t>
            </a:r>
            <a:r>
              <a:rPr lang="en-US" sz="2942" dirty="0">
                <a:solidFill>
                  <a:srgbClr val="000000"/>
                </a:solidFill>
                <a:latin typeface="TT Ramillas"/>
              </a:rPr>
              <a:t> la </a:t>
            </a:r>
            <a:r>
              <a:rPr lang="en-US" sz="2942" dirty="0" err="1">
                <a:solidFill>
                  <a:srgbClr val="000000"/>
                </a:solidFill>
                <a:latin typeface="TT Ramillas"/>
              </a:rPr>
              <a:t>sostenibilidad</a:t>
            </a:r>
            <a:r>
              <a:rPr lang="en-US" sz="2942" dirty="0">
                <a:solidFill>
                  <a:srgbClr val="000000"/>
                </a:solidFill>
                <a:latin typeface="TT Ramillas"/>
              </a:rPr>
              <a:t> </a:t>
            </a:r>
            <a:r>
              <a:rPr lang="en-US" sz="2942" dirty="0" err="1">
                <a:solidFill>
                  <a:srgbClr val="000000"/>
                </a:solidFill>
                <a:latin typeface="TT Ramillas"/>
              </a:rPr>
              <a:t>ambiental</a:t>
            </a:r>
            <a:r>
              <a:rPr lang="en-US" sz="2942" dirty="0">
                <a:solidFill>
                  <a:srgbClr val="000000"/>
                </a:solidFill>
                <a:latin typeface="TT Ramillas"/>
              </a:rPr>
              <a:t>, </a:t>
            </a:r>
            <a:r>
              <a:rPr lang="en-US" sz="2942" dirty="0" err="1">
                <a:solidFill>
                  <a:srgbClr val="000000"/>
                </a:solidFill>
                <a:latin typeface="TT Ramillas"/>
              </a:rPr>
              <a:t>contribuyendo</a:t>
            </a:r>
            <a:r>
              <a:rPr lang="en-US" sz="2942" dirty="0">
                <a:solidFill>
                  <a:srgbClr val="000000"/>
                </a:solidFill>
                <a:latin typeface="TT Ramillas"/>
              </a:rPr>
              <a:t> </a:t>
            </a:r>
            <a:r>
              <a:rPr lang="en-US" sz="2942" dirty="0" err="1">
                <a:solidFill>
                  <a:srgbClr val="000000"/>
                </a:solidFill>
                <a:latin typeface="TT Ramillas"/>
              </a:rPr>
              <a:t>en</a:t>
            </a:r>
            <a:r>
              <a:rPr lang="en-US" sz="2942" dirty="0">
                <a:solidFill>
                  <a:srgbClr val="000000"/>
                </a:solidFill>
                <a:latin typeface="TT Ramillas"/>
              </a:rPr>
              <a:t> </a:t>
            </a:r>
            <a:r>
              <a:rPr lang="en-US" sz="2942" dirty="0" err="1">
                <a:solidFill>
                  <a:srgbClr val="000000"/>
                </a:solidFill>
                <a:latin typeface="TT Ramillas"/>
              </a:rPr>
              <a:t>desarrollo</a:t>
            </a:r>
            <a:r>
              <a:rPr lang="en-US" sz="2942" dirty="0">
                <a:solidFill>
                  <a:srgbClr val="000000"/>
                </a:solidFill>
                <a:latin typeface="TT Ramillas"/>
              </a:rPr>
              <a:t> social y </a:t>
            </a:r>
            <a:r>
              <a:rPr lang="en-US" sz="2942" dirty="0" err="1">
                <a:solidFill>
                  <a:srgbClr val="000000"/>
                </a:solidFill>
                <a:latin typeface="TT Ramillas"/>
              </a:rPr>
              <a:t>económico</a:t>
            </a:r>
            <a:r>
              <a:rPr lang="en-US" sz="2942" dirty="0">
                <a:solidFill>
                  <a:srgbClr val="000000"/>
                </a:solidFill>
                <a:latin typeface="TT Ramillas"/>
              </a:rPr>
              <a:t> de la </a:t>
            </a:r>
            <a:r>
              <a:rPr lang="en-US" sz="2942" dirty="0" err="1">
                <a:solidFill>
                  <a:srgbClr val="000000"/>
                </a:solidFill>
                <a:latin typeface="TT Ramillas"/>
              </a:rPr>
              <a:t>región</a:t>
            </a:r>
            <a:r>
              <a:rPr lang="en-US" sz="2942" dirty="0">
                <a:solidFill>
                  <a:srgbClr val="000000"/>
                </a:solidFill>
                <a:latin typeface="TT Ramillas"/>
              </a:rPr>
              <a:t>. </a:t>
            </a:r>
          </a:p>
          <a:p>
            <a:pPr algn="l">
              <a:lnSpc>
                <a:spcPts val="4472"/>
              </a:lnSpc>
            </a:pPr>
            <a:r>
              <a:rPr lang="en-US" sz="2942" dirty="0">
                <a:solidFill>
                  <a:srgbClr val="000000"/>
                </a:solidFill>
                <a:latin typeface="TT Ramillas"/>
              </a:rPr>
              <a:t>					</a:t>
            </a:r>
          </a:p>
          <a:p>
            <a:pPr algn="l">
              <a:lnSpc>
                <a:spcPts val="4472"/>
              </a:lnSpc>
            </a:pPr>
            <a:endParaRPr lang="en-US" sz="2942" dirty="0">
              <a:solidFill>
                <a:srgbClr val="000000"/>
              </a:solidFill>
              <a:latin typeface="TT Ramillas"/>
            </a:endParaRPr>
          </a:p>
          <a:p>
            <a:pPr algn="l">
              <a:lnSpc>
                <a:spcPts val="4472"/>
              </a:lnSpc>
            </a:pPr>
            <a:r>
              <a:rPr lang="en-US" sz="2942" dirty="0">
                <a:solidFill>
                  <a:srgbClr val="000000"/>
                </a:solidFill>
                <a:latin typeface="TT Ramillas"/>
              </a:rPr>
              <a:t>					</a:t>
            </a:r>
          </a:p>
          <a:p>
            <a:pPr algn="l">
              <a:lnSpc>
                <a:spcPts val="4472"/>
              </a:lnSpc>
            </a:pPr>
            <a:endParaRPr lang="en-US" sz="2942" dirty="0">
              <a:solidFill>
                <a:srgbClr val="000000"/>
              </a:solidFill>
              <a:latin typeface="TT Ramillas"/>
            </a:endParaRPr>
          </a:p>
          <a:p>
            <a:pPr marL="0" lvl="0" indent="0" algn="l">
              <a:lnSpc>
                <a:spcPts val="4472"/>
              </a:lnSpc>
              <a:spcBef>
                <a:spcPct val="0"/>
              </a:spcBef>
            </a:pPr>
            <a:r>
              <a:rPr lang="en-US" sz="2942" dirty="0">
                <a:solidFill>
                  <a:srgbClr val="000000"/>
                </a:solidFill>
                <a:latin typeface="TT Ramillas"/>
              </a:rPr>
              <a:t>					</a:t>
            </a:r>
          </a:p>
          <a:p>
            <a:pPr marL="0" lvl="0" indent="0" algn="l">
              <a:lnSpc>
                <a:spcPts val="4472"/>
              </a:lnSpc>
              <a:spcBef>
                <a:spcPct val="0"/>
              </a:spcBef>
            </a:pPr>
            <a:endParaRPr lang="en-US" sz="2942" dirty="0">
              <a:solidFill>
                <a:srgbClr val="000000"/>
              </a:solidFill>
              <a:latin typeface="TT Ramilla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4910619" y="632777"/>
            <a:ext cx="9400499" cy="925976"/>
            <a:chOff x="0" y="0"/>
            <a:chExt cx="2475852" cy="243879"/>
          </a:xfrm>
        </p:grpSpPr>
        <p:sp>
          <p:nvSpPr>
            <p:cNvPr id="3" name="Freeform 3"/>
            <p:cNvSpPr/>
            <p:nvPr/>
          </p:nvSpPr>
          <p:spPr>
            <a:xfrm>
              <a:off x="0" y="0"/>
              <a:ext cx="2475852" cy="243879"/>
            </a:xfrm>
            <a:custGeom>
              <a:avLst/>
              <a:gdLst/>
              <a:ahLst/>
              <a:cxnLst/>
              <a:rect l="l" t="t" r="r" b="b"/>
              <a:pathLst>
                <a:path w="2475852" h="243879">
                  <a:moveTo>
                    <a:pt x="0" y="0"/>
                  </a:moveTo>
                  <a:lnTo>
                    <a:pt x="2475852" y="0"/>
                  </a:lnTo>
                  <a:lnTo>
                    <a:pt x="2475852" y="243879"/>
                  </a:lnTo>
                  <a:lnTo>
                    <a:pt x="0" y="243879"/>
                  </a:lnTo>
                  <a:close/>
                </a:path>
              </a:pathLst>
            </a:custGeom>
            <a:solidFill>
              <a:srgbClr val="166E51"/>
            </a:solidFill>
          </p:spPr>
        </p:sp>
        <p:sp>
          <p:nvSpPr>
            <p:cNvPr id="4" name="TextBox 4"/>
            <p:cNvSpPr txBox="1"/>
            <p:nvPr/>
          </p:nvSpPr>
          <p:spPr>
            <a:xfrm>
              <a:off x="0" y="-38100"/>
              <a:ext cx="2475852" cy="28197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66885" y="1721628"/>
            <a:ext cx="17754230" cy="8565372"/>
          </a:xfrm>
          <a:custGeom>
            <a:avLst/>
            <a:gdLst/>
            <a:ahLst/>
            <a:cxnLst/>
            <a:rect l="l" t="t" r="r" b="b"/>
            <a:pathLst>
              <a:path w="17754230" h="8565372">
                <a:moveTo>
                  <a:pt x="0" y="0"/>
                </a:moveTo>
                <a:lnTo>
                  <a:pt x="17754230" y="0"/>
                </a:lnTo>
                <a:lnTo>
                  <a:pt x="17754230" y="8565372"/>
                </a:lnTo>
                <a:lnTo>
                  <a:pt x="0" y="8565372"/>
                </a:lnTo>
                <a:lnTo>
                  <a:pt x="0" y="0"/>
                </a:lnTo>
                <a:close/>
              </a:path>
            </a:pathLst>
          </a:custGeom>
          <a:blipFill>
            <a:blip r:embed="rId2"/>
            <a:stretch>
              <a:fillRect l="-2595" t="-3990" r="-3306" b="-6108"/>
            </a:stretch>
          </a:blipFill>
        </p:spPr>
      </p:sp>
      <p:sp>
        <p:nvSpPr>
          <p:cNvPr id="6" name="TextBox 6"/>
          <p:cNvSpPr txBox="1"/>
          <p:nvPr/>
        </p:nvSpPr>
        <p:spPr>
          <a:xfrm>
            <a:off x="5100187" y="528002"/>
            <a:ext cx="9210931" cy="896620"/>
          </a:xfrm>
          <a:prstGeom prst="rect">
            <a:avLst/>
          </a:prstGeom>
        </p:spPr>
        <p:txBody>
          <a:bodyPr lIns="0" tIns="0" rIns="0" bIns="0" rtlCol="0" anchor="t">
            <a:spAutoFit/>
          </a:bodyPr>
          <a:lstStyle/>
          <a:p>
            <a:pPr algn="ctr">
              <a:lnSpc>
                <a:spcPts val="7279"/>
              </a:lnSpc>
            </a:pPr>
            <a:r>
              <a:rPr lang="en-US" sz="5199">
                <a:solidFill>
                  <a:srgbClr val="F5F3F3"/>
                </a:solidFill>
                <a:latin typeface="Gliker"/>
              </a:rPr>
              <a:t>Modelo de negocios CANVAS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rot="-4120354">
            <a:off x="6179100" y="7295315"/>
            <a:ext cx="20439522" cy="4752981"/>
            <a:chOff x="0" y="0"/>
            <a:chExt cx="5383249" cy="1251814"/>
          </a:xfrm>
        </p:grpSpPr>
        <p:sp>
          <p:nvSpPr>
            <p:cNvPr id="3" name="Freeform 3"/>
            <p:cNvSpPr/>
            <p:nvPr/>
          </p:nvSpPr>
          <p:spPr>
            <a:xfrm>
              <a:off x="0" y="0"/>
              <a:ext cx="5383249" cy="1251814"/>
            </a:xfrm>
            <a:custGeom>
              <a:avLst/>
              <a:gdLst/>
              <a:ahLst/>
              <a:cxnLst/>
              <a:rect l="l" t="t" r="r" b="b"/>
              <a:pathLst>
                <a:path w="5383249" h="1251814">
                  <a:moveTo>
                    <a:pt x="0" y="0"/>
                  </a:moveTo>
                  <a:lnTo>
                    <a:pt x="5383249" y="0"/>
                  </a:lnTo>
                  <a:lnTo>
                    <a:pt x="5383249" y="1251814"/>
                  </a:lnTo>
                  <a:lnTo>
                    <a:pt x="0" y="1251814"/>
                  </a:lnTo>
                  <a:close/>
                </a:path>
              </a:pathLst>
            </a:custGeom>
            <a:solidFill>
              <a:srgbClr val="166E51"/>
            </a:solidFill>
          </p:spPr>
        </p:sp>
        <p:sp>
          <p:nvSpPr>
            <p:cNvPr id="4" name="TextBox 4"/>
            <p:cNvSpPr txBox="1"/>
            <p:nvPr/>
          </p:nvSpPr>
          <p:spPr>
            <a:xfrm>
              <a:off x="0" y="-38100"/>
              <a:ext cx="5383249" cy="128991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992183">
            <a:off x="-9796372" y="-765390"/>
            <a:ext cx="20439522" cy="4752981"/>
            <a:chOff x="0" y="0"/>
            <a:chExt cx="5383249" cy="1251814"/>
          </a:xfrm>
        </p:grpSpPr>
        <p:sp>
          <p:nvSpPr>
            <p:cNvPr id="6" name="Freeform 6"/>
            <p:cNvSpPr/>
            <p:nvPr/>
          </p:nvSpPr>
          <p:spPr>
            <a:xfrm>
              <a:off x="0" y="0"/>
              <a:ext cx="5383249" cy="1251814"/>
            </a:xfrm>
            <a:custGeom>
              <a:avLst/>
              <a:gdLst/>
              <a:ahLst/>
              <a:cxnLst/>
              <a:rect l="l" t="t" r="r" b="b"/>
              <a:pathLst>
                <a:path w="5383249" h="1251814">
                  <a:moveTo>
                    <a:pt x="0" y="0"/>
                  </a:moveTo>
                  <a:lnTo>
                    <a:pt x="5383249" y="0"/>
                  </a:lnTo>
                  <a:lnTo>
                    <a:pt x="5383249" y="1251814"/>
                  </a:lnTo>
                  <a:lnTo>
                    <a:pt x="0" y="1251814"/>
                  </a:lnTo>
                  <a:close/>
                </a:path>
              </a:pathLst>
            </a:custGeom>
            <a:solidFill>
              <a:srgbClr val="166E51"/>
            </a:solidFill>
          </p:spPr>
        </p:sp>
        <p:sp>
          <p:nvSpPr>
            <p:cNvPr id="7" name="TextBox 7"/>
            <p:cNvSpPr txBox="1"/>
            <p:nvPr/>
          </p:nvSpPr>
          <p:spPr>
            <a:xfrm>
              <a:off x="0" y="-38100"/>
              <a:ext cx="5383249" cy="1289914"/>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3058776" y="2206006"/>
            <a:ext cx="10369320" cy="7332373"/>
          </a:xfrm>
          <a:custGeom>
            <a:avLst/>
            <a:gdLst/>
            <a:ahLst/>
            <a:cxnLst/>
            <a:rect l="l" t="t" r="r" b="b"/>
            <a:pathLst>
              <a:path w="10369320" h="7332373">
                <a:moveTo>
                  <a:pt x="0" y="0"/>
                </a:moveTo>
                <a:lnTo>
                  <a:pt x="10369320" y="0"/>
                </a:lnTo>
                <a:lnTo>
                  <a:pt x="10369320" y="7332374"/>
                </a:lnTo>
                <a:lnTo>
                  <a:pt x="0" y="7332374"/>
                </a:lnTo>
                <a:lnTo>
                  <a:pt x="0" y="0"/>
                </a:lnTo>
                <a:close/>
              </a:path>
            </a:pathLst>
          </a:custGeom>
          <a:blipFill>
            <a:blip r:embed="rId2"/>
            <a:stretch>
              <a:fillRect t="-20709" b="-20709"/>
            </a:stretch>
          </a:blipFill>
        </p:spPr>
      </p:sp>
      <p:sp>
        <p:nvSpPr>
          <p:cNvPr id="9" name="TextBox 9"/>
          <p:cNvSpPr txBox="1"/>
          <p:nvPr/>
        </p:nvSpPr>
        <p:spPr>
          <a:xfrm>
            <a:off x="3605735" y="-62881"/>
            <a:ext cx="13444423" cy="2268888"/>
          </a:xfrm>
          <a:prstGeom prst="rect">
            <a:avLst/>
          </a:prstGeom>
        </p:spPr>
        <p:txBody>
          <a:bodyPr lIns="0" tIns="0" rIns="0" bIns="0" rtlCol="0" anchor="t">
            <a:spAutoFit/>
          </a:bodyPr>
          <a:lstStyle/>
          <a:p>
            <a:pPr marL="0" lvl="0" indent="0" algn="l">
              <a:lnSpc>
                <a:spcPts val="17629"/>
              </a:lnSpc>
              <a:spcBef>
                <a:spcPct val="0"/>
              </a:spcBef>
            </a:pPr>
            <a:r>
              <a:rPr lang="en-US" sz="15464">
                <a:solidFill>
                  <a:srgbClr val="166E51"/>
                </a:solidFill>
                <a:latin typeface="Gagalin"/>
              </a:rPr>
              <a:t>NUESTRO LOGO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502693" y="2966915"/>
            <a:ext cx="20439522" cy="5601242"/>
            <a:chOff x="0" y="0"/>
            <a:chExt cx="5383249" cy="1475224"/>
          </a:xfrm>
        </p:grpSpPr>
        <p:sp>
          <p:nvSpPr>
            <p:cNvPr id="3" name="Freeform 3"/>
            <p:cNvSpPr/>
            <p:nvPr/>
          </p:nvSpPr>
          <p:spPr>
            <a:xfrm>
              <a:off x="0" y="0"/>
              <a:ext cx="5383249" cy="1475224"/>
            </a:xfrm>
            <a:custGeom>
              <a:avLst/>
              <a:gdLst/>
              <a:ahLst/>
              <a:cxnLst/>
              <a:rect l="l" t="t" r="r" b="b"/>
              <a:pathLst>
                <a:path w="5383249" h="1475224">
                  <a:moveTo>
                    <a:pt x="0" y="0"/>
                  </a:moveTo>
                  <a:lnTo>
                    <a:pt x="5383249" y="0"/>
                  </a:lnTo>
                  <a:lnTo>
                    <a:pt x="5383249" y="1475224"/>
                  </a:lnTo>
                  <a:lnTo>
                    <a:pt x="0" y="1475224"/>
                  </a:lnTo>
                  <a:close/>
                </a:path>
              </a:pathLst>
            </a:custGeom>
            <a:solidFill>
              <a:srgbClr val="166E51"/>
            </a:solidFill>
          </p:spPr>
        </p:sp>
        <p:sp>
          <p:nvSpPr>
            <p:cNvPr id="4" name="TextBox 4"/>
            <p:cNvSpPr txBox="1"/>
            <p:nvPr/>
          </p:nvSpPr>
          <p:spPr>
            <a:xfrm>
              <a:off x="0" y="-38100"/>
              <a:ext cx="5383249" cy="151332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400000">
            <a:off x="-9796372" y="-765390"/>
            <a:ext cx="20439522" cy="4752981"/>
            <a:chOff x="0" y="0"/>
            <a:chExt cx="5383249" cy="1251814"/>
          </a:xfrm>
        </p:grpSpPr>
        <p:sp>
          <p:nvSpPr>
            <p:cNvPr id="6" name="Freeform 6"/>
            <p:cNvSpPr/>
            <p:nvPr/>
          </p:nvSpPr>
          <p:spPr>
            <a:xfrm>
              <a:off x="0" y="0"/>
              <a:ext cx="5383249" cy="1251814"/>
            </a:xfrm>
            <a:custGeom>
              <a:avLst/>
              <a:gdLst/>
              <a:ahLst/>
              <a:cxnLst/>
              <a:rect l="l" t="t" r="r" b="b"/>
              <a:pathLst>
                <a:path w="5383249" h="1251814">
                  <a:moveTo>
                    <a:pt x="0" y="0"/>
                  </a:moveTo>
                  <a:lnTo>
                    <a:pt x="5383249" y="0"/>
                  </a:lnTo>
                  <a:lnTo>
                    <a:pt x="5383249" y="1251814"/>
                  </a:lnTo>
                  <a:lnTo>
                    <a:pt x="0" y="1251814"/>
                  </a:lnTo>
                  <a:close/>
                </a:path>
              </a:pathLst>
            </a:custGeom>
            <a:solidFill>
              <a:srgbClr val="166E51"/>
            </a:solidFill>
          </p:spPr>
        </p:sp>
        <p:sp>
          <p:nvSpPr>
            <p:cNvPr id="7" name="TextBox 7"/>
            <p:cNvSpPr txBox="1"/>
            <p:nvPr/>
          </p:nvSpPr>
          <p:spPr>
            <a:xfrm>
              <a:off x="0" y="-38100"/>
              <a:ext cx="5383249" cy="1289914"/>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4276980" y="93203"/>
            <a:ext cx="10167754" cy="11348665"/>
          </a:xfrm>
          <a:custGeom>
            <a:avLst/>
            <a:gdLst/>
            <a:ahLst/>
            <a:cxnLst/>
            <a:rect l="l" t="t" r="r" b="b"/>
            <a:pathLst>
              <a:path w="10167754" h="11348665">
                <a:moveTo>
                  <a:pt x="0" y="0"/>
                </a:moveTo>
                <a:lnTo>
                  <a:pt x="10167753" y="0"/>
                </a:lnTo>
                <a:lnTo>
                  <a:pt x="10167753" y="11348665"/>
                </a:lnTo>
                <a:lnTo>
                  <a:pt x="0" y="11348665"/>
                </a:lnTo>
                <a:lnTo>
                  <a:pt x="0" y="0"/>
                </a:lnTo>
                <a:close/>
              </a:path>
            </a:pathLst>
          </a:custGeom>
          <a:blipFill>
            <a:blip r:embed="rId2"/>
            <a:stretch>
              <a:fillRect t="-283" b="-283"/>
            </a:stretch>
          </a:blipFill>
        </p:spPr>
      </p:sp>
      <p:sp>
        <p:nvSpPr>
          <p:cNvPr id="9" name="TextBox 9"/>
          <p:cNvSpPr txBox="1"/>
          <p:nvPr/>
        </p:nvSpPr>
        <p:spPr>
          <a:xfrm rot="5400000">
            <a:off x="13164752" y="4367644"/>
            <a:ext cx="8022559" cy="1551710"/>
          </a:xfrm>
          <a:prstGeom prst="rect">
            <a:avLst/>
          </a:prstGeom>
        </p:spPr>
        <p:txBody>
          <a:bodyPr lIns="0" tIns="0" rIns="0" bIns="0" rtlCol="0" anchor="t">
            <a:spAutoFit/>
          </a:bodyPr>
          <a:lstStyle/>
          <a:p>
            <a:pPr marL="0" lvl="0" indent="0" algn="l">
              <a:lnSpc>
                <a:spcPts val="12168"/>
              </a:lnSpc>
              <a:spcBef>
                <a:spcPct val="0"/>
              </a:spcBef>
            </a:pPr>
            <a:r>
              <a:rPr lang="en-US" sz="10673">
                <a:solidFill>
                  <a:srgbClr val="F5F3F3"/>
                </a:solidFill>
                <a:latin typeface="TT Ramillas"/>
              </a:rPr>
              <a:t>FODA-MECA</a:t>
            </a:r>
          </a:p>
        </p:txBody>
      </p:sp>
      <p:sp>
        <p:nvSpPr>
          <p:cNvPr id="10" name="TextBox 10"/>
          <p:cNvSpPr txBox="1"/>
          <p:nvPr/>
        </p:nvSpPr>
        <p:spPr>
          <a:xfrm rot="-5400000">
            <a:off x="-1761408" y="4367644"/>
            <a:ext cx="6054654" cy="1551710"/>
          </a:xfrm>
          <a:prstGeom prst="rect">
            <a:avLst/>
          </a:prstGeom>
        </p:spPr>
        <p:txBody>
          <a:bodyPr lIns="0" tIns="0" rIns="0" bIns="0" rtlCol="0" anchor="t">
            <a:spAutoFit/>
          </a:bodyPr>
          <a:lstStyle/>
          <a:p>
            <a:pPr marL="0" lvl="0" indent="0" algn="l">
              <a:lnSpc>
                <a:spcPts val="12168"/>
              </a:lnSpc>
              <a:spcBef>
                <a:spcPct val="0"/>
              </a:spcBef>
            </a:pPr>
            <a:r>
              <a:rPr lang="en-US" sz="10673">
                <a:solidFill>
                  <a:srgbClr val="F5F3F3"/>
                </a:solidFill>
                <a:latin typeface="TT Ramillas"/>
              </a:rPr>
              <a:t>ANÁLISIS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115300" y="5544989"/>
            <a:ext cx="18288000" cy="2479547"/>
            <a:chOff x="0" y="0"/>
            <a:chExt cx="24384000" cy="3306063"/>
          </a:xfrm>
        </p:grpSpPr>
        <p:pic>
          <p:nvPicPr>
            <p:cNvPr id="3" name="Picture 3"/>
            <p:cNvPicPr>
              <a:picLocks noChangeAspect="1"/>
            </p:cNvPicPr>
            <p:nvPr/>
          </p:nvPicPr>
          <p:blipFill>
            <a:blip r:embed="rId2"/>
            <a:srcRect t="39509" b="39509"/>
            <a:stretch>
              <a:fillRect/>
            </a:stretch>
          </p:blipFill>
          <p:spPr>
            <a:xfrm>
              <a:off x="0" y="0"/>
              <a:ext cx="24384000" cy="3306063"/>
            </a:xfrm>
            <a:prstGeom prst="rect">
              <a:avLst/>
            </a:prstGeom>
          </p:spPr>
        </p:pic>
      </p:grpSp>
      <p:grpSp>
        <p:nvGrpSpPr>
          <p:cNvPr id="4" name="Group 4"/>
          <p:cNvGrpSpPr/>
          <p:nvPr/>
        </p:nvGrpSpPr>
        <p:grpSpPr>
          <a:xfrm>
            <a:off x="2700573" y="3956312"/>
            <a:ext cx="498852" cy="5301988"/>
            <a:chOff x="0" y="0"/>
            <a:chExt cx="131385" cy="1396408"/>
          </a:xfrm>
        </p:grpSpPr>
        <p:sp>
          <p:nvSpPr>
            <p:cNvPr id="5" name="Freeform 5"/>
            <p:cNvSpPr/>
            <p:nvPr/>
          </p:nvSpPr>
          <p:spPr>
            <a:xfrm>
              <a:off x="0" y="0"/>
              <a:ext cx="131385" cy="1396408"/>
            </a:xfrm>
            <a:custGeom>
              <a:avLst/>
              <a:gdLst/>
              <a:ahLst/>
              <a:cxnLst/>
              <a:rect l="l" t="t" r="r" b="b"/>
              <a:pathLst>
                <a:path w="131385" h="1396408">
                  <a:moveTo>
                    <a:pt x="0" y="0"/>
                  </a:moveTo>
                  <a:lnTo>
                    <a:pt x="131385" y="0"/>
                  </a:lnTo>
                  <a:lnTo>
                    <a:pt x="131385" y="1396408"/>
                  </a:lnTo>
                  <a:lnTo>
                    <a:pt x="0" y="1396408"/>
                  </a:lnTo>
                  <a:close/>
                </a:path>
              </a:pathLst>
            </a:custGeom>
            <a:solidFill>
              <a:srgbClr val="166E51"/>
            </a:solidFill>
          </p:spPr>
        </p:sp>
        <p:sp>
          <p:nvSpPr>
            <p:cNvPr id="6" name="TextBox 6"/>
            <p:cNvSpPr txBox="1"/>
            <p:nvPr/>
          </p:nvSpPr>
          <p:spPr>
            <a:xfrm>
              <a:off x="0" y="-38100"/>
              <a:ext cx="131385" cy="143450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489676" y="1084081"/>
            <a:ext cx="9281102" cy="1767270"/>
          </a:xfrm>
          <a:prstGeom prst="rect">
            <a:avLst/>
          </a:prstGeom>
        </p:spPr>
        <p:txBody>
          <a:bodyPr lIns="0" tIns="0" rIns="0" bIns="0" rtlCol="0" anchor="t">
            <a:spAutoFit/>
          </a:bodyPr>
          <a:lstStyle/>
          <a:p>
            <a:pPr marL="0" lvl="0" indent="0" algn="l">
              <a:lnSpc>
                <a:spcPts val="6961"/>
              </a:lnSpc>
              <a:spcBef>
                <a:spcPct val="0"/>
              </a:spcBef>
            </a:pPr>
            <a:r>
              <a:rPr lang="en-US" sz="6107" dirty="0">
                <a:solidFill>
                  <a:srgbClr val="000000"/>
                </a:solidFill>
                <a:latin typeface="TT Ramillas"/>
              </a:rPr>
              <a:t>ANALISIS DE LA            COMPETENCIA</a:t>
            </a:r>
          </a:p>
        </p:txBody>
      </p:sp>
      <p:pic>
        <p:nvPicPr>
          <p:cNvPr id="9" name="Imagen 8"/>
          <p:cNvPicPr>
            <a:picLocks noChangeAspect="1"/>
          </p:cNvPicPr>
          <p:nvPr/>
        </p:nvPicPr>
        <p:blipFill>
          <a:blip r:embed="rId3"/>
          <a:stretch>
            <a:fillRect/>
          </a:stretch>
        </p:blipFill>
        <p:spPr>
          <a:xfrm>
            <a:off x="10363199" y="1084082"/>
            <a:ext cx="7742669" cy="3297417"/>
          </a:xfrm>
          <a:prstGeom prst="rect">
            <a:avLst/>
          </a:prstGeom>
        </p:spPr>
      </p:pic>
      <p:pic>
        <p:nvPicPr>
          <p:cNvPr id="10" name="Imagen 9"/>
          <p:cNvPicPr>
            <a:picLocks noChangeAspect="1"/>
          </p:cNvPicPr>
          <p:nvPr/>
        </p:nvPicPr>
        <p:blipFill>
          <a:blip r:embed="rId4"/>
          <a:stretch>
            <a:fillRect/>
          </a:stretch>
        </p:blipFill>
        <p:spPr>
          <a:xfrm>
            <a:off x="3474928" y="4397852"/>
            <a:ext cx="7699796" cy="5774847"/>
          </a:xfrm>
          <a:prstGeom prst="rect">
            <a:avLst/>
          </a:prstGeom>
        </p:spPr>
      </p:pic>
      <p:sp>
        <p:nvSpPr>
          <p:cNvPr id="11" name="TextBox 8"/>
          <p:cNvSpPr txBox="1"/>
          <p:nvPr/>
        </p:nvSpPr>
        <p:spPr>
          <a:xfrm>
            <a:off x="10363200" y="221342"/>
            <a:ext cx="7068536" cy="846386"/>
          </a:xfrm>
          <a:prstGeom prst="rect">
            <a:avLst/>
          </a:prstGeom>
        </p:spPr>
        <p:txBody>
          <a:bodyPr wrap="square" lIns="0" tIns="0" rIns="0" bIns="0" rtlCol="0" anchor="t">
            <a:spAutoFit/>
          </a:bodyPr>
          <a:lstStyle/>
          <a:p>
            <a:pPr marL="0" lvl="0" indent="0" algn="ctr">
              <a:lnSpc>
                <a:spcPts val="6961"/>
              </a:lnSpc>
              <a:spcBef>
                <a:spcPct val="0"/>
              </a:spcBef>
            </a:pPr>
            <a:r>
              <a:rPr lang="en-US" sz="4500" dirty="0" err="1" smtClean="0">
                <a:solidFill>
                  <a:srgbClr val="000000"/>
                </a:solidFill>
                <a:latin typeface="TT Ramillas"/>
              </a:rPr>
              <a:t>Directa</a:t>
            </a:r>
            <a:endParaRPr lang="en-US" sz="4500" dirty="0">
              <a:solidFill>
                <a:srgbClr val="000000"/>
              </a:solidFill>
              <a:latin typeface="TT Ramillas"/>
            </a:endParaRPr>
          </a:p>
        </p:txBody>
      </p:sp>
      <p:sp>
        <p:nvSpPr>
          <p:cNvPr id="12" name="TextBox 8"/>
          <p:cNvSpPr txBox="1"/>
          <p:nvPr/>
        </p:nvSpPr>
        <p:spPr>
          <a:xfrm>
            <a:off x="3474928" y="3567443"/>
            <a:ext cx="7068536" cy="846386"/>
          </a:xfrm>
          <a:prstGeom prst="rect">
            <a:avLst/>
          </a:prstGeom>
        </p:spPr>
        <p:txBody>
          <a:bodyPr wrap="square" lIns="0" tIns="0" rIns="0" bIns="0" rtlCol="0" anchor="t">
            <a:spAutoFit/>
          </a:bodyPr>
          <a:lstStyle/>
          <a:p>
            <a:pPr marL="0" lvl="0" indent="0" algn="ctr">
              <a:lnSpc>
                <a:spcPts val="6961"/>
              </a:lnSpc>
              <a:spcBef>
                <a:spcPct val="0"/>
              </a:spcBef>
            </a:pPr>
            <a:r>
              <a:rPr lang="en-US" sz="4500" dirty="0" err="1" smtClean="0">
                <a:solidFill>
                  <a:srgbClr val="000000"/>
                </a:solidFill>
                <a:latin typeface="TT Ramillas"/>
              </a:rPr>
              <a:t>Indirecta</a:t>
            </a:r>
            <a:endParaRPr lang="en-US" sz="4500" dirty="0">
              <a:solidFill>
                <a:srgbClr val="000000"/>
              </a:solidFill>
              <a:latin typeface="TT Ramillas"/>
            </a:endParaRPr>
          </a:p>
        </p:txBody>
      </p:sp>
      <p:sp>
        <p:nvSpPr>
          <p:cNvPr id="13" name="TextBox 6"/>
          <p:cNvSpPr txBox="1"/>
          <p:nvPr/>
        </p:nvSpPr>
        <p:spPr>
          <a:xfrm>
            <a:off x="11658600" y="4686300"/>
            <a:ext cx="6122676" cy="6280565"/>
          </a:xfrm>
          <a:prstGeom prst="rect">
            <a:avLst/>
          </a:prstGeom>
        </p:spPr>
        <p:txBody>
          <a:bodyPr wrap="square" lIns="0" tIns="0" rIns="0" bIns="0" rtlCol="0" anchor="t">
            <a:spAutoFit/>
          </a:bodyPr>
          <a:lstStyle/>
          <a:p>
            <a:pPr algn="just">
              <a:lnSpc>
                <a:spcPct val="150000"/>
              </a:lnSpc>
            </a:pPr>
            <a:r>
              <a:rPr lang="es-ES" sz="3000" dirty="0" smtClean="0">
                <a:latin typeface="TT Ramillas" panose="020B0604020202020204" charset="0"/>
              </a:rPr>
              <a:t>En la Región Brunca no se identificaron negocios que ofrezcan helados que combinen frutas y verduras. Solo se encontró helados caseros elaborados exclusivamente con frutas, o batidos que si combinan las frutas y verduras.</a:t>
            </a:r>
          </a:p>
          <a:p>
            <a:pPr>
              <a:lnSpc>
                <a:spcPct val="150000"/>
              </a:lnSpc>
            </a:pPr>
            <a:endParaRPr lang="es-ES" sz="3500" dirty="0">
              <a:latin typeface="TT Ramillas" panose="020B060402020202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876</Words>
  <Application>Microsoft Office PowerPoint</Application>
  <PresentationFormat>Personalizado</PresentationFormat>
  <Paragraphs>100</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DM Serif Display</vt:lpstr>
      <vt:lpstr>Gagalin</vt:lpstr>
      <vt:lpstr>Arial</vt:lpstr>
      <vt:lpstr>TT Ramillas</vt:lpstr>
      <vt:lpstr>TT Ramillas Bold</vt:lpstr>
      <vt:lpstr>Calibri</vt:lpstr>
      <vt:lpstr>Gliker</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Nuestra Empresa Formal Verde y Blanco</dc:title>
  <dc:creator>Conta Fay Contabilidad y Asesoría</dc:creator>
  <cp:lastModifiedBy>Conta Fay Contabilidad y Asesoría</cp:lastModifiedBy>
  <cp:revision>10</cp:revision>
  <dcterms:created xsi:type="dcterms:W3CDTF">2006-08-16T00:00:00Z</dcterms:created>
  <dcterms:modified xsi:type="dcterms:W3CDTF">2024-06-17T14:23:07Z</dcterms:modified>
  <dc:identifier>DAGH-F_mgHA</dc:identifier>
</cp:coreProperties>
</file>