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Lst>
  <p:sldIdLst>
    <p:sldId id="257" r:id="rId5"/>
    <p:sldId id="258" r:id="rId6"/>
    <p:sldId id="260" r:id="rId7"/>
    <p:sldId id="259" r:id="rId8"/>
    <p:sldId id="261" r:id="rId9"/>
    <p:sldId id="262" r:id="rId10"/>
    <p:sldId id="263" r:id="rId11"/>
    <p:sldId id="264" r:id="rId12"/>
    <p:sldId id="265" r:id="rId13"/>
    <p:sldId id="266" r:id="rId14"/>
    <p:sldId id="268" r:id="rId15"/>
    <p:sldId id="26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4F324-F8CD-4C49-BDF8-4D0068764CFF}" v="6" dt="2024-01-26T19:33:01.823"/>
    <p1510:client id="{E1954F70-6383-44F4-A281-9DC3CFDB6F04}" v="2" dt="2024-01-26T20:23:30.09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75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4709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884026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5430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966109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1634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754967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900242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231731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4137063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15/06/2024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612555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15/06/2024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896529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A847CFC-816F-41D0-AAC0-9BF4FEBC753E}" type="datetimeFigureOut">
              <a:rPr lang="es-ES" smtClean="0"/>
              <a:t>15/06/2024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739274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A847CFC-816F-41D0-AAC0-9BF4FEBC753E}" type="datetimeFigureOut">
              <a:rPr lang="es-ES" smtClean="0"/>
              <a:t>15/06/2024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692852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15/06/2024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8957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15/06/2024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202107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15/06/2024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04555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A847CFC-816F-41D0-AAC0-9BF4FEBC753E}" type="datetimeFigureOut">
              <a:rPr lang="es-ES" smtClean="0"/>
              <a:t>15/06/2024</a:t>
            </a:fld>
            <a:endParaRPr lang="es-E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394124451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086AB3F-6D90-4B5B-A3C2-69DE51B97A51}"/>
              </a:ext>
            </a:extLst>
          </p:cNvPr>
          <p:cNvPicPr>
            <a:picLocks noChangeAspect="1"/>
          </p:cNvPicPr>
          <p:nvPr/>
        </p:nvPicPr>
        <p:blipFill rotWithShape="1">
          <a:blip r:embed="rId2"/>
          <a:srcRect l="4288"/>
          <a:stretch/>
        </p:blipFill>
        <p:spPr>
          <a:xfrm>
            <a:off x="611560" y="332656"/>
            <a:ext cx="6428922" cy="1872208"/>
          </a:xfrm>
          <a:prstGeom prst="rect">
            <a:avLst/>
          </a:prstGeom>
        </p:spPr>
      </p:pic>
      <p:sp>
        <p:nvSpPr>
          <p:cNvPr id="6" name="CuadroTexto 5">
            <a:extLst>
              <a:ext uri="{FF2B5EF4-FFF2-40B4-BE49-F238E27FC236}">
                <a16:creationId xmlns:a16="http://schemas.microsoft.com/office/drawing/2014/main" id="{57762BC4-A87A-4FF0-89E2-93D2085801C3}"/>
              </a:ext>
            </a:extLst>
          </p:cNvPr>
          <p:cNvSpPr txBox="1"/>
          <p:nvPr/>
        </p:nvSpPr>
        <p:spPr>
          <a:xfrm>
            <a:off x="395536" y="3284984"/>
            <a:ext cx="7848872" cy="1754326"/>
          </a:xfrm>
          <a:prstGeom prst="rect">
            <a:avLst/>
          </a:prstGeom>
          <a:noFill/>
        </p:spPr>
        <p:txBody>
          <a:bodyPr wrap="square" rtlCol="0">
            <a:spAutoFit/>
          </a:bodyPr>
          <a:lstStyle/>
          <a:p>
            <a:r>
              <a:rPr lang="es-CR" sz="3600" dirty="0">
                <a:solidFill>
                  <a:schemeClr val="accent2">
                    <a:lumMod val="75000"/>
                  </a:schemeClr>
                </a:solidFill>
              </a:rPr>
              <a:t>Té o Infusión de hierbas medicinales  para tratar padecimientos comunes de manera natural </a:t>
            </a:r>
          </a:p>
        </p:txBody>
      </p:sp>
    </p:spTree>
    <p:extLst>
      <p:ext uri="{BB962C8B-B14F-4D97-AF65-F5344CB8AC3E}">
        <p14:creationId xmlns:p14="http://schemas.microsoft.com/office/powerpoint/2010/main" val="4198097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924263E-A472-4F1B-B476-E8081600D1CC}"/>
              </a:ext>
            </a:extLst>
          </p:cNvPr>
          <p:cNvSpPr txBox="1"/>
          <p:nvPr/>
        </p:nvSpPr>
        <p:spPr>
          <a:xfrm>
            <a:off x="431540" y="908720"/>
            <a:ext cx="8280920" cy="5033879"/>
          </a:xfrm>
          <a:prstGeom prst="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742950" lvl="1" indent="-285750" algn="just">
              <a:lnSpc>
                <a:spcPct val="150000"/>
              </a:lnSpc>
              <a:buFont typeface="Courier New" panose="02070309020205020404" pitchFamily="49" charset="0"/>
              <a:buChar char="o"/>
            </a:pPr>
            <a:r>
              <a:rPr lang="es-ES" u="sng" dirty="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rPr>
              <a:t>Plaza:</a:t>
            </a:r>
            <a:endParaRPr lang="es-CR"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dirty="0">
                <a:solidFill>
                  <a:srgbClr val="000000"/>
                </a:solidFill>
                <a:effectLst/>
                <a:latin typeface="Calibri" panose="020F0502020204030204" pitchFamily="34" charset="0"/>
                <a:ea typeface="Times New Roman" panose="02020603050405020304" pitchFamily="18" charset="0"/>
              </a:rPr>
              <a:t>Puntos de venta. Stand en el Colegio, Feria del agricultor, ventas electrónicas</a:t>
            </a:r>
            <a:endParaRPr lang="es-CR"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dirty="0">
                <a:solidFill>
                  <a:srgbClr val="000000"/>
                </a:solidFill>
                <a:effectLst/>
                <a:latin typeface="Calibri" panose="020F0502020204030204" pitchFamily="34" charset="0"/>
                <a:ea typeface="Times New Roman" panose="02020603050405020304" pitchFamily="18" charset="0"/>
              </a:rPr>
              <a:t>Logística. El producto será vendido y distribuido por los estudiantes</a:t>
            </a:r>
            <a:endParaRPr lang="es-CR" dirty="0">
              <a:effectLst/>
              <a:latin typeface="Times New Roman" panose="02020603050405020304" pitchFamily="18" charset="0"/>
              <a:ea typeface="Times New Roman" panose="02020603050405020304" pitchFamily="18" charset="0"/>
            </a:endParaRPr>
          </a:p>
          <a:p>
            <a:pPr lvl="2" algn="just">
              <a:lnSpc>
                <a:spcPct val="150000"/>
              </a:lnSpc>
            </a:pPr>
            <a:endParaRPr lang="es-ES" dirty="0">
              <a:solidFill>
                <a:srgbClr val="000000"/>
              </a:solidFill>
              <a:latin typeface="Calibri" panose="020F0502020204030204" pitchFamily="34" charset="0"/>
              <a:ea typeface="Times New Roman" panose="02020603050405020304" pitchFamily="18" charset="0"/>
            </a:endParaRPr>
          </a:p>
          <a:p>
            <a:pPr lvl="2" algn="just">
              <a:lnSpc>
                <a:spcPct val="150000"/>
              </a:lnSpc>
            </a:pPr>
            <a:endParaRPr lang="es-CR" dirty="0">
              <a:effectLst/>
              <a:latin typeface="Times New Roman" panose="02020603050405020304" pitchFamily="18" charset="0"/>
              <a:ea typeface="Times New Roman" panose="02020603050405020304" pitchFamily="18" charset="0"/>
            </a:endParaRPr>
          </a:p>
          <a:p>
            <a:pPr marL="742950" lvl="1" indent="-285750" algn="just">
              <a:lnSpc>
                <a:spcPct val="150000"/>
              </a:lnSpc>
              <a:buFont typeface="Courier New" panose="02070309020205020404" pitchFamily="49" charset="0"/>
              <a:buChar char="o"/>
            </a:pPr>
            <a:r>
              <a:rPr lang="es-ES" u="sng" dirty="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rPr>
              <a:t>Publicidad y promoción:</a:t>
            </a:r>
            <a:endParaRPr lang="es-CR"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dirty="0">
                <a:solidFill>
                  <a:srgbClr val="000000"/>
                </a:solidFill>
                <a:effectLst/>
                <a:latin typeface="Calibri" panose="020F0502020204030204" pitchFamily="34" charset="0"/>
                <a:ea typeface="Times New Roman" panose="02020603050405020304" pitchFamily="18" charset="0"/>
              </a:rPr>
              <a:t>Creación de páginas web o redes sociales. La compañía cuenta con Instagram Tic </a:t>
            </a:r>
            <a:r>
              <a:rPr lang="es-ES" dirty="0" err="1">
                <a:solidFill>
                  <a:srgbClr val="000000"/>
                </a:solidFill>
                <a:effectLst/>
                <a:latin typeface="Calibri" panose="020F0502020204030204" pitchFamily="34" charset="0"/>
                <a:ea typeface="Times New Roman" panose="02020603050405020304" pitchFamily="18" charset="0"/>
              </a:rPr>
              <a:t>Tock</a:t>
            </a:r>
            <a:r>
              <a:rPr lang="es-ES" dirty="0">
                <a:solidFill>
                  <a:srgbClr val="000000"/>
                </a:solidFill>
                <a:effectLst/>
                <a:latin typeface="Calibri" panose="020F0502020204030204" pitchFamily="34" charset="0"/>
                <a:ea typeface="Times New Roman" panose="02020603050405020304" pitchFamily="18" charset="0"/>
              </a:rPr>
              <a:t> y </a:t>
            </a:r>
            <a:r>
              <a:rPr lang="es-ES" dirty="0" err="1">
                <a:solidFill>
                  <a:srgbClr val="000000"/>
                </a:solidFill>
                <a:effectLst/>
                <a:latin typeface="Calibri" panose="020F0502020204030204" pitchFamily="34" charset="0"/>
                <a:ea typeface="Times New Roman" panose="02020603050405020304" pitchFamily="18" charset="0"/>
              </a:rPr>
              <a:t>facebook</a:t>
            </a:r>
            <a:endParaRPr lang="es-CR"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dirty="0" err="1">
                <a:solidFill>
                  <a:srgbClr val="000000"/>
                </a:solidFill>
                <a:effectLst/>
                <a:latin typeface="Calibri" panose="020F0502020204030204" pitchFamily="34" charset="0"/>
                <a:ea typeface="Times New Roman" panose="02020603050405020304" pitchFamily="18" charset="0"/>
              </a:rPr>
              <a:t>Brochures</a:t>
            </a:r>
            <a:r>
              <a:rPr lang="es-ES" dirty="0">
                <a:solidFill>
                  <a:srgbClr val="000000"/>
                </a:solidFill>
                <a:effectLst/>
                <a:latin typeface="Calibri" panose="020F0502020204030204" pitchFamily="34" charset="0"/>
                <a:ea typeface="Times New Roman" panose="02020603050405020304" pitchFamily="18" charset="0"/>
              </a:rPr>
              <a:t>, banners, etc. Se elaboran banners electrónicos informativos para entregar a los clientes a cerca de los beneficios de cada infusión de hierbas </a:t>
            </a:r>
            <a:endParaRPr lang="es-C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76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BE93EE-F561-4A73-A925-7F409F46B330}"/>
              </a:ext>
            </a:extLst>
          </p:cNvPr>
          <p:cNvSpPr>
            <a:spLocks noGrp="1"/>
          </p:cNvSpPr>
          <p:nvPr>
            <p:ph type="title"/>
          </p:nvPr>
        </p:nvSpPr>
        <p:spPr>
          <a:xfrm>
            <a:off x="1547664" y="151533"/>
            <a:ext cx="6347713" cy="1320800"/>
          </a:xfrm>
        </p:spPr>
        <p:txBody>
          <a:bodyPr/>
          <a:lstStyle/>
          <a:p>
            <a:r>
              <a:rPr lang="es-CR" dirty="0"/>
              <a:t>NUESTRO PRODUCTO </a:t>
            </a:r>
          </a:p>
        </p:txBody>
      </p:sp>
      <p:pic>
        <p:nvPicPr>
          <p:cNvPr id="4" name="Imagen 3">
            <a:extLst>
              <a:ext uri="{FF2B5EF4-FFF2-40B4-BE49-F238E27FC236}">
                <a16:creationId xmlns:a16="http://schemas.microsoft.com/office/drawing/2014/main" id="{F3CA20AE-79C1-4569-9721-06BB009DAEE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1212214"/>
            <a:ext cx="4248472" cy="5529153"/>
          </a:xfrm>
          <a:prstGeom prst="rect">
            <a:avLst/>
          </a:prstGeom>
          <a:noFill/>
          <a:ln>
            <a:noFill/>
          </a:ln>
        </p:spPr>
      </p:pic>
    </p:spTree>
    <p:extLst>
      <p:ext uri="{BB962C8B-B14F-4D97-AF65-F5344CB8AC3E}">
        <p14:creationId xmlns:p14="http://schemas.microsoft.com/office/powerpoint/2010/main" val="3039242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0976C1E-6027-4C4D-8A96-1510BCA7C572}"/>
              </a:ext>
            </a:extLst>
          </p:cNvPr>
          <p:cNvPicPr>
            <a:picLocks noChangeAspect="1"/>
          </p:cNvPicPr>
          <p:nvPr/>
        </p:nvPicPr>
        <p:blipFill rotWithShape="1">
          <a:blip r:embed="rId2"/>
          <a:srcRect l="4288"/>
          <a:stretch/>
        </p:blipFill>
        <p:spPr>
          <a:xfrm>
            <a:off x="683568" y="692696"/>
            <a:ext cx="6428922" cy="1872208"/>
          </a:xfrm>
          <a:prstGeom prst="rect">
            <a:avLst/>
          </a:prstGeom>
        </p:spPr>
      </p:pic>
      <p:sp>
        <p:nvSpPr>
          <p:cNvPr id="6" name="Rectángulo 5">
            <a:extLst>
              <a:ext uri="{FF2B5EF4-FFF2-40B4-BE49-F238E27FC236}">
                <a16:creationId xmlns:a16="http://schemas.microsoft.com/office/drawing/2014/main" id="{9E4250B2-C5A9-48FD-B8B3-1085E04E4010}"/>
              </a:ext>
            </a:extLst>
          </p:cNvPr>
          <p:cNvSpPr/>
          <p:nvPr/>
        </p:nvSpPr>
        <p:spPr>
          <a:xfrm>
            <a:off x="356334" y="2967335"/>
            <a:ext cx="8431346" cy="3416320"/>
          </a:xfrm>
          <a:prstGeom prst="rect">
            <a:avLst/>
          </a:prstGeom>
          <a:noFill/>
        </p:spPr>
        <p:txBody>
          <a:bodyPr wrap="none" lIns="91440" tIns="45720" rIns="91440" bIns="45720">
            <a:spAutoFit/>
          </a:bodyPr>
          <a:lstStyle/>
          <a:p>
            <a:pPr algn="ctr"/>
            <a:r>
              <a:rPr lang="es-ES" sz="5400" b="1" cap="none" spc="0" dirty="0">
                <a:ln w="22225">
                  <a:solidFill>
                    <a:schemeClr val="accent2"/>
                  </a:solidFill>
                  <a:prstDash val="solid"/>
                </a:ln>
                <a:solidFill>
                  <a:schemeClr val="accent2">
                    <a:lumMod val="40000"/>
                    <a:lumOff val="60000"/>
                  </a:schemeClr>
                </a:solidFill>
                <a:effectLst/>
              </a:rPr>
              <a:t>“La experiencia de</a:t>
            </a:r>
          </a:p>
          <a:p>
            <a:pPr algn="ctr"/>
            <a:r>
              <a:rPr lang="es-ES" sz="5400" b="1" dirty="0">
                <a:ln w="22225">
                  <a:solidFill>
                    <a:schemeClr val="accent2"/>
                  </a:solidFill>
                  <a:prstDash val="solid"/>
                </a:ln>
                <a:solidFill>
                  <a:schemeClr val="accent2">
                    <a:lumMod val="40000"/>
                    <a:lumOff val="60000"/>
                  </a:schemeClr>
                </a:solidFill>
              </a:rPr>
              <a:t>Un buen té cultivado </a:t>
            </a:r>
          </a:p>
          <a:p>
            <a:pPr algn="ctr"/>
            <a:r>
              <a:rPr lang="es-ES" sz="5400" b="1" cap="none" spc="0" dirty="0">
                <a:ln w="22225">
                  <a:solidFill>
                    <a:schemeClr val="accent2"/>
                  </a:solidFill>
                  <a:prstDash val="solid"/>
                </a:ln>
                <a:solidFill>
                  <a:schemeClr val="accent2">
                    <a:lumMod val="40000"/>
                    <a:lumOff val="60000"/>
                  </a:schemeClr>
                </a:solidFill>
                <a:effectLst/>
              </a:rPr>
              <a:t>Con pasión y servido con </a:t>
            </a:r>
          </a:p>
          <a:p>
            <a:pPr algn="ctr"/>
            <a:r>
              <a:rPr lang="es-ES" sz="5400" b="1" dirty="0">
                <a:ln w="22225">
                  <a:solidFill>
                    <a:schemeClr val="accent2"/>
                  </a:solidFill>
                  <a:prstDash val="solid"/>
                </a:ln>
                <a:solidFill>
                  <a:schemeClr val="accent2">
                    <a:lumMod val="40000"/>
                    <a:lumOff val="60000"/>
                  </a:schemeClr>
                </a:solidFill>
              </a:rPr>
              <a:t>Amor”</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865889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80C4C41-3742-4BCD-8340-F793A9BE9176}"/>
              </a:ext>
            </a:extLst>
          </p:cNvPr>
          <p:cNvSpPr>
            <a:spLocks noGrp="1"/>
          </p:cNvSpPr>
          <p:nvPr>
            <p:ph idx="1"/>
          </p:nvPr>
        </p:nvSpPr>
        <p:spPr>
          <a:xfrm>
            <a:off x="647564" y="476672"/>
            <a:ext cx="7848872" cy="5904656"/>
          </a:xfr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marL="0" indent="0">
              <a:lnSpc>
                <a:spcPct val="150000"/>
              </a:lnSpc>
              <a:spcAft>
                <a:spcPts val="1000"/>
              </a:spcAft>
              <a:buNone/>
              <a:tabLst>
                <a:tab pos="900430" algn="l"/>
              </a:tabLst>
            </a:pPr>
            <a:r>
              <a:rPr lang="es-CR"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CR"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50000"/>
              </a:lnSpc>
              <a:spcAft>
                <a:spcPts val="1000"/>
              </a:spcAft>
              <a:buNone/>
              <a:tabLst>
                <a:tab pos="900430" algn="l"/>
              </a:tabLst>
            </a:pPr>
            <a:r>
              <a:rPr lang="es-CR" sz="1800" b="1" dirty="0">
                <a:effectLst/>
                <a:latin typeface="Calibri" panose="020F0502020204030204" pitchFamily="34" charset="0"/>
                <a:ea typeface="Calibri" panose="020F0502020204030204" pitchFamily="34" charset="0"/>
                <a:cs typeface="Times New Roman" panose="02020603050405020304" pitchFamily="18" charset="0"/>
              </a:rPr>
              <a:t>							</a:t>
            </a:r>
            <a:r>
              <a:rPr lang="es-C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s-CR" sz="1800" b="1" i="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MISIÓN</a:t>
            </a:r>
            <a:endParaRPr lang="es-CR" sz="18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1000"/>
              </a:spcAft>
            </a:pPr>
            <a:r>
              <a:rPr lang="es-CR" sz="1800" dirty="0">
                <a:effectLst/>
                <a:latin typeface="Arial" panose="020B0604020202020204" pitchFamily="34" charset="0"/>
                <a:ea typeface="Times New Roman" panose="02020603050405020304" pitchFamily="18" charset="0"/>
                <a:cs typeface="Times New Roman" panose="02020603050405020304" pitchFamily="18" charset="0"/>
              </a:rPr>
              <a:t>Proveer a nuestros clientes una experiencia excepcional de té, ofreciendo una gran variedad de sabores y mezclas únicas mientras promovemos la salud, el bienestar y la sostenibilidad en cada taza.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Aft>
                <a:spcPts val="1000"/>
              </a:spcAft>
              <a:buNone/>
            </a:pP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r>
              <a:rPr lang="es-CR" sz="1800" b="1" i="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VISIÓN</a:t>
            </a:r>
            <a:endParaRPr lang="es-CR" sz="18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1000"/>
              </a:spcAft>
            </a:pPr>
            <a:r>
              <a:rPr lang="es-CR" sz="1800" dirty="0">
                <a:effectLst/>
                <a:latin typeface="Arial" panose="020B0604020202020204" pitchFamily="34" charset="0"/>
                <a:ea typeface="Times New Roman" panose="02020603050405020304" pitchFamily="18" charset="0"/>
                <a:cs typeface="Times New Roman" panose="02020603050405020304" pitchFamily="18" charset="0"/>
              </a:rPr>
              <a:t>Convertirnos en el referente regional en la industria del té, resaltando nuestra calidad, innovación y compromiso con la comunidad y el medio ambiente.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R" dirty="0"/>
          </a:p>
        </p:txBody>
      </p:sp>
    </p:spTree>
    <p:extLst>
      <p:ext uri="{BB962C8B-B14F-4D97-AF65-F5344CB8AC3E}">
        <p14:creationId xmlns:p14="http://schemas.microsoft.com/office/powerpoint/2010/main" val="250269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3999C88E-9939-4B0E-A5EE-5DC42F481CDD}"/>
              </a:ext>
            </a:extLst>
          </p:cNvPr>
          <p:cNvPicPr>
            <a:picLocks noChangeAspect="1"/>
          </p:cNvPicPr>
          <p:nvPr/>
        </p:nvPicPr>
        <p:blipFill>
          <a:blip r:embed="rId2"/>
          <a:stretch>
            <a:fillRect/>
          </a:stretch>
        </p:blipFill>
        <p:spPr>
          <a:xfrm>
            <a:off x="1259632" y="1268760"/>
            <a:ext cx="4641345" cy="4570122"/>
          </a:xfrm>
          <a:prstGeom prst="rect">
            <a:avLst/>
          </a:prstGeom>
        </p:spPr>
      </p:pic>
    </p:spTree>
    <p:extLst>
      <p:ext uri="{BB962C8B-B14F-4D97-AF65-F5344CB8AC3E}">
        <p14:creationId xmlns:p14="http://schemas.microsoft.com/office/powerpoint/2010/main" val="2227057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484F164D-0A11-4EDB-890C-0F676F4D9A3D}"/>
              </a:ext>
            </a:extLst>
          </p:cNvPr>
          <p:cNvPicPr>
            <a:picLocks noChangeAspect="1"/>
          </p:cNvPicPr>
          <p:nvPr/>
        </p:nvPicPr>
        <p:blipFill>
          <a:blip r:embed="rId2"/>
          <a:stretch>
            <a:fillRect/>
          </a:stretch>
        </p:blipFill>
        <p:spPr>
          <a:xfrm>
            <a:off x="14883" y="1356443"/>
            <a:ext cx="9144000" cy="4608511"/>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4" name="CuadroTexto 3">
            <a:extLst>
              <a:ext uri="{FF2B5EF4-FFF2-40B4-BE49-F238E27FC236}">
                <a16:creationId xmlns:a16="http://schemas.microsoft.com/office/drawing/2014/main" id="{9E9A5F57-D33D-4D31-A300-B918DC71E40B}"/>
              </a:ext>
            </a:extLst>
          </p:cNvPr>
          <p:cNvSpPr txBox="1"/>
          <p:nvPr/>
        </p:nvSpPr>
        <p:spPr>
          <a:xfrm>
            <a:off x="2627784" y="404664"/>
            <a:ext cx="4657724" cy="669542"/>
          </a:xfrm>
          <a:prstGeom prst="rect">
            <a:avLst/>
          </a:prstGeom>
          <a:noFill/>
        </p:spPr>
        <p:txBody>
          <a:bodyPr wrap="square">
            <a:spAutoFit/>
          </a:bodyPr>
          <a:lstStyle/>
          <a:p>
            <a:pPr marL="0" indent="0">
              <a:lnSpc>
                <a:spcPct val="150000"/>
              </a:lnSpc>
              <a:spcAft>
                <a:spcPts val="1000"/>
              </a:spcAft>
              <a:buNone/>
              <a:tabLst>
                <a:tab pos="900430" algn="l"/>
              </a:tabLst>
            </a:pPr>
            <a:r>
              <a:rPr lang="es-CR" sz="2800" b="1" i="1"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PLAN CORPORATIVO</a:t>
            </a:r>
            <a:endParaRPr lang="es-CR" sz="2800" b="1"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5840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D00C5067-6FC6-492F-8F7E-12688280D0D3}"/>
              </a:ext>
            </a:extLst>
          </p:cNvPr>
          <p:cNvSpPr txBox="1"/>
          <p:nvPr/>
        </p:nvSpPr>
        <p:spPr>
          <a:xfrm>
            <a:off x="2282428" y="3244334"/>
            <a:ext cx="4593430" cy="369332"/>
          </a:xfrm>
          <a:prstGeom prst="rect">
            <a:avLst/>
          </a:prstGeom>
          <a:noFill/>
        </p:spPr>
        <p:txBody>
          <a:bodyPr wrap="square">
            <a:spAutoFit/>
          </a:bodyPr>
          <a:lstStyle/>
          <a:p>
            <a:r>
              <a:rPr lang="es-CR" sz="1800" b="0" i="0" u="none" strike="noStrike" dirty="0">
                <a:solidFill>
                  <a:srgbClr val="000000"/>
                </a:solidFill>
                <a:effectLst/>
                <a:latin typeface="Helvetica Neue"/>
              </a:rPr>
              <a:t> </a:t>
            </a:r>
            <a:r>
              <a:rPr lang="es-CR" dirty="0"/>
              <a:t> </a:t>
            </a:r>
          </a:p>
        </p:txBody>
      </p:sp>
      <p:graphicFrame>
        <p:nvGraphicFramePr>
          <p:cNvPr id="10" name="Tabla 9">
            <a:extLst>
              <a:ext uri="{FF2B5EF4-FFF2-40B4-BE49-F238E27FC236}">
                <a16:creationId xmlns:a16="http://schemas.microsoft.com/office/drawing/2014/main" id="{0516D961-15C1-47A3-88C4-94CE6D3766AF}"/>
              </a:ext>
            </a:extLst>
          </p:cNvPr>
          <p:cNvGraphicFramePr>
            <a:graphicFrameLocks noGrp="1"/>
          </p:cNvGraphicFramePr>
          <p:nvPr>
            <p:extLst>
              <p:ext uri="{D42A27DB-BD31-4B8C-83A1-F6EECF244321}">
                <p14:modId xmlns:p14="http://schemas.microsoft.com/office/powerpoint/2010/main" val="4069342080"/>
              </p:ext>
            </p:extLst>
          </p:nvPr>
        </p:nvGraphicFramePr>
        <p:xfrm>
          <a:off x="532582" y="4062813"/>
          <a:ext cx="3821956" cy="1312402"/>
        </p:xfrm>
        <a:graphic>
          <a:graphicData uri="http://schemas.openxmlformats.org/drawingml/2006/table">
            <a:tbl>
              <a:tblPr>
                <a:tableStyleId>{5C22544A-7EE6-4342-B048-85BDC9FD1C3A}</a:tableStyleId>
              </a:tblPr>
              <a:tblGrid>
                <a:gridCol w="3821956">
                  <a:extLst>
                    <a:ext uri="{9D8B030D-6E8A-4147-A177-3AD203B41FA5}">
                      <a16:colId xmlns:a16="http://schemas.microsoft.com/office/drawing/2014/main" val="3224553781"/>
                    </a:ext>
                  </a:extLst>
                </a:gridCol>
              </a:tblGrid>
              <a:tr h="1312402">
                <a:tc>
                  <a:txBody>
                    <a:bodyPr/>
                    <a:lstStyle/>
                    <a:p>
                      <a:pPr algn="just" fontAlgn="t"/>
                      <a:r>
                        <a:rPr lang="es-MX" sz="1600" b="1" u="none" strike="noStrike" dirty="0">
                          <a:effectLst/>
                        </a:rPr>
                        <a:t>Debilidades</a:t>
                      </a:r>
                      <a:r>
                        <a:rPr lang="es-MX" sz="1600" u="none" strike="noStrike" dirty="0">
                          <a:effectLst/>
                        </a:rPr>
                        <a:t>: Falta de recursos económicos para extender la producción; Falta de experiencia de los colaboradores en la elaboración de mezclas e infusiones de Té.</a:t>
                      </a:r>
                      <a:endParaRPr lang="es-MX" sz="1600" b="0" i="0" u="none" strike="noStrike" dirty="0">
                        <a:solidFill>
                          <a:srgbClr val="000000"/>
                        </a:solidFill>
                        <a:effectLst/>
                        <a:latin typeface="Helvetica Neue"/>
                      </a:endParaRPr>
                    </a:p>
                  </a:txBody>
                  <a:tcPr marL="9525" marR="9525" marT="9525" marB="0">
                    <a:solidFill>
                      <a:schemeClr val="accent1">
                        <a:lumMod val="75000"/>
                      </a:schemeClr>
                    </a:solidFill>
                  </a:tcPr>
                </a:tc>
                <a:extLst>
                  <a:ext uri="{0D108BD9-81ED-4DB2-BD59-A6C34878D82A}">
                    <a16:rowId xmlns:a16="http://schemas.microsoft.com/office/drawing/2014/main" val="1937289455"/>
                  </a:ext>
                </a:extLst>
              </a:tr>
            </a:tbl>
          </a:graphicData>
        </a:graphic>
      </p:graphicFrame>
      <p:graphicFrame>
        <p:nvGraphicFramePr>
          <p:cNvPr id="11" name="Tabla 10">
            <a:extLst>
              <a:ext uri="{FF2B5EF4-FFF2-40B4-BE49-F238E27FC236}">
                <a16:creationId xmlns:a16="http://schemas.microsoft.com/office/drawing/2014/main" id="{B33075EF-D9D5-46CF-8945-F5C4455CF1CE}"/>
              </a:ext>
            </a:extLst>
          </p:cNvPr>
          <p:cNvGraphicFramePr>
            <a:graphicFrameLocks noGrp="1"/>
          </p:cNvGraphicFramePr>
          <p:nvPr>
            <p:extLst>
              <p:ext uri="{D42A27DB-BD31-4B8C-83A1-F6EECF244321}">
                <p14:modId xmlns:p14="http://schemas.microsoft.com/office/powerpoint/2010/main" val="1751833449"/>
              </p:ext>
            </p:extLst>
          </p:nvPr>
        </p:nvGraphicFramePr>
        <p:xfrm>
          <a:off x="393167" y="1653421"/>
          <a:ext cx="3749949" cy="1960245"/>
        </p:xfrm>
        <a:graphic>
          <a:graphicData uri="http://schemas.openxmlformats.org/drawingml/2006/table">
            <a:tbl>
              <a:tblPr>
                <a:tableStyleId>{5C22544A-7EE6-4342-B048-85BDC9FD1C3A}</a:tableStyleId>
              </a:tblPr>
              <a:tblGrid>
                <a:gridCol w="3749949">
                  <a:extLst>
                    <a:ext uri="{9D8B030D-6E8A-4147-A177-3AD203B41FA5}">
                      <a16:colId xmlns:a16="http://schemas.microsoft.com/office/drawing/2014/main" val="3561316233"/>
                    </a:ext>
                  </a:extLst>
                </a:gridCol>
              </a:tblGrid>
              <a:tr h="1368152">
                <a:tc>
                  <a:txBody>
                    <a:bodyPr/>
                    <a:lstStyle/>
                    <a:p>
                      <a:pPr algn="just" fontAlgn="t"/>
                      <a:r>
                        <a:rPr lang="es-MX" sz="1600" b="1" u="none" strike="noStrike" dirty="0">
                          <a:effectLst/>
                        </a:rPr>
                        <a:t>Corregir: </a:t>
                      </a:r>
                      <a:r>
                        <a:rPr lang="es-MX" sz="1600" u="none" strike="noStrike" dirty="0">
                          <a:effectLst/>
                        </a:rPr>
                        <a:t>Se pretende además de aumentar el aporte de los accionistas realizar actividades para generar recursos para la primera producción. Se sigue realizando una investigación exhaustiva de hierbas medicinales, usos del CBD, y elaboración de Té e infusiones.</a:t>
                      </a:r>
                      <a:endParaRPr lang="es-MX" sz="1600" b="0" i="0" u="none" strike="noStrike" dirty="0">
                        <a:solidFill>
                          <a:srgbClr val="000000"/>
                        </a:solidFill>
                        <a:effectLst/>
                        <a:latin typeface="Helvetica Neue"/>
                      </a:endParaRPr>
                    </a:p>
                  </a:txBody>
                  <a:tcPr marL="9525" marR="9525" marT="9525" marB="0">
                    <a:solidFill>
                      <a:schemeClr val="accent1">
                        <a:lumMod val="60000"/>
                        <a:lumOff val="40000"/>
                      </a:schemeClr>
                    </a:solidFill>
                  </a:tcPr>
                </a:tc>
                <a:extLst>
                  <a:ext uri="{0D108BD9-81ED-4DB2-BD59-A6C34878D82A}">
                    <a16:rowId xmlns:a16="http://schemas.microsoft.com/office/drawing/2014/main" val="344437327"/>
                  </a:ext>
                </a:extLst>
              </a:tr>
            </a:tbl>
          </a:graphicData>
        </a:graphic>
      </p:graphicFrame>
      <p:graphicFrame>
        <p:nvGraphicFramePr>
          <p:cNvPr id="12" name="Tabla 11">
            <a:extLst>
              <a:ext uri="{FF2B5EF4-FFF2-40B4-BE49-F238E27FC236}">
                <a16:creationId xmlns:a16="http://schemas.microsoft.com/office/drawing/2014/main" id="{C8A46826-D522-4379-83EE-F36CE56C5F9B}"/>
              </a:ext>
            </a:extLst>
          </p:cNvPr>
          <p:cNvGraphicFramePr>
            <a:graphicFrameLocks noGrp="1"/>
          </p:cNvGraphicFramePr>
          <p:nvPr>
            <p:extLst>
              <p:ext uri="{D42A27DB-BD31-4B8C-83A1-F6EECF244321}">
                <p14:modId xmlns:p14="http://schemas.microsoft.com/office/powerpoint/2010/main" val="3314198061"/>
              </p:ext>
            </p:extLst>
          </p:nvPr>
        </p:nvGraphicFramePr>
        <p:xfrm>
          <a:off x="4655375" y="4062813"/>
          <a:ext cx="3352800" cy="741045"/>
        </p:xfrm>
        <a:graphic>
          <a:graphicData uri="http://schemas.openxmlformats.org/drawingml/2006/table">
            <a:tbl>
              <a:tblPr>
                <a:tableStyleId>{5C22544A-7EE6-4342-B048-85BDC9FD1C3A}</a:tableStyleId>
              </a:tblPr>
              <a:tblGrid>
                <a:gridCol w="3352800">
                  <a:extLst>
                    <a:ext uri="{9D8B030D-6E8A-4147-A177-3AD203B41FA5}">
                      <a16:colId xmlns:a16="http://schemas.microsoft.com/office/drawing/2014/main" val="4038361330"/>
                    </a:ext>
                  </a:extLst>
                </a:gridCol>
              </a:tblGrid>
              <a:tr h="0">
                <a:tc>
                  <a:txBody>
                    <a:bodyPr/>
                    <a:lstStyle/>
                    <a:p>
                      <a:pPr algn="ctr" fontAlgn="t"/>
                      <a:r>
                        <a:rPr lang="es-MX" sz="1600" b="1" u="none" strike="noStrike" dirty="0">
                          <a:effectLst/>
                        </a:rPr>
                        <a:t>Amenazas: </a:t>
                      </a:r>
                      <a:r>
                        <a:rPr lang="es-MX" sz="1600" u="none" strike="noStrike" dirty="0">
                          <a:effectLst/>
                        </a:rPr>
                        <a:t>Competidores a nivel Nacional;   Poca fidelización de los clientes </a:t>
                      </a:r>
                      <a:endParaRPr lang="es-MX" sz="1600" b="0" i="0" u="none" strike="noStrike" dirty="0">
                        <a:solidFill>
                          <a:srgbClr val="000000"/>
                        </a:solidFill>
                        <a:effectLst/>
                        <a:latin typeface="Helvetica Neue"/>
                      </a:endParaRPr>
                    </a:p>
                  </a:txBody>
                  <a:tcPr marL="9525" marR="9525" marT="9525" marB="0">
                    <a:solidFill>
                      <a:schemeClr val="accent1">
                        <a:lumMod val="60000"/>
                        <a:lumOff val="40000"/>
                      </a:schemeClr>
                    </a:solidFill>
                  </a:tcPr>
                </a:tc>
                <a:extLst>
                  <a:ext uri="{0D108BD9-81ED-4DB2-BD59-A6C34878D82A}">
                    <a16:rowId xmlns:a16="http://schemas.microsoft.com/office/drawing/2014/main" val="2013759678"/>
                  </a:ext>
                </a:extLst>
              </a:tr>
            </a:tbl>
          </a:graphicData>
        </a:graphic>
      </p:graphicFrame>
      <p:graphicFrame>
        <p:nvGraphicFramePr>
          <p:cNvPr id="13" name="Tabla 12">
            <a:extLst>
              <a:ext uri="{FF2B5EF4-FFF2-40B4-BE49-F238E27FC236}">
                <a16:creationId xmlns:a16="http://schemas.microsoft.com/office/drawing/2014/main" id="{D792F3FD-9D91-4E15-8B72-DCE45C9E4CE2}"/>
              </a:ext>
            </a:extLst>
          </p:cNvPr>
          <p:cNvGraphicFramePr>
            <a:graphicFrameLocks noGrp="1"/>
          </p:cNvGraphicFramePr>
          <p:nvPr>
            <p:extLst>
              <p:ext uri="{D42A27DB-BD31-4B8C-83A1-F6EECF244321}">
                <p14:modId xmlns:p14="http://schemas.microsoft.com/office/powerpoint/2010/main" val="1790685226"/>
              </p:ext>
            </p:extLst>
          </p:nvPr>
        </p:nvGraphicFramePr>
        <p:xfrm>
          <a:off x="4579143" y="1761664"/>
          <a:ext cx="3568824" cy="1716405"/>
        </p:xfrm>
        <a:graphic>
          <a:graphicData uri="http://schemas.openxmlformats.org/drawingml/2006/table">
            <a:tbl>
              <a:tblPr>
                <a:tableStyleId>{5C22544A-7EE6-4342-B048-85BDC9FD1C3A}</a:tableStyleId>
              </a:tblPr>
              <a:tblGrid>
                <a:gridCol w="3568824">
                  <a:extLst>
                    <a:ext uri="{9D8B030D-6E8A-4147-A177-3AD203B41FA5}">
                      <a16:colId xmlns:a16="http://schemas.microsoft.com/office/drawing/2014/main" val="2161308783"/>
                    </a:ext>
                  </a:extLst>
                </a:gridCol>
              </a:tblGrid>
              <a:tr h="1716405">
                <a:tc>
                  <a:txBody>
                    <a:bodyPr/>
                    <a:lstStyle/>
                    <a:p>
                      <a:pPr algn="just" fontAlgn="t"/>
                      <a:r>
                        <a:rPr lang="es-MX" sz="1600" b="1" u="none" strike="noStrike" dirty="0">
                          <a:effectLst/>
                        </a:rPr>
                        <a:t>Afrontar: </a:t>
                      </a:r>
                      <a:r>
                        <a:rPr lang="es-MX" sz="1600" u="none" strike="noStrike" dirty="0">
                          <a:effectLst/>
                        </a:rPr>
                        <a:t>Establecer una política de excelencia en el servicio al cliente tanto en las ventas como en la post venta. Explotar nuestra ventaja competitiva de ser un producto elaborado de forma artesanal.</a:t>
                      </a:r>
                      <a:endParaRPr lang="es-MX" sz="1600" b="0" i="0" u="none" strike="noStrike" dirty="0">
                        <a:solidFill>
                          <a:srgbClr val="000000"/>
                        </a:solidFill>
                        <a:effectLst/>
                        <a:latin typeface="Helvetica Neue"/>
                      </a:endParaRPr>
                    </a:p>
                  </a:txBody>
                  <a:tcPr marL="9525" marR="9525" marT="9525" marB="0">
                    <a:solidFill>
                      <a:schemeClr val="accent1">
                        <a:lumMod val="75000"/>
                      </a:schemeClr>
                    </a:solidFill>
                  </a:tcPr>
                </a:tc>
                <a:extLst>
                  <a:ext uri="{0D108BD9-81ED-4DB2-BD59-A6C34878D82A}">
                    <a16:rowId xmlns:a16="http://schemas.microsoft.com/office/drawing/2014/main" val="2924615667"/>
                  </a:ext>
                </a:extLst>
              </a:tr>
            </a:tbl>
          </a:graphicData>
        </a:graphic>
      </p:graphicFrame>
      <p:sp>
        <p:nvSpPr>
          <p:cNvPr id="15" name="Rectángulo 14">
            <a:extLst>
              <a:ext uri="{FF2B5EF4-FFF2-40B4-BE49-F238E27FC236}">
                <a16:creationId xmlns:a16="http://schemas.microsoft.com/office/drawing/2014/main" id="{60A9CC3F-601A-46AF-A05A-92D9BD0B791A}"/>
              </a:ext>
            </a:extLst>
          </p:cNvPr>
          <p:cNvSpPr/>
          <p:nvPr/>
        </p:nvSpPr>
        <p:spPr>
          <a:xfrm>
            <a:off x="2173008" y="226198"/>
            <a:ext cx="4158767" cy="923330"/>
          </a:xfrm>
          <a:prstGeom prst="rect">
            <a:avLst/>
          </a:prstGeom>
          <a:noFill/>
        </p:spPr>
        <p:txBody>
          <a:bodyPr wrap="none" lIns="91440" tIns="45720" rIns="91440" bIns="45720">
            <a:spAutoFit/>
          </a:bodyPr>
          <a:lstStyle/>
          <a:p>
            <a:pPr algn="ctr"/>
            <a:r>
              <a:rPr lang="es-ES" sz="5400" b="1" cap="none" spc="0" dirty="0">
                <a:ln w="22225">
                  <a:solidFill>
                    <a:schemeClr val="accent2"/>
                  </a:solidFill>
                  <a:prstDash val="solid"/>
                </a:ln>
                <a:solidFill>
                  <a:schemeClr val="accent2">
                    <a:lumMod val="40000"/>
                    <a:lumOff val="60000"/>
                  </a:schemeClr>
                </a:solidFill>
                <a:effectLst/>
              </a:rPr>
              <a:t>FODA -MECA</a:t>
            </a:r>
          </a:p>
        </p:txBody>
      </p:sp>
    </p:spTree>
    <p:extLst>
      <p:ext uri="{BB962C8B-B14F-4D97-AF65-F5344CB8AC3E}">
        <p14:creationId xmlns:p14="http://schemas.microsoft.com/office/powerpoint/2010/main" val="1851972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3CA5671-4C27-4DAC-8338-076C69AEA771}"/>
              </a:ext>
            </a:extLst>
          </p:cNvPr>
          <p:cNvSpPr txBox="1"/>
          <p:nvPr/>
        </p:nvSpPr>
        <p:spPr>
          <a:xfrm>
            <a:off x="395536" y="1196433"/>
            <a:ext cx="8064896" cy="4465133"/>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50000"/>
              </a:lnSpc>
            </a:pPr>
            <a:r>
              <a:rPr lang="es-ES"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ANÁLISIS DE LA COMPETENCIA</a:t>
            </a:r>
            <a:endParaRPr lang="es-ES" sz="2000" b="1" u="sng" dirty="0">
              <a:solidFill>
                <a:srgbClr val="000000"/>
              </a:solidFill>
              <a:effectLst/>
              <a:latin typeface="Calibri" panose="020F0502020204030204" pitchFamily="34" charset="0"/>
              <a:ea typeface="Times New Roman" panose="02020603050405020304" pitchFamily="18" charset="0"/>
            </a:endParaRPr>
          </a:p>
          <a:p>
            <a:pPr lvl="0">
              <a:lnSpc>
                <a:spcPct val="150000"/>
              </a:lnSpc>
            </a:pPr>
            <a:endParaRPr lang="es-CR" sz="2000" b="1" dirty="0">
              <a:effectLst/>
              <a:latin typeface="Times New Roman" panose="02020603050405020304" pitchFamily="18" charset="0"/>
              <a:ea typeface="Times New Roman" panose="02020603050405020304" pitchFamily="18" charset="0"/>
            </a:endParaRPr>
          </a:p>
          <a:p>
            <a:pPr indent="228600" algn="just">
              <a:lnSpc>
                <a:spcPct val="150000"/>
              </a:lnSpc>
            </a:pPr>
            <a:r>
              <a:rPr lang="es-ES" sz="2400" dirty="0">
                <a:solidFill>
                  <a:srgbClr val="000000"/>
                </a:solidFill>
                <a:effectLst/>
                <a:latin typeface="Calibri" panose="020F0502020204030204" pitchFamily="34" charset="0"/>
                <a:ea typeface="Times New Roman" panose="02020603050405020304" pitchFamily="18" charset="0"/>
              </a:rPr>
              <a:t>Nuestra competencia directa son las marcas distribuidoras de tè por ejemplo </a:t>
            </a:r>
            <a:r>
              <a:rPr lang="es-ES" sz="2400" dirty="0" err="1">
                <a:solidFill>
                  <a:srgbClr val="000000"/>
                </a:solidFill>
                <a:effectLst/>
                <a:latin typeface="Calibri" panose="020F0502020204030204" pitchFamily="34" charset="0"/>
                <a:ea typeface="Times New Roman" panose="02020603050405020304" pitchFamily="18" charset="0"/>
              </a:rPr>
              <a:t>Manza</a:t>
            </a:r>
            <a:r>
              <a:rPr lang="es-ES" sz="2400" dirty="0">
                <a:solidFill>
                  <a:srgbClr val="000000"/>
                </a:solidFill>
                <a:effectLst/>
                <a:latin typeface="Calibri" panose="020F0502020204030204" pitchFamily="34" charset="0"/>
                <a:ea typeface="Times New Roman" panose="02020603050405020304" pitchFamily="18" charset="0"/>
              </a:rPr>
              <a:t> té, te </a:t>
            </a:r>
            <a:r>
              <a:rPr lang="es-ES" sz="2400" dirty="0" err="1">
                <a:solidFill>
                  <a:srgbClr val="000000"/>
                </a:solidFill>
                <a:effectLst/>
                <a:latin typeface="Calibri" panose="020F0502020204030204" pitchFamily="34" charset="0"/>
                <a:ea typeface="Times New Roman" panose="02020603050405020304" pitchFamily="18" charset="0"/>
              </a:rPr>
              <a:t>Mondaisa</a:t>
            </a:r>
            <a:r>
              <a:rPr lang="es-ES" sz="2400" dirty="0">
                <a:solidFill>
                  <a:srgbClr val="000000"/>
                </a:solidFill>
                <a:effectLst/>
                <a:latin typeface="Calibri" panose="020F0502020204030204" pitchFamily="34" charset="0"/>
                <a:ea typeface="Times New Roman" panose="02020603050405020304" pitchFamily="18" charset="0"/>
              </a:rPr>
              <a:t>, entre otros y nuestra competencia indirecta serian las marcas distribuidoras de café por ejemplo Café los Gemelos, Café Rey , Café 1820 entre otros, los competidores mas cercanos a nuestro producto serian </a:t>
            </a:r>
            <a:r>
              <a:rPr lang="es-ES" sz="2400" dirty="0" err="1">
                <a:solidFill>
                  <a:srgbClr val="000000"/>
                </a:solidFill>
                <a:effectLst/>
                <a:latin typeface="Calibri" panose="020F0502020204030204" pitchFamily="34" charset="0"/>
                <a:ea typeface="Times New Roman" panose="02020603050405020304" pitchFamily="18" charset="0"/>
              </a:rPr>
              <a:t>Manza</a:t>
            </a:r>
            <a:r>
              <a:rPr lang="es-ES" sz="2400" dirty="0">
                <a:solidFill>
                  <a:srgbClr val="000000"/>
                </a:solidFill>
                <a:effectLst/>
                <a:latin typeface="Calibri" panose="020F0502020204030204" pitchFamily="34" charset="0"/>
                <a:ea typeface="Times New Roman" panose="02020603050405020304" pitchFamily="18" charset="0"/>
              </a:rPr>
              <a:t> tè y tè </a:t>
            </a:r>
            <a:r>
              <a:rPr lang="es-ES" sz="2400" dirty="0" err="1">
                <a:solidFill>
                  <a:srgbClr val="000000"/>
                </a:solidFill>
                <a:effectLst/>
                <a:latin typeface="Calibri" panose="020F0502020204030204" pitchFamily="34" charset="0"/>
                <a:ea typeface="Times New Roman" panose="02020603050405020304" pitchFamily="18" charset="0"/>
              </a:rPr>
              <a:t>Mondaisa</a:t>
            </a:r>
            <a:r>
              <a:rPr lang="es-CR" sz="2400" dirty="0">
                <a:solidFill>
                  <a:srgbClr val="000000"/>
                </a:solidFill>
                <a:latin typeface="Times New Roman" panose="02020603050405020304" pitchFamily="18" charset="0"/>
                <a:ea typeface="Times New Roman" panose="02020603050405020304" pitchFamily="18" charset="0"/>
              </a:rPr>
              <a:t>.</a:t>
            </a:r>
            <a:endParaRPr lang="es-C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072588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01617E8-446E-4CF0-A8B2-5A95AE5FA873}"/>
              </a:ext>
            </a:extLst>
          </p:cNvPr>
          <p:cNvSpPr txBox="1"/>
          <p:nvPr/>
        </p:nvSpPr>
        <p:spPr>
          <a:xfrm>
            <a:off x="539552" y="2124732"/>
            <a:ext cx="7776864" cy="2608535"/>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lnSpc>
                <a:spcPct val="150000"/>
              </a:lnSpc>
            </a:pPr>
            <a:r>
              <a:rPr lang="es-ES"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ESTRATEGIA COMPETITIVA</a:t>
            </a:r>
            <a:endParaRPr lang="es-CR"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50000"/>
              </a:lnSpc>
            </a:pPr>
            <a:r>
              <a:rPr lang="es-ES" sz="2800" dirty="0">
                <a:solidFill>
                  <a:srgbClr val="000000"/>
                </a:solidFill>
                <a:effectLst/>
                <a:latin typeface="Calibri" panose="020F0502020204030204" pitchFamily="34" charset="0"/>
                <a:ea typeface="Times New Roman" panose="02020603050405020304" pitchFamily="18" charset="0"/>
              </a:rPr>
              <a:t>Nuestra estrategia es competir por calidad de producto y ofrecer una experiencia única, agradable y natural a nuestros clientes. </a:t>
            </a:r>
            <a:endParaRPr lang="es-C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5382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7C25A2D-BECD-49AE-A553-16CF962E323F}"/>
              </a:ext>
            </a:extLst>
          </p:cNvPr>
          <p:cNvSpPr txBox="1"/>
          <p:nvPr/>
        </p:nvSpPr>
        <p:spPr>
          <a:xfrm>
            <a:off x="179512" y="2204864"/>
            <a:ext cx="8496944" cy="2341475"/>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lvl="0" algn="ctr">
              <a:lnSpc>
                <a:spcPct val="150000"/>
              </a:lnSpc>
            </a:pPr>
            <a:r>
              <a:rPr lang="es-ES"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VENTAJA COMPETITIVA </a:t>
            </a:r>
            <a:endParaRPr lang="es-CR"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50000"/>
              </a:lnSpc>
            </a:pPr>
            <a:r>
              <a:rPr lang="es-ES" sz="2400" dirty="0">
                <a:solidFill>
                  <a:srgbClr val="000000"/>
                </a:solidFill>
                <a:effectLst/>
                <a:latin typeface="Calibri" panose="020F0502020204030204" pitchFamily="34" charset="0"/>
                <a:ea typeface="Times New Roman" panose="02020603050405020304" pitchFamily="18" charset="0"/>
              </a:rPr>
              <a:t>Nuestra ventaja es la calidad de nuestro producto, característica garantizada mediante la manufactura artesanal con hierbas medicinales de la zona.</a:t>
            </a:r>
            <a:endParaRPr lang="es-C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88663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AF8E35F-5236-4CAD-901A-20990A62A7C0}"/>
              </a:ext>
            </a:extLst>
          </p:cNvPr>
          <p:cNvSpPr txBox="1"/>
          <p:nvPr/>
        </p:nvSpPr>
        <p:spPr>
          <a:xfrm>
            <a:off x="323528" y="309428"/>
            <a:ext cx="8496944" cy="6239144"/>
          </a:xfrm>
          <a:prstGeom prst="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50000"/>
              </a:lnSpc>
            </a:pPr>
            <a:r>
              <a:rPr lang="es-ES"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MEZCLA DE MARKETING</a:t>
            </a:r>
            <a:endParaRPr lang="es-CR" sz="28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50000"/>
              </a:lnSpc>
              <a:buFont typeface="Courier New" panose="02070309020205020404" pitchFamily="49" charset="0"/>
              <a:buChar char="o"/>
            </a:pPr>
            <a:r>
              <a:rPr lang="es-ES" sz="1600" u="sng" dirty="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rPr>
              <a:t>Producto</a:t>
            </a:r>
            <a:r>
              <a:rPr lang="es-ES" sz="1600" u="sng" dirty="0">
                <a:solidFill>
                  <a:srgbClr val="000000"/>
                </a:solidFill>
                <a:effectLst/>
                <a:latin typeface="Calibri" panose="020F0502020204030204" pitchFamily="34" charset="0"/>
                <a:ea typeface="Times New Roman" panose="02020603050405020304" pitchFamily="18" charset="0"/>
              </a:rPr>
              <a:t>:</a:t>
            </a:r>
            <a:endParaRPr lang="es-CR" sz="1600" u="sng"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Descripción: Té e Infusión de hierbas medicinales.</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Atributos: Producto elaborado de manera artesanal, con hierbas cultivadas en la zona de Pérez Zeledón. </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Empaque: El producto se va a vender en 6 diferentes sabores, empacadas en una cajita de cartón con 20 bolsitas de té cada una.</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Presentaciones a la venta: Cajas con 20 sobres el 6 sabores distintos</a:t>
            </a:r>
            <a:endParaRPr lang="es-CR" sz="1600" dirty="0">
              <a:effectLst/>
              <a:latin typeface="Times New Roman" panose="02020603050405020304" pitchFamily="18" charset="0"/>
              <a:ea typeface="Times New Roman" panose="02020603050405020304" pitchFamily="18" charset="0"/>
            </a:endParaRPr>
          </a:p>
          <a:p>
            <a:pPr algn="just">
              <a:lnSpc>
                <a:spcPct val="150000"/>
              </a:lnSpc>
            </a:pPr>
            <a:r>
              <a:rPr lang="es-ES" sz="1600" dirty="0">
                <a:solidFill>
                  <a:srgbClr val="000000"/>
                </a:solidFill>
                <a:effectLst/>
                <a:latin typeface="Calibri" panose="020F0502020204030204" pitchFamily="34" charset="0"/>
                <a:ea typeface="Times New Roman" panose="02020603050405020304" pitchFamily="18" charset="0"/>
              </a:rPr>
              <a:t> </a:t>
            </a:r>
            <a:endParaRPr lang="es-CR" sz="1600" dirty="0">
              <a:effectLst/>
              <a:latin typeface="Times New Roman" panose="02020603050405020304" pitchFamily="18" charset="0"/>
              <a:ea typeface="Times New Roman" panose="02020603050405020304" pitchFamily="18" charset="0"/>
            </a:endParaRPr>
          </a:p>
          <a:p>
            <a:pPr marL="742950" lvl="1" indent="-285750" algn="just">
              <a:lnSpc>
                <a:spcPct val="150000"/>
              </a:lnSpc>
              <a:buFont typeface="Courier New" panose="02070309020205020404" pitchFamily="49" charset="0"/>
              <a:buChar char="o"/>
            </a:pPr>
            <a:r>
              <a:rPr lang="es-ES" sz="1600" u="sng" dirty="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rPr>
              <a:t>Precio</a:t>
            </a:r>
            <a:r>
              <a:rPr lang="es-ES" sz="1600" dirty="0">
                <a:solidFill>
                  <a:srgbClr val="000000"/>
                </a:solidFill>
                <a:effectLst/>
                <a:latin typeface="Calibri" panose="020F0502020204030204" pitchFamily="34" charset="0"/>
                <a:ea typeface="Times New Roman" panose="02020603050405020304" pitchFamily="18" charset="0"/>
              </a:rPr>
              <a:t>:</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Análisis del precio de competidores del mercado. Nuestros principales competidores ofrecen productos que oscilan entre los 2000 y 5000 colones</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Estrategia de precio: Se establece un precio de ¢2500 colones por caja par incursionar en el mercado</a:t>
            </a:r>
            <a:endParaRPr lang="es-CR" sz="1600" dirty="0">
              <a:effectLst/>
              <a:latin typeface="Times New Roman" panose="02020603050405020304" pitchFamily="18" charset="0"/>
              <a:ea typeface="Times New Roman" panose="02020603050405020304" pitchFamily="18" charset="0"/>
            </a:endParaRPr>
          </a:p>
          <a:p>
            <a:pPr marL="1143000" lvl="2" indent="-228600" algn="just">
              <a:lnSpc>
                <a:spcPct val="150000"/>
              </a:lnSpc>
              <a:buFont typeface="Wingdings" panose="05000000000000000000" pitchFamily="2" charset="2"/>
              <a:buChar char=""/>
            </a:pPr>
            <a:r>
              <a:rPr lang="es-ES" sz="1600" dirty="0">
                <a:solidFill>
                  <a:srgbClr val="000000"/>
                </a:solidFill>
                <a:effectLst/>
                <a:latin typeface="Calibri" panose="020F0502020204030204" pitchFamily="34" charset="0"/>
                <a:ea typeface="Times New Roman" panose="02020603050405020304" pitchFamily="18" charset="0"/>
              </a:rPr>
              <a:t>A quienes va dirigido: Población de todas las edades interesada en encontrar un producto natural que se ajuste a su necesidad</a:t>
            </a:r>
            <a:endParaRPr lang="es-CR"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2733680"/>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7ef9d6-5cfa-4bac-be03-d673effde297" xsi:nil="true"/>
    <lcf76f155ced4ddcb4097134ff3c332f xmlns="bf092b8a-d247-46ad-b0eb-ddc102dee59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9FE5358302B326439FEFE8222C7F0F1E" ma:contentTypeVersion="18" ma:contentTypeDescription="Crear nuevo documento." ma:contentTypeScope="" ma:versionID="f93733116f91c60e98b42024d5715c14">
  <xsd:schema xmlns:xsd="http://www.w3.org/2001/XMLSchema" xmlns:xs="http://www.w3.org/2001/XMLSchema" xmlns:p="http://schemas.microsoft.com/office/2006/metadata/properties" xmlns:ns2="bf092b8a-d247-46ad-b0eb-ddc102dee59b" xmlns:ns3="5e7ef9d6-5cfa-4bac-be03-d673effde297" targetNamespace="http://schemas.microsoft.com/office/2006/metadata/properties" ma:root="true" ma:fieldsID="4c953e79e03915176d11d4a8fb598c69" ns2:_="" ns3:_="">
    <xsd:import namespace="bf092b8a-d247-46ad-b0eb-ddc102dee59b"/>
    <xsd:import namespace="5e7ef9d6-5cfa-4bac-be03-d673effde2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092b8a-d247-46ad-b0eb-ddc102dee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e5c6ed57-a4e6-412b-98b5-af82797fc0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7ef9d6-5cfa-4bac-be03-d673effde29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5164f9d8-2474-49a4-8716-fc71aa948c86}" ma:internalName="TaxCatchAll" ma:showField="CatchAllData" ma:web="5e7ef9d6-5cfa-4bac-be03-d673effde2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04C19B-04B8-4009-800F-5F558BC95DA5}">
  <ds:schemaRefs>
    <ds:schemaRef ds:uri="http://schemas.microsoft.com/office/2006/metadata/properties"/>
    <ds:schemaRef ds:uri="http://schemas.microsoft.com/office/infopath/2007/PartnerControls"/>
    <ds:schemaRef ds:uri="5e7ef9d6-5cfa-4bac-be03-d673effde297"/>
    <ds:schemaRef ds:uri="bf092b8a-d247-46ad-b0eb-ddc102dee59b"/>
  </ds:schemaRefs>
</ds:datastoreItem>
</file>

<file path=customXml/itemProps2.xml><?xml version="1.0" encoding="utf-8"?>
<ds:datastoreItem xmlns:ds="http://schemas.openxmlformats.org/officeDocument/2006/customXml" ds:itemID="{43C08640-A2B3-4B2C-A030-0894B643D158}">
  <ds:schemaRefs>
    <ds:schemaRef ds:uri="http://schemas.microsoft.com/sharepoint/v3/contenttype/forms"/>
  </ds:schemaRefs>
</ds:datastoreItem>
</file>

<file path=customXml/itemProps3.xml><?xml version="1.0" encoding="utf-8"?>
<ds:datastoreItem xmlns:ds="http://schemas.openxmlformats.org/officeDocument/2006/customXml" ds:itemID="{F5066593-ED76-4F30-98FD-FF868C7E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092b8a-d247-46ad-b0eb-ddc102dee59b"/>
    <ds:schemaRef ds:uri="5e7ef9d6-5cfa-4bac-be03-d673effde2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534</TotalTime>
  <Words>551</Words>
  <Application>Microsoft Office PowerPoint</Application>
  <PresentationFormat>Presentación en pantalla (4:3)</PresentationFormat>
  <Paragraphs>45</Paragraphs>
  <Slides>12</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12</vt:i4>
      </vt:variant>
    </vt:vector>
  </HeadingPairs>
  <TitlesOfParts>
    <vt:vector size="21" baseType="lpstr">
      <vt:lpstr>Arial</vt:lpstr>
      <vt:lpstr>Calibri</vt:lpstr>
      <vt:lpstr>Courier New</vt:lpstr>
      <vt:lpstr>Helvetica Neue</vt:lpstr>
      <vt:lpstr>Times New Roman</vt:lpstr>
      <vt:lpstr>Trebuchet MS</vt:lpstr>
      <vt:lpstr>Wingdings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NUESTRO PRODUCTO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Usuario</cp:lastModifiedBy>
  <cp:revision>15</cp:revision>
  <dcterms:created xsi:type="dcterms:W3CDTF">2014-01-09T20:21:12Z</dcterms:created>
  <dcterms:modified xsi:type="dcterms:W3CDTF">2024-06-15T14:50:42Z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