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66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4F324-F8CD-4C49-BDF8-4D0068764CFF}" v="6" dt="2024-01-26T19:33:01.823"/>
    <p1510:client id="{E1954F70-6383-44F4-A281-9DC3CFDB6F04}" v="2" dt="2024-01-26T20:23:30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AB1A3-373B-7029-09D6-FC2CDEB4F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78CB4D-3D6F-9170-7069-CFDA9C4F45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0CE6C8-CC51-2C68-D6B7-EA2AF436F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B3C335-D888-C405-91F2-486CC8B0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E4DA63-AD35-04BC-998C-5F287164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06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63ABE-F35C-4937-1545-B0B23A7C1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EA54BD-B78D-DB0C-2D33-A5BC46251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46F2DB-5DDA-42C9-F0E8-E8F2B768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35CC18-520B-9FF2-A06D-621D6B283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DEB39F-3207-2702-4DFA-6713AF12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928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527B98-505C-24C8-62B1-5CD372FA17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46769E-AAE6-F9A1-B44F-125241DF3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882C26-C6D8-042F-408A-385240A0C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A7EF9D-1071-1929-E5B0-36BF3FDE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1CD2D6-4B42-F36B-9CED-67D42AA8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165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7212B-EAFB-8E01-24DC-133D379C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F28C88-A624-A87A-D4FD-092026104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F26E66-5D16-097C-0C77-B63587F9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54D0FD-0C6A-359A-41F1-5DDFF9EF5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0425EB-7E3B-52D8-A54F-C8D63E8C9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583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3EC8D-2749-4FEA-0315-CA4A16739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FC62BF-AE4E-580E-A703-181D1600F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A59F62-2616-6AA0-F9E2-086F19A03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1816AF-7836-A3F1-AC35-2B8C2E27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54EB34-5FB3-5445-265D-363485CB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424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C2EEE-6925-AB8C-E5D3-1A0BDB6CB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208544-13E9-BB93-2223-E6B8F05AA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3C1D0C-9B40-D7B4-A05A-DC70CD3F1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B2C6B2-707D-A1C6-60FE-78AD74B9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ED23F3-7106-0158-2B6C-8392DE8F9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FF418C-14A7-032F-13A9-2AFE6EA8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791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166807-8515-011F-2D5C-B02959D37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13CD2D-A815-8320-11E9-55017AF73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FC5271-D734-5BE9-F583-FB0EEB79C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A52883-FAD1-3BCB-ADF4-0BF6DB549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0C9485C-0FC2-4A78-5962-251382FE0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5BDB74-9975-F709-9C63-9FAC554D7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EA827A-BB57-B9C3-7ABC-434069F7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A2CD8AA-AB42-92A8-3121-44AD74AA0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42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A44D8-D9DD-F089-CAA8-EB75C3EC7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698046-203C-E28A-174D-78101329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8D292A0-8CAD-EE88-0AB7-090359F86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E38397-307D-A39F-D909-1FB890AF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53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61101D9-D2BB-E133-2ADF-4CB759E3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00104A6-8A0E-083E-62DA-DC82E55D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D6D199-75FB-2BFA-0A89-F8B5F3D14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91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E117B-8FE0-CCA9-F647-FD37E46BF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77BBE0-20B1-977D-A0F4-5617BB5E0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9B5240-AEAF-67DA-3182-87185B8F6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974DD3-24C3-0E1C-D5AF-6E17B853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5F384E-6DA3-652B-7958-A257A70E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FA4EFA-8994-3FB8-D5BC-E0AC76B4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3261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C379E-12F6-D9E1-32ED-58A59CCB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B15F234-1EED-010F-1893-D988AAAB53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A2929B-8686-79F0-6598-E5A4762AB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59A9DE-20F7-9ACB-E4B0-3A4AB20F1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8E3344-F2CA-0EF6-9243-B959E96D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51E5748-AF7A-9B50-54CC-C5D7A7C9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25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6863A46-F65B-823E-0040-C04A1647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164FA1-1501-B66D-5270-0A02018A1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9D158F-FAF7-12BF-59ED-10D968F84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14/06/2024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CB81D1-85CB-B6F2-B3BD-B7F30E301C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B997DA-E830-A269-BEDE-978EC6FFB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42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65692" y="2274811"/>
            <a:ext cx="7772400" cy="346205"/>
          </a:xfrm>
        </p:spPr>
        <p:txBody>
          <a:bodyPr>
            <a:normAutofit fontScale="90000"/>
          </a:bodyPr>
          <a:lstStyle/>
          <a:p>
            <a:r>
              <a:rPr lang="es-CR" sz="3000" b="1" dirty="0">
                <a:latin typeface="Arial" panose="020B0604020202020204" pitchFamily="34" charset="0"/>
                <a:cs typeface="Arial" panose="020B0604020202020204" pitchFamily="34" charset="0"/>
              </a:rPr>
              <a:t>Contenido</a:t>
            </a:r>
            <a:r>
              <a:rPr lang="es-CR" sz="3000" b="1" dirty="0"/>
              <a:t> </a:t>
            </a:r>
            <a:r>
              <a:rPr lang="es-CR" sz="3000" b="1" dirty="0">
                <a:latin typeface="Arial" panose="020B0604020202020204" pitchFamily="34" charset="0"/>
                <a:cs typeface="Arial" panose="020B0604020202020204" pitchFamily="34" charset="0"/>
              </a:rPr>
              <a:t>de la presentación</a:t>
            </a:r>
            <a:r>
              <a:rPr lang="es-CR" sz="3000" b="1" dirty="0"/>
              <a:t>: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17592" y="2761001"/>
            <a:ext cx="7108813" cy="4088646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 la empresa y producto.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Visión y misión.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de negocios.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Logo, diseño del producto.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FODA-MECA.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 de la competencia.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competitiva.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 competitiva.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Mezcla de marketing.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1BE756E-E8E6-4D17-BCC7-CD65DACA3B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F3012E-3326-4ACE-96A6-911712F734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6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8408E53-3595-B9F5-FA8F-95DFF3DD735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C7AAB23-A5DB-0EB5-0C17-06E0B3D93D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2B37AB49-71C8-3E6D-1596-3DEB86E13F9E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44CAC912-CB29-6512-636E-605AB36A0B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A2EE779-7964-DCCB-5D77-8D2A2E3C451C}"/>
              </a:ext>
            </a:extLst>
          </p:cNvPr>
          <p:cNvSpPr txBox="1"/>
          <p:nvPr/>
        </p:nvSpPr>
        <p:spPr>
          <a:xfrm>
            <a:off x="420327" y="1812429"/>
            <a:ext cx="8115317" cy="4399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/>
              <a:t>Mezcla de Marketing </a:t>
            </a:r>
          </a:p>
          <a:p>
            <a:pPr algn="ctr"/>
            <a:endParaRPr lang="es-CR" b="1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Variedad de Arte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Pinturas, esculturas, fotografía, arte digital, y NFT.</a:t>
            </a:r>
            <a:endParaRPr lang="es-C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Tecnología Avanzada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Realidad aumentada (AR) para visualizar obras en espacios reales, inteligencia artificial (AI) para recomendaciones personalizadas, y </a:t>
            </a:r>
            <a:r>
              <a:rPr lang="es-C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blockchain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para la autenticidad y procedencia.</a:t>
            </a:r>
            <a:endParaRPr lang="es-C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Experiencia de Usuario (UX)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Interfaz intuitiva y atractiva, fácil navegación, múltiples opciones de pago, y un proceso de compra seguro.</a:t>
            </a:r>
            <a:endParaRPr lang="es-C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Soporte al Cliente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Atención al cliente 24/7, chat en vivo, soporte telefónico y por correo electrónico.</a:t>
            </a:r>
            <a:endParaRPr lang="es-C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Comunidad y </a:t>
            </a:r>
            <a:r>
              <a:rPr lang="es-CR" sz="1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Networking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Foros, grupos en redes sociales, eventos virtuales y </a:t>
            </a:r>
            <a:r>
              <a:rPr lang="es-C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webinars</a:t>
            </a:r>
            <a:r>
              <a:rPr lang="es-C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para conectar a artistas y compradores.</a:t>
            </a:r>
            <a:endParaRPr lang="es-C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b="1" dirty="0"/>
          </a:p>
        </p:txBody>
      </p:sp>
    </p:spTree>
    <p:extLst>
      <p:ext uri="{BB962C8B-B14F-4D97-AF65-F5344CB8AC3E}">
        <p14:creationId xmlns:p14="http://schemas.microsoft.com/office/powerpoint/2010/main" val="449031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9AA2E20-F02E-8BA6-15BB-4CDDD6D9EE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E841E3C-FA6B-5A5F-DCF8-57EBC3DA65E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6B986B3-2AB1-7066-2D63-2E3C0DA55990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B7B61A44-B68A-8F47-7536-0142D73ED0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9FD31DCB-719C-BEA5-4451-4A50A0FF6E78}"/>
              </a:ext>
            </a:extLst>
          </p:cNvPr>
          <p:cNvSpPr/>
          <p:nvPr/>
        </p:nvSpPr>
        <p:spPr>
          <a:xfrm>
            <a:off x="2051720" y="1741076"/>
            <a:ext cx="518457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7200" b="1" cap="none" spc="0" dirty="0" err="1">
                <a:ln w="12700">
                  <a:solidFill>
                    <a:srgbClr val="663300"/>
                  </a:solidFill>
                  <a:prstDash val="solid"/>
                </a:ln>
                <a:solidFill>
                  <a:srgbClr val="CC9900"/>
                </a:solidFill>
                <a:effectLst>
                  <a:glow rad="101600">
                    <a:srgbClr val="663300">
                      <a:alpha val="60000"/>
                    </a:srgb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Artis</a:t>
            </a:r>
            <a:r>
              <a:rPr lang="es-MX" sz="7200" b="1" cap="none" spc="0" dirty="0">
                <a:ln w="12700">
                  <a:solidFill>
                    <a:srgbClr val="663300"/>
                  </a:solidFill>
                  <a:prstDash val="solid"/>
                </a:ln>
                <a:solidFill>
                  <a:srgbClr val="CC9900"/>
                </a:solidFill>
                <a:effectLst>
                  <a:glow rad="101600">
                    <a:srgbClr val="663300">
                      <a:alpha val="60000"/>
                    </a:srgb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-Tico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FE4E6AA-6865-0A20-8D97-866EF88800EF}"/>
              </a:ext>
            </a:extLst>
          </p:cNvPr>
          <p:cNvSpPr txBox="1"/>
          <p:nvPr/>
        </p:nvSpPr>
        <p:spPr>
          <a:xfrm>
            <a:off x="1403648" y="3429000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/>
              <a:t>Nuestro producto: una plataforma que gestiona el contacto entre los productores de arte costarricense  y los compradores potenciales</a:t>
            </a:r>
            <a:r>
              <a:rPr lang="es-C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5030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407B685-5F37-3EBC-0D1B-3334ABAE62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39E9AFE-A55D-66A3-211B-0B3DC6F8CFA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C4F1D30-7BA5-EA68-F8A8-2E5CFE68F94B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DAAB586A-935D-C31A-5E87-F95674C71F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ACF5FE3-59D8-A9DB-B9B4-7A0AC14B4E77}"/>
              </a:ext>
            </a:extLst>
          </p:cNvPr>
          <p:cNvSpPr txBox="1"/>
          <p:nvPr/>
        </p:nvSpPr>
        <p:spPr>
          <a:xfrm>
            <a:off x="1007603" y="1723323"/>
            <a:ext cx="712879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800" b="1" dirty="0"/>
              <a:t>Misión </a:t>
            </a:r>
          </a:p>
          <a:p>
            <a:pPr algn="ctr"/>
            <a:endParaRPr lang="es-CR" dirty="0"/>
          </a:p>
          <a:p>
            <a:pPr algn="ctr"/>
            <a:r>
              <a:rPr lang="es-C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Impulsamos la apreciación del arte y la creatividad, conectando artistas costarricenses con audiencias de todo el mundo.</a:t>
            </a:r>
            <a:endParaRPr lang="es-C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C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B5C2FEF-ABBA-81EF-47DC-C1B6530BEB7A}"/>
              </a:ext>
            </a:extLst>
          </p:cNvPr>
          <p:cNvSpPr txBox="1"/>
          <p:nvPr/>
        </p:nvSpPr>
        <p:spPr>
          <a:xfrm>
            <a:off x="1006421" y="3861048"/>
            <a:ext cx="712879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800" b="1" dirty="0"/>
              <a:t>Visión </a:t>
            </a:r>
          </a:p>
          <a:p>
            <a:pPr algn="ctr"/>
            <a:endParaRPr lang="es-CR" dirty="0"/>
          </a:p>
          <a:p>
            <a:pPr algn="ctr"/>
            <a:r>
              <a:rPr lang="es-C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Ser la mejor alternativa para difundir el arte y la creatividad de artistas emergentes.</a:t>
            </a:r>
            <a:endParaRPr lang="es-C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6209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8DB6D87-2E3F-F9B8-60F5-2F145B08B1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251520" y="70303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77C44C43-1BDC-1DFD-AAE3-178E1E99EFA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364088" y="116446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EC52E59-2EB9-018A-251B-E4AE13DB2AA8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222541" y="39550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F601198A-6EFD-6C2F-7B6E-387F42D8D5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1891824-DDBE-1630-AE30-5493D41B6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60812"/>
              </p:ext>
            </p:extLst>
          </p:nvPr>
        </p:nvGraphicFramePr>
        <p:xfrm>
          <a:off x="478337" y="1723323"/>
          <a:ext cx="8187324" cy="1072671"/>
        </p:xfrm>
        <a:graphic>
          <a:graphicData uri="http://schemas.openxmlformats.org/drawingml/2006/table">
            <a:tbl>
              <a:tblPr/>
              <a:tblGrid>
                <a:gridCol w="8187324">
                  <a:extLst>
                    <a:ext uri="{9D8B030D-6E8A-4147-A177-3AD203B41FA5}">
                      <a16:colId xmlns:a16="http://schemas.microsoft.com/office/drawing/2014/main" val="1591789853"/>
                    </a:ext>
                  </a:extLst>
                </a:gridCol>
              </a:tblGrid>
              <a:tr h="522518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Nuestra empresa busca convertirse en esa vitrina que les permita de manera sostenida y constante, darse a conocer al mayor número de clientes potenciales al alcance de un click, utilizando una plataforma donde oferentes y demandantes puedan converger satisfaciendo sus necesidades recíprocas de compra y venta.</a:t>
                      </a:r>
                      <a:br>
                        <a:rPr lang="es-C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Además, garantizando seguridad y confianza para todas las partes interesadas, pero logrando con ello que podamos de manera conjunta y colaborativa generar ingresos con el fin de mejorar su calidad de vida</a:t>
                      </a:r>
                      <a:r>
                        <a:rPr lang="es-C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5871" marR="5871" marT="587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793823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3053C82D-599A-2924-039E-CE9953ADC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908893"/>
              </p:ext>
            </p:extLst>
          </p:nvPr>
        </p:nvGraphicFramePr>
        <p:xfrm>
          <a:off x="534635" y="2869237"/>
          <a:ext cx="7886701" cy="3839952"/>
        </p:xfrm>
        <a:graphic>
          <a:graphicData uri="http://schemas.openxmlformats.org/drawingml/2006/table">
            <a:tbl>
              <a:tblPr/>
              <a:tblGrid>
                <a:gridCol w="1698093">
                  <a:extLst>
                    <a:ext uri="{9D8B030D-6E8A-4147-A177-3AD203B41FA5}">
                      <a16:colId xmlns:a16="http://schemas.microsoft.com/office/drawing/2014/main" val="2623868718"/>
                    </a:ext>
                  </a:extLst>
                </a:gridCol>
                <a:gridCol w="1547152">
                  <a:extLst>
                    <a:ext uri="{9D8B030D-6E8A-4147-A177-3AD203B41FA5}">
                      <a16:colId xmlns:a16="http://schemas.microsoft.com/office/drawing/2014/main" val="1646597469"/>
                    </a:ext>
                  </a:extLst>
                </a:gridCol>
                <a:gridCol w="1547152">
                  <a:extLst>
                    <a:ext uri="{9D8B030D-6E8A-4147-A177-3AD203B41FA5}">
                      <a16:colId xmlns:a16="http://schemas.microsoft.com/office/drawing/2014/main" val="2847559336"/>
                    </a:ext>
                  </a:extLst>
                </a:gridCol>
                <a:gridCol w="1547152">
                  <a:extLst>
                    <a:ext uri="{9D8B030D-6E8A-4147-A177-3AD203B41FA5}">
                      <a16:colId xmlns:a16="http://schemas.microsoft.com/office/drawing/2014/main" val="470894983"/>
                    </a:ext>
                  </a:extLst>
                </a:gridCol>
                <a:gridCol w="1547152">
                  <a:extLst>
                    <a:ext uri="{9D8B030D-6E8A-4147-A177-3AD203B41FA5}">
                      <a16:colId xmlns:a16="http://schemas.microsoft.com/office/drawing/2014/main" val="3293120567"/>
                    </a:ext>
                  </a:extLst>
                </a:gridCol>
              </a:tblGrid>
              <a:tr h="149748"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Asociaciones clave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Actividades claves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Propuesta de valor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Relaciones con los clientes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Segmentos de mercado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126154"/>
                  </a:ext>
                </a:extLst>
              </a:tr>
              <a:tr h="1402635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Proveedores, Alianzas Estratégicas, Colaboraciones con socios clave, Clientes clave, Plataformas y canales de distribución, Acuerdos de licencia o franquicia, Redes de apoyo y colaboración.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Operaciones, Diseño del Sello de garantía, Entrevistas,                      Creación de contenido, Marketing y ventas, Gestión de relaciones con clientes, Desarrollo de alianzas y asociaciones, Gestión de recursos humanos,  Gestión financiera,   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Ofrecer una amplia selección de productos artísticos y artesanales, que van desde obras de arte originales hasta artículos hechos a mano únicos y personalizados.                Garantizar la calidad y autenticidad de cada producto ofrecido en la plataforma, proporcionando certificaciones, garantías y testimonios de clientes para respaldar la confianza del comprador.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Interacciones personalizadas, Comunicación directa, Seguimiento postventa, Programas de fidelización, Programas de educación y capacitación, Comunidad y Participación, Eventos y Experiencias Exclusivas, realimentación y mejora continua  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Artistas y Artesanos formales e informales, Amantes del Arte y la Artesanía, Decoradores y Diseñadores de Interiores, Coleccionistas de Arte, Compradores de Regalos, Empresas y Corporaciones, Turistas y visitantes locales, organizaciones no gubernamentales, particulares.                 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199015"/>
                  </a:ext>
                </a:extLst>
              </a:tr>
              <a:tr h="149748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Recursos clave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Canales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893775"/>
                  </a:ext>
                </a:extLst>
              </a:tr>
              <a:tr h="843578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Recursos Físicos, Recursos Financieros, Recursos Humanos, Recursos Intelecctuales, Recursos de marca, Relacionamiento.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Aplicación propia   en línea                  Redes sociales                   Página Web, Marketing por correo electrónico, Alianzas y asociaciones. Boca a Boca y Referencias.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0403"/>
                  </a:ext>
                </a:extLst>
              </a:tr>
              <a:tr h="14974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Estructura de costos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Fuentes de ingreso</a:t>
                      </a:r>
                    </a:p>
                  </a:txBody>
                  <a:tcPr marL="4992" marR="4992" marT="49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442053"/>
                  </a:ext>
                </a:extLst>
              </a:tr>
              <a:tr h="564049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Desarrollo y Mantenimiento de la Plataforma, Operación y Soporte al Cliente, Marketing y Publicidad, Desarrollo de Contenido y Recursos, Logística y Envío, Comisiones y Tarifas, Tecnología y Herramientas de Software, Legal y Regulatorio, Entrenamiento y Desarrollo de Personal, Gastos Generales y Administrativos.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s-CR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Comisiones por Transacción, Tarifas de Suscripción, Publicidad y Promoción, Venta de Productos o Servicios Propios, Modelo de Afiliados, Subastas o Eventos Especiales, Licencias y Derechos de Autor, Venta de Datos y Análisis.</a:t>
                      </a:r>
                    </a:p>
                  </a:txBody>
                  <a:tcPr marL="4992" marR="4992" marT="499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946299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E5C4EA48-6EA5-738A-1EDB-6D66B0D47C36}"/>
              </a:ext>
            </a:extLst>
          </p:cNvPr>
          <p:cNvSpPr txBox="1"/>
          <p:nvPr/>
        </p:nvSpPr>
        <p:spPr>
          <a:xfrm>
            <a:off x="3203848" y="1140882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u="sng" dirty="0"/>
              <a:t>Modelos de Negocio </a:t>
            </a:r>
            <a:endParaRPr lang="es-CR" b="1" u="sng" dirty="0"/>
          </a:p>
        </p:txBody>
      </p:sp>
    </p:spTree>
    <p:extLst>
      <p:ext uri="{BB962C8B-B14F-4D97-AF65-F5344CB8AC3E}">
        <p14:creationId xmlns:p14="http://schemas.microsoft.com/office/powerpoint/2010/main" val="1522989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49DB57A-1532-03D5-BBDF-F9471B272C6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381354" y="148811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2262C12-33F2-EF36-2488-ADDD1378AC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508104" y="137810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079C3CA-5879-FE41-0552-A17D29036A88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268229" y="525508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3EBA13D6-2F83-BC61-C9E2-57A6315401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D84C34B-A4DB-BEB6-1487-94D52F39E3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52157"/>
            <a:ext cx="7515943" cy="275368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15111D6-2B18-A2EF-7EFA-23E0D1048EFC}"/>
              </a:ext>
            </a:extLst>
          </p:cNvPr>
          <p:cNvSpPr txBox="1"/>
          <p:nvPr/>
        </p:nvSpPr>
        <p:spPr>
          <a:xfrm>
            <a:off x="2087723" y="5331579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/>
              <a:t>Plataforma que gestiona el contacto entre artistas y compradores. Plataforma en construcción.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CB784B5-FE17-9A18-3DDD-017D88355039}"/>
              </a:ext>
            </a:extLst>
          </p:cNvPr>
          <p:cNvSpPr txBox="1"/>
          <p:nvPr/>
        </p:nvSpPr>
        <p:spPr>
          <a:xfrm>
            <a:off x="2758640" y="144609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b="1" dirty="0"/>
              <a:t>Logo de la Empresa</a:t>
            </a:r>
          </a:p>
        </p:txBody>
      </p:sp>
    </p:spTree>
    <p:extLst>
      <p:ext uri="{BB962C8B-B14F-4D97-AF65-F5344CB8AC3E}">
        <p14:creationId xmlns:p14="http://schemas.microsoft.com/office/powerpoint/2010/main" val="365696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AA28E99-E5BA-2860-CC67-4C52540324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3569154-7E0A-E528-23F0-702BEE0CD8E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E5097E4-B275-2C29-9061-FAEE446B8C7B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BB1F17BE-C81C-4793-150A-92100BF21C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AC7B455-EF6C-16DC-3CC3-3D165B7ED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85247"/>
              </p:ext>
            </p:extLst>
          </p:nvPr>
        </p:nvGraphicFramePr>
        <p:xfrm>
          <a:off x="1219199" y="2308527"/>
          <a:ext cx="6705600" cy="43434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77558886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6214827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6807844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22912704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28068536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0444768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44370838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085308082"/>
                    </a:ext>
                  </a:extLst>
                </a:gridCol>
              </a:tblGrid>
              <a:tr h="2286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Fortalezas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Mantener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693534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Variedad de Artistas                                                       Plataforma Facil de Uso                                              Red de Contactos                                                 Marketing Digital                                             Reputación 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Programas de Fidelización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9668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013993"/>
                  </a:ext>
                </a:extLst>
              </a:tr>
              <a:tr h="2286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Oportunidades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Explotar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499371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Crecimiento del Mercado del Arte                                 Alianzas Estratégicas                                           Diversificación de Productos                     Internacionalización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Colaboraciones con Artistas Emergentes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1647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901269"/>
                  </a:ext>
                </a:extLst>
              </a:tr>
              <a:tr h="2286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Debilidades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Arial" panose="020B0604020202020204" pitchFamily="34" charset="0"/>
                        </a:rPr>
                        <a:t>Corregir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586758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Limitación de Artistas                                       Competencia                                                       Logística de Envío                                       Dependencia de la Tecnología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Experiencias de Arte Virtuales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0726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 </a:t>
                      </a: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696464"/>
                  </a:ext>
                </a:extLst>
              </a:tr>
              <a:tr h="22860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Amenazas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R" sz="14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Afrontar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014182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Crisis Económica                                                           Cambio en las Preferencias del Consumidor                                               Regulaciones y Normativas                          Reputación Negativa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CR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Helvetica Neue"/>
                        </a:rPr>
                        <a:t>Formación en Seguridad Informática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848903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920E83C2-AB55-6C35-9803-C3BE593ABCBD}"/>
              </a:ext>
            </a:extLst>
          </p:cNvPr>
          <p:cNvSpPr txBox="1"/>
          <p:nvPr/>
        </p:nvSpPr>
        <p:spPr>
          <a:xfrm>
            <a:off x="3442715" y="1789347"/>
            <a:ext cx="225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/>
              <a:t>FODA-MECA</a:t>
            </a:r>
          </a:p>
        </p:txBody>
      </p:sp>
    </p:spTree>
    <p:extLst>
      <p:ext uri="{BB962C8B-B14F-4D97-AF65-F5344CB8AC3E}">
        <p14:creationId xmlns:p14="http://schemas.microsoft.com/office/powerpoint/2010/main" val="228767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9B774C5-FA7D-7EE8-A1F1-E651C77172D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D41A979-93A0-E55B-815B-8FAA40539F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DB1A02B-531C-AC66-88EC-15AF46AFC2FF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3D9D750C-51E5-FAAE-8454-1218ABDEDF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8F259A1-5F02-C319-19A3-37DE67135C5F}"/>
              </a:ext>
            </a:extLst>
          </p:cNvPr>
          <p:cNvSpPr txBox="1"/>
          <p:nvPr/>
        </p:nvSpPr>
        <p:spPr>
          <a:xfrm>
            <a:off x="755575" y="2084099"/>
            <a:ext cx="7632848" cy="373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b="1" u="sng" dirty="0"/>
              <a:t>Análisis de la Competencia </a:t>
            </a:r>
          </a:p>
          <a:p>
            <a:endParaRPr lang="es-CR" dirty="0"/>
          </a:p>
          <a:p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Identificar las principales plataformas que ofrecen servicios similares en el mercado.</a:t>
            </a:r>
            <a:endParaRPr lang="es-C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/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Competidores Directos</a:t>
            </a:r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Plataformas en línea que conectan directamente a compradores con artistas, como Saatchi Art, </a:t>
            </a:r>
            <a:r>
              <a:rPr lang="es-C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Artsy</a:t>
            </a:r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Etsy (sección de arte), </a:t>
            </a:r>
            <a:r>
              <a:rPr lang="es-C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Artfinder</a:t>
            </a:r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y </a:t>
            </a:r>
            <a:r>
              <a:rPr lang="es-C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Redbubble</a:t>
            </a:r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C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Competidores Indirectos</a:t>
            </a:r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Galerías de arte tradicionales, subastas de arte en línea (ej. </a:t>
            </a:r>
            <a:r>
              <a:rPr lang="es-CR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Sotheby's</a:t>
            </a:r>
            <a:r>
              <a:rPr lang="es-CR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), y redes sociales utilizadas por artistas para vender su arte (ej. Instagram, Facebook Marketplace).</a:t>
            </a:r>
            <a:endParaRPr lang="es-C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40877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BAEE38D-16BA-9D4F-572C-383EE911062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900CA55-417D-B993-DCE2-2D33799226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929813A-6B49-F4E2-98EF-CA1C93A6CD27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ADEB81DA-093E-F388-E3B5-1C548242E3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6984C26-7839-30A8-4292-B0CDA2F22A04}"/>
              </a:ext>
            </a:extLst>
          </p:cNvPr>
          <p:cNvSpPr txBox="1"/>
          <p:nvPr/>
        </p:nvSpPr>
        <p:spPr>
          <a:xfrm>
            <a:off x="745331" y="1988840"/>
            <a:ext cx="7798870" cy="455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C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Estrategia Competitiva</a:t>
            </a:r>
            <a:endParaRPr lang="es-CR" sz="1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CR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Tecnología Avanzada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Implementar realidad aumentada (AR) para que los compradores puedan visualizar cómo se verían las obras de arte en sus espacios antes de realizar la compra.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Utilizar inteligencia artificial (AI) para ofrecer recomendaciones personalizadas basadas en las preferencias de los usuarios y su historial de compras.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Integrar </a:t>
            </a:r>
            <a:r>
              <a:rPr lang="es-CR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blockchain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para garantizar la autenticidad y procedencia de las obras de arte, lo cual es crucial para coleccionistas y compradores de alto nivel.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Variedad y Exclusividad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Ofrecer una amplia gama de arte, incluyendo piezas de artistas emergentes y consagrados, así como arte digital y NFT.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Crear colecciones exclusivas o colaboraciones especiales con artistas reconocidos para atraer a compradores interesados en piezas únicas.</a:t>
            </a:r>
            <a:endParaRPr lang="es-C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52134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2E16E3F-F13D-35D9-1926-2855B549C8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0" t="32660" b="34681"/>
          <a:stretch/>
        </p:blipFill>
        <p:spPr>
          <a:xfrm>
            <a:off x="733570" y="287725"/>
            <a:ext cx="3744416" cy="84300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1DC21FA-2EA6-18C8-D789-636C3770562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43" b="38664"/>
          <a:stretch/>
        </p:blipFill>
        <p:spPr>
          <a:xfrm>
            <a:off x="5292080" y="427112"/>
            <a:ext cx="3434797" cy="63764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4C6C209-F28B-8060-9A61-8C8650B7EFF1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1" t="20892" r="27225" b="49751"/>
          <a:stretch/>
        </p:blipFill>
        <p:spPr>
          <a:xfrm rot="21403256">
            <a:off x="3461408" y="1009230"/>
            <a:ext cx="2221183" cy="717179"/>
          </a:xfrm>
          <a:prstGeom prst="rect">
            <a:avLst/>
          </a:prstGeom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C78C3F1A-7BBD-F0DF-57AC-3A38166079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9189"/>
            <a:ext cx="9144000" cy="1404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F941767-8EB0-8B00-A104-729E64B24711}"/>
              </a:ext>
            </a:extLst>
          </p:cNvPr>
          <p:cNvSpPr txBox="1"/>
          <p:nvPr/>
        </p:nvSpPr>
        <p:spPr>
          <a:xfrm>
            <a:off x="467544" y="1649908"/>
            <a:ext cx="7798870" cy="5416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R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Ventaja Competitiva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R" sz="1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Realidad Aumentada (AR) y Realidad Virtual (VR)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Implementar AR para que los compradores puedan ver cómo se vería una obra de arte en su espacio antes de comprarla.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Utilizar VR para ofrecer galerías virtuales donde los compradores puedan experimentar exposiciones de arte desde la comodidad de su hogar.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R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Inteligencia Artificial (AI)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Emplear AI para ofrecer recomendaciones personalizadas basadas en las preferencias y el historial de compras de los usuarios.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algoritmos que ayuden a los artistas a optimizar sus precios y estrategias de marketing basándose en el análisis de datos de ventas y tendencias del mercado.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R" sz="1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Blockchain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Utilizar </a:t>
            </a:r>
            <a:r>
              <a:rPr lang="es-CR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blockchain</a:t>
            </a: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para garantizar la autenticidad y procedencia de las obras de arte, lo cual es crucial para los coleccionistas y compradores serios.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Ofrecer la opción de comprar y vender arte digital y NFT (tokens no fungibles) de manera segura y transparente.</a:t>
            </a:r>
            <a:endParaRPr lang="es-C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488802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E5358302B326439FEFE8222C7F0F1E" ma:contentTypeVersion="18" ma:contentTypeDescription="Crear nuevo documento." ma:contentTypeScope="" ma:versionID="f93733116f91c60e98b42024d5715c14">
  <xsd:schema xmlns:xsd="http://www.w3.org/2001/XMLSchema" xmlns:xs="http://www.w3.org/2001/XMLSchema" xmlns:p="http://schemas.microsoft.com/office/2006/metadata/properties" xmlns:ns2="bf092b8a-d247-46ad-b0eb-ddc102dee59b" xmlns:ns3="5e7ef9d6-5cfa-4bac-be03-d673effde297" targetNamespace="http://schemas.microsoft.com/office/2006/metadata/properties" ma:root="true" ma:fieldsID="4c953e79e03915176d11d4a8fb598c69" ns2:_="" ns3:_="">
    <xsd:import namespace="bf092b8a-d247-46ad-b0eb-ddc102dee59b"/>
    <xsd:import namespace="5e7ef9d6-5cfa-4bac-be03-d673effde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092b8a-d247-46ad-b0eb-ddc102dee5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e5c6ed57-a4e6-412b-98b5-af82797fc0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7ef9d6-5cfa-4bac-be03-d673effde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164f9d8-2474-49a4-8716-fc71aa948c86}" ma:internalName="TaxCatchAll" ma:showField="CatchAllData" ma:web="5e7ef9d6-5cfa-4bac-be03-d673effde2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7ef9d6-5cfa-4bac-be03-d673effde297" xsi:nil="true"/>
    <lcf76f155ced4ddcb4097134ff3c332f xmlns="bf092b8a-d247-46ad-b0eb-ddc102dee59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066593-ED76-4F30-98FD-FF868C7E22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092b8a-d247-46ad-b0eb-ddc102dee59b"/>
    <ds:schemaRef ds:uri="5e7ef9d6-5cfa-4bac-be03-d673effde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04C19B-04B8-4009-800F-5F558BC95DA5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bf092b8a-d247-46ad-b0eb-ddc102dee59b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5e7ef9d6-5cfa-4bac-be03-d673effde29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3C08640-A2B3-4B2C-A030-0894B643D1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1142</Words>
  <Application>Microsoft Office PowerPoint</Application>
  <PresentationFormat>Presentación en pantalla (4:3)</PresentationFormat>
  <Paragraphs>114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Courier New</vt:lpstr>
      <vt:lpstr>Helvetica Neue</vt:lpstr>
      <vt:lpstr>Symbol</vt:lpstr>
      <vt:lpstr>Times New Roman</vt:lpstr>
      <vt:lpstr>Tema de Office</vt:lpstr>
      <vt:lpstr>Contenido de la presentación: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Índice</dc:title>
  <dc:creator>Marvin Gómez</dc:creator>
  <cp:lastModifiedBy>LOPEZ SANCHEZ SERGIO ESTEBAN</cp:lastModifiedBy>
  <cp:revision>9</cp:revision>
  <dcterms:created xsi:type="dcterms:W3CDTF">2014-01-09T20:21:12Z</dcterms:created>
  <dcterms:modified xsi:type="dcterms:W3CDTF">2024-06-15T02:50:48Z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0x0101009FE5358302B326439FEFE8222C7F0F1E</vt:lpwstr>
  </property>
  <property fmtid="{D5CDD505-2E9C-101B-9397-08002B2CF9AE}" pid="3" name="MediaServiceImageTags">
    <vt:lpwstr/>
  </property>
</Properties>
</file>