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6" r:id="rId1"/>
  </p:sldMasterIdLst>
  <p:sldIdLst>
    <p:sldId id="270" r:id="rId2"/>
    <p:sldId id="272" r:id="rId3"/>
    <p:sldId id="257" r:id="rId4"/>
    <p:sldId id="258" r:id="rId5"/>
    <p:sldId id="259" r:id="rId6"/>
    <p:sldId id="261" r:id="rId7"/>
    <p:sldId id="262" r:id="rId8"/>
    <p:sldId id="263" r:id="rId9"/>
    <p:sldId id="264" r:id="rId10"/>
    <p:sldId id="265" r:id="rId11"/>
    <p:sldId id="266" r:id="rId12"/>
    <p:sldId id="267" r:id="rId13"/>
    <p:sldId id="268" r:id="rId14"/>
    <p:sldId id="269" r:id="rId15"/>
    <p:sldId id="271"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68" d="100"/>
          <a:sy n="68" d="100"/>
        </p:scale>
        <p:origin x="81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dirty="0"/>
              <a:t>6/14/2024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‹Nº›</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dirty="0"/>
              <a:t>6/14/2024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dirty="0"/>
              <a:t>6/14/2024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dirty="0"/>
              <a:t>6/14/2024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7" name="Date Placeholder 6"/>
          <p:cNvSpPr>
            <a:spLocks noGrp="1"/>
          </p:cNvSpPr>
          <p:nvPr>
            <p:ph type="dt" sz="half" idx="10"/>
          </p:nvPr>
        </p:nvSpPr>
        <p:spPr/>
        <p:txBody>
          <a:bodyPr/>
          <a:lstStyle/>
          <a:p>
            <a:fld id="{1160EA64-D806-43AC-9DF2-F8C432F32B4C}" type="datetimeFigureOut">
              <a:rPr lang="en-US" dirty="0"/>
              <a:t>6/14/2024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‹Nº›</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dirty="0"/>
              <a:t>6/14/2024</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583436" y="3143250"/>
            <a:ext cx="4270248" cy="2596776"/>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7" name="Date Placeholder 6"/>
          <p:cNvSpPr>
            <a:spLocks noGrp="1"/>
          </p:cNvSpPr>
          <p:nvPr>
            <p:ph type="dt" sz="half" idx="10"/>
          </p:nvPr>
        </p:nvSpPr>
        <p:spPr/>
        <p:txBody>
          <a:bodyPr/>
          <a:lstStyle/>
          <a:p>
            <a:fld id="{4F7D4976-E339-4826-83B7-FBD03F55ECF8}" type="datetimeFigureOut">
              <a:rPr lang="en-US" dirty="0"/>
              <a:t>6/14/2024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t>‹Nº›</a:t>
            </a:fld>
            <a:endParaRPr lang="en-US" dirty="0"/>
          </a:p>
        </p:txBody>
      </p:sp>
      <p:sp>
        <p:nvSpPr>
          <p:cNvPr id="10" name="Title 9"/>
          <p:cNvSpPr>
            <a:spLocks noGrp="1"/>
          </p:cNvSpPr>
          <p:nvPr>
            <p:ph type="title"/>
          </p:nvPr>
        </p:nvSpPr>
        <p:spPr/>
        <p:txBody>
          <a:bodyPr/>
          <a:lstStyle/>
          <a:p>
            <a:r>
              <a:rPr lang="es-ES"/>
              <a:t>Haga clic para modificar el estilo de título del patrón</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dirty="0"/>
              <a:t>6/14/2024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dirty="0"/>
              <a:t>6/14/2024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s-ES"/>
              <a:t>Haga clic para modificar el estilo de título del patrón</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9" name="Date Placeholder 8"/>
          <p:cNvSpPr>
            <a:spLocks noGrp="1"/>
          </p:cNvSpPr>
          <p:nvPr>
            <p:ph type="dt" sz="half" idx="10"/>
          </p:nvPr>
        </p:nvSpPr>
        <p:spPr/>
        <p:txBody>
          <a:bodyPr/>
          <a:lstStyle/>
          <a:p>
            <a:fld id="{D1BE4249-C0D0-4B06-8692-E8BB871AF643}" type="datetimeFigureOut">
              <a:rPr lang="en-US" dirty="0"/>
              <a:t>6/14/2024</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dirty="0"/>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dirty="0"/>
              <a:t>6/14/2024</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dirty="0"/>
              <a:t>6/14/2024</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93C0A363-78F8-C7FD-A16F-5AEE6C8DDEB0}"/>
              </a:ext>
            </a:extLst>
          </p:cNvPr>
          <p:cNvSpPr>
            <a:spLocks noGrp="1"/>
          </p:cNvSpPr>
          <p:nvPr>
            <p:ph idx="1"/>
          </p:nvPr>
        </p:nvSpPr>
        <p:spPr>
          <a:xfrm>
            <a:off x="295422" y="239151"/>
            <a:ext cx="11310424" cy="6203851"/>
          </a:xfrm>
        </p:spPr>
        <p:txBody>
          <a:bodyPr>
            <a:normAutofit/>
          </a:bodyPr>
          <a:lstStyle/>
          <a:p>
            <a:r>
              <a:rPr lang="es-CR" sz="2000" dirty="0">
                <a:latin typeface="Arial Black" panose="020B0A04020102020204" pitchFamily="34" charset="0"/>
              </a:rPr>
              <a:t>Nuestro nombre es:</a:t>
            </a:r>
          </a:p>
          <a:p>
            <a:endParaRPr lang="es-CR" sz="2000" dirty="0">
              <a:latin typeface="Arial Black" panose="020B0A04020102020204" pitchFamily="34" charset="0"/>
            </a:endParaRPr>
          </a:p>
          <a:p>
            <a:endParaRPr lang="es-CR" sz="2000" dirty="0">
              <a:latin typeface="Arial Black" panose="020B0A04020102020204" pitchFamily="34" charset="0"/>
            </a:endParaRPr>
          </a:p>
          <a:p>
            <a:endParaRPr lang="es-CR" sz="2000" dirty="0">
              <a:latin typeface="Arial Black" panose="020B0A04020102020204" pitchFamily="34" charset="0"/>
            </a:endParaRPr>
          </a:p>
          <a:p>
            <a:endParaRPr lang="es-CR" sz="2000" dirty="0">
              <a:latin typeface="Arial Black" panose="020B0A04020102020204" pitchFamily="34" charset="0"/>
            </a:endParaRPr>
          </a:p>
          <a:p>
            <a:endParaRPr lang="es-CR" sz="2000" dirty="0">
              <a:latin typeface="Arial Black" panose="020B0A04020102020204" pitchFamily="34" charset="0"/>
            </a:endParaRPr>
          </a:p>
          <a:p>
            <a:pPr marL="0" indent="0" algn="ctr">
              <a:buNone/>
            </a:pPr>
            <a:r>
              <a:rPr lang="es-CR" sz="6000" dirty="0">
                <a:solidFill>
                  <a:schemeClr val="tx1"/>
                </a:solidFill>
                <a:latin typeface="Algerian" panose="04020705040A02060702" pitchFamily="82" charset="0"/>
              </a:rPr>
              <a:t>Dost Fats </a:t>
            </a:r>
            <a:endParaRPr lang="es-ES" sz="6000" dirty="0">
              <a:solidFill>
                <a:schemeClr val="tx1"/>
              </a:solidFill>
              <a:latin typeface="Algerian" panose="04020705040A02060702" pitchFamily="82" charset="0"/>
            </a:endParaRPr>
          </a:p>
        </p:txBody>
      </p:sp>
    </p:spTree>
    <p:extLst>
      <p:ext uri="{BB962C8B-B14F-4D97-AF65-F5344CB8AC3E}">
        <p14:creationId xmlns:p14="http://schemas.microsoft.com/office/powerpoint/2010/main" val="40070915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579B8E63-3D76-5792-09B3-351940F3A192}"/>
              </a:ext>
            </a:extLst>
          </p:cNvPr>
          <p:cNvSpPr>
            <a:spLocks noGrp="1"/>
          </p:cNvSpPr>
          <p:nvPr>
            <p:ph idx="1"/>
          </p:nvPr>
        </p:nvSpPr>
        <p:spPr>
          <a:xfrm>
            <a:off x="422031" y="309490"/>
            <a:ext cx="11366695" cy="6161648"/>
          </a:xfrm>
        </p:spPr>
        <p:txBody>
          <a:bodyPr>
            <a:normAutofit/>
          </a:bodyPr>
          <a:lstStyle/>
          <a:p>
            <a:r>
              <a:rPr lang="es-ES" sz="2000" u="sng" dirty="0">
                <a:latin typeface="Arial Black" panose="020B0A04020102020204" pitchFamily="34" charset="0"/>
              </a:rPr>
              <a:t>Estrategia Competitiva:</a:t>
            </a:r>
          </a:p>
          <a:p>
            <a:pPr>
              <a:lnSpc>
                <a:spcPct val="150000"/>
              </a:lnSpc>
            </a:pPr>
            <a:r>
              <a:rPr lang="es-ES" sz="2000" dirty="0">
                <a:solidFill>
                  <a:srgbClr val="000000"/>
                </a:solidFill>
                <a:effectLst/>
                <a:latin typeface="Garamond" panose="02020404030301010803" pitchFamily="18" charset="0"/>
                <a:ea typeface="Times New Roman" panose="02020603050405020304" pitchFamily="18" charset="0"/>
              </a:rPr>
              <a:t>Nuestra principal estrategia competitiva es nuestro nicho de mercado ya que nos enfocamos en los micro emprendedores y sus Pymes las cuales conforman un 65% del mercado nacional y no poseen la facilidad de transportar sus productos a las diversas zonas de nuestro país, de igual manera fomentamos su crecimiento expandiendo su emprendimiento y dándolo a conocer desde el norte hasta el sur de Costa Rica donde todos los consumidores probaran los productos y tendrán un pedacito de cada cantón.  </a:t>
            </a:r>
            <a:endParaRPr lang="es-ES" sz="2000" dirty="0">
              <a:effectLst/>
              <a:latin typeface="Garamond" panose="02020404030301010803" pitchFamily="18" charset="0"/>
              <a:ea typeface="Times New Roman" panose="02020603050405020304" pitchFamily="18" charset="0"/>
            </a:endParaRPr>
          </a:p>
          <a:p>
            <a:endParaRPr lang="es-ES" sz="2000" dirty="0">
              <a:latin typeface="Arial Black" panose="020B0A04020102020204" pitchFamily="34" charset="0"/>
            </a:endParaRPr>
          </a:p>
        </p:txBody>
      </p:sp>
    </p:spTree>
    <p:extLst>
      <p:ext uri="{BB962C8B-B14F-4D97-AF65-F5344CB8AC3E}">
        <p14:creationId xmlns:p14="http://schemas.microsoft.com/office/powerpoint/2010/main" val="1603477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0C30C6E0-A604-44CF-C14D-410B532F5392}"/>
              </a:ext>
            </a:extLst>
          </p:cNvPr>
          <p:cNvSpPr>
            <a:spLocks noGrp="1"/>
          </p:cNvSpPr>
          <p:nvPr>
            <p:ph idx="1"/>
          </p:nvPr>
        </p:nvSpPr>
        <p:spPr>
          <a:xfrm>
            <a:off x="365760" y="196948"/>
            <a:ext cx="11408898" cy="6302325"/>
          </a:xfrm>
        </p:spPr>
        <p:txBody>
          <a:bodyPr>
            <a:normAutofit/>
          </a:bodyPr>
          <a:lstStyle/>
          <a:p>
            <a:r>
              <a:rPr lang="es-ES" sz="2000" u="sng" dirty="0">
                <a:latin typeface="Arial Black" panose="020B0A04020102020204" pitchFamily="34" charset="0"/>
              </a:rPr>
              <a:t>Ventaja Competitiva:</a:t>
            </a:r>
          </a:p>
          <a:p>
            <a:pPr>
              <a:lnSpc>
                <a:spcPct val="150000"/>
              </a:lnSpc>
            </a:pPr>
            <a:r>
              <a:rPr lang="es-ES" sz="2000" dirty="0">
                <a:solidFill>
                  <a:srgbClr val="000000"/>
                </a:solidFill>
                <a:effectLst/>
                <a:latin typeface="Garamond" panose="02020404030301010803" pitchFamily="18" charset="0"/>
                <a:ea typeface="Times New Roman" panose="02020603050405020304" pitchFamily="18" charset="0"/>
              </a:rPr>
              <a:t>Uno de los aspectos más difíciles de copiar son nuestras alianzas estratégicas con diversas empresas de transporte con las cuales distribuimos los diversos productos de nuestros clientes, con estas alianzas no debemos preocuparnos por la contaminación ya que utilizamos camiones que tienen rutas establecidas así no aumentamos el Co2 de nuestro país y dejamos una huella de cambio. </a:t>
            </a:r>
            <a:endParaRPr lang="es-ES" sz="2000" dirty="0">
              <a:effectLst/>
              <a:latin typeface="Garamond" panose="02020404030301010803" pitchFamily="18" charset="0"/>
              <a:ea typeface="Times New Roman" panose="02020603050405020304" pitchFamily="18" charset="0"/>
            </a:endParaRPr>
          </a:p>
          <a:p>
            <a:endParaRPr lang="es-ES" sz="2000" dirty="0">
              <a:latin typeface="Arial Black" panose="020B0A04020102020204" pitchFamily="34" charset="0"/>
            </a:endParaRPr>
          </a:p>
        </p:txBody>
      </p:sp>
    </p:spTree>
    <p:extLst>
      <p:ext uri="{BB962C8B-B14F-4D97-AF65-F5344CB8AC3E}">
        <p14:creationId xmlns:p14="http://schemas.microsoft.com/office/powerpoint/2010/main" val="16860949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C53198ED-00D9-F622-A570-9FE697C3F384}"/>
              </a:ext>
            </a:extLst>
          </p:cNvPr>
          <p:cNvSpPr>
            <a:spLocks noGrp="1"/>
          </p:cNvSpPr>
          <p:nvPr>
            <p:ph idx="1"/>
          </p:nvPr>
        </p:nvSpPr>
        <p:spPr>
          <a:xfrm>
            <a:off x="534571" y="436098"/>
            <a:ext cx="11408899" cy="6274191"/>
          </a:xfrm>
        </p:spPr>
        <p:txBody>
          <a:bodyPr>
            <a:normAutofit fontScale="32500" lnSpcReduction="20000"/>
          </a:bodyPr>
          <a:lstStyle/>
          <a:p>
            <a:r>
              <a:rPr lang="es-ES" sz="7400" u="sng" dirty="0">
                <a:latin typeface="Arial Black" panose="020B0A04020102020204" pitchFamily="34" charset="0"/>
              </a:rPr>
              <a:t>Mezcla de Marketing: </a:t>
            </a:r>
          </a:p>
          <a:p>
            <a:pPr lvl="1" indent="0">
              <a:lnSpc>
                <a:spcPct val="150000"/>
              </a:lnSpc>
              <a:buNone/>
            </a:pPr>
            <a:r>
              <a:rPr lang="es-ES" sz="6200" dirty="0">
                <a:solidFill>
                  <a:srgbClr val="000000"/>
                </a:solidFill>
                <a:effectLst/>
                <a:latin typeface="Arial Black" panose="020B0A04020102020204" pitchFamily="34" charset="0"/>
                <a:ea typeface="Times New Roman" panose="02020603050405020304" pitchFamily="18" charset="0"/>
              </a:rPr>
              <a:t>Producto:</a:t>
            </a:r>
          </a:p>
          <a:p>
            <a:pPr lvl="1" indent="0">
              <a:lnSpc>
                <a:spcPct val="150000"/>
              </a:lnSpc>
              <a:buNone/>
            </a:pPr>
            <a:r>
              <a:rPr lang="es-ES" sz="6200" dirty="0">
                <a:solidFill>
                  <a:srgbClr val="000000"/>
                </a:solidFill>
                <a:effectLst/>
                <a:latin typeface="Garamond" panose="02020404030301010803" pitchFamily="18" charset="0"/>
                <a:ea typeface="Times New Roman" panose="02020603050405020304" pitchFamily="18" charset="0"/>
              </a:rPr>
              <a:t>- Ofrecemos un servicio de distribución de productos elaborados por emprendedores o microempresas a diferentes zonas del país. </a:t>
            </a:r>
          </a:p>
          <a:p>
            <a:pPr lvl="1" indent="0">
              <a:lnSpc>
                <a:spcPct val="150000"/>
              </a:lnSpc>
              <a:buNone/>
            </a:pPr>
            <a:r>
              <a:rPr lang="es-ES" sz="6200" dirty="0">
                <a:solidFill>
                  <a:srgbClr val="000000"/>
                </a:solidFill>
                <a:effectLst/>
                <a:latin typeface="Garamond" panose="02020404030301010803" pitchFamily="18" charset="0"/>
                <a:ea typeface="Times New Roman" panose="02020603050405020304" pitchFamily="18" charset="0"/>
              </a:rPr>
              <a:t>-Colaborando así con el crecimiento de las microempresas costarricense.</a:t>
            </a:r>
          </a:p>
          <a:p>
            <a:pPr lvl="1" indent="0">
              <a:lnSpc>
                <a:spcPct val="150000"/>
              </a:lnSpc>
              <a:buNone/>
            </a:pPr>
            <a:r>
              <a:rPr lang="es-ES" sz="6200" dirty="0">
                <a:solidFill>
                  <a:srgbClr val="000000"/>
                </a:solidFill>
                <a:effectLst/>
                <a:latin typeface="Arial Black" panose="020B0A04020102020204" pitchFamily="34" charset="0"/>
                <a:ea typeface="Times New Roman" panose="02020603050405020304" pitchFamily="18" charset="0"/>
              </a:rPr>
              <a:t> Atributos:</a:t>
            </a:r>
            <a:endParaRPr lang="es-ES" sz="6200" dirty="0">
              <a:effectLst/>
              <a:latin typeface="Arial Black" panose="020B0A04020102020204" pitchFamily="34" charset="0"/>
              <a:ea typeface="Times New Roman" panose="02020603050405020304" pitchFamily="18" charset="0"/>
            </a:endParaRPr>
          </a:p>
          <a:p>
            <a:pPr marL="1371600" lvl="3" indent="0">
              <a:lnSpc>
                <a:spcPct val="150000"/>
              </a:lnSpc>
              <a:buNone/>
            </a:pPr>
            <a:r>
              <a:rPr lang="es-ES" sz="8000" dirty="0">
                <a:solidFill>
                  <a:srgbClr val="000000"/>
                </a:solidFill>
                <a:effectLst/>
                <a:latin typeface="Garamond" panose="02020404030301010803" pitchFamily="18" charset="0"/>
                <a:ea typeface="Times New Roman" panose="02020603050405020304" pitchFamily="18" charset="0"/>
              </a:rPr>
              <a:t>-</a:t>
            </a:r>
            <a:r>
              <a:rPr lang="es-ES" sz="6200" dirty="0">
                <a:solidFill>
                  <a:srgbClr val="000000"/>
                </a:solidFill>
                <a:effectLst/>
                <a:latin typeface="Garamond" panose="02020404030301010803" pitchFamily="18" charset="0"/>
                <a:ea typeface="Times New Roman" panose="02020603050405020304" pitchFamily="18" charset="0"/>
              </a:rPr>
              <a:t>Distribuimos a muchos puntos del país</a:t>
            </a:r>
            <a:endParaRPr lang="es-ES" sz="6200" dirty="0">
              <a:effectLst/>
              <a:latin typeface="Garamond" panose="02020404030301010803" pitchFamily="18" charset="0"/>
              <a:ea typeface="Times New Roman" panose="02020603050405020304" pitchFamily="18" charset="0"/>
            </a:endParaRPr>
          </a:p>
          <a:p>
            <a:pPr marL="1371600" lvl="3" indent="0">
              <a:lnSpc>
                <a:spcPct val="150000"/>
              </a:lnSpc>
              <a:buNone/>
            </a:pPr>
            <a:r>
              <a:rPr lang="es-ES" sz="6200" dirty="0">
                <a:solidFill>
                  <a:srgbClr val="000000"/>
                </a:solidFill>
                <a:effectLst/>
                <a:latin typeface="Garamond" panose="02020404030301010803" pitchFamily="18" charset="0"/>
                <a:ea typeface="Times New Roman" panose="02020603050405020304" pitchFamily="18" charset="0"/>
              </a:rPr>
              <a:t>-Aseguramos al cliente que sus productos llegaran a su destino en de manera rápida y segura, en un rango de 24 a 48 horas.</a:t>
            </a:r>
            <a:endParaRPr lang="es-ES" sz="6200" dirty="0">
              <a:effectLst/>
              <a:latin typeface="Garamond" panose="02020404030301010803" pitchFamily="18" charset="0"/>
              <a:ea typeface="Times New Roman" panose="02020603050405020304" pitchFamily="18" charset="0"/>
            </a:endParaRPr>
          </a:p>
          <a:p>
            <a:pPr marL="1371600" lvl="3" indent="0">
              <a:lnSpc>
                <a:spcPct val="150000"/>
              </a:lnSpc>
              <a:buNone/>
            </a:pPr>
            <a:r>
              <a:rPr lang="es-ES" sz="6200" dirty="0">
                <a:solidFill>
                  <a:srgbClr val="000000"/>
                </a:solidFill>
                <a:effectLst/>
                <a:latin typeface="Garamond" panose="02020404030301010803" pitchFamily="18" charset="0"/>
                <a:ea typeface="Times New Roman" panose="02020603050405020304" pitchFamily="18" charset="0"/>
              </a:rPr>
              <a:t>-No aumentamos el impacto ambiental, ya que nuestro servicio aprovecha las rutas de camiones ya establecidas.</a:t>
            </a:r>
            <a:endParaRPr lang="es-ES" sz="6200" dirty="0">
              <a:effectLst/>
              <a:latin typeface="Garamond" panose="02020404030301010803" pitchFamily="18" charset="0"/>
              <a:ea typeface="Times New Roman" panose="02020603050405020304" pitchFamily="18" charset="0"/>
            </a:endParaRPr>
          </a:p>
          <a:p>
            <a:endParaRPr lang="es-ES" dirty="0">
              <a:latin typeface="Arial Black" panose="020B0A04020102020204" pitchFamily="34" charset="0"/>
            </a:endParaRPr>
          </a:p>
        </p:txBody>
      </p:sp>
    </p:spTree>
    <p:extLst>
      <p:ext uri="{BB962C8B-B14F-4D97-AF65-F5344CB8AC3E}">
        <p14:creationId xmlns:p14="http://schemas.microsoft.com/office/powerpoint/2010/main" val="5469558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6F696295-C3A2-594F-B5F3-9AB49C0F5DB4}"/>
              </a:ext>
            </a:extLst>
          </p:cNvPr>
          <p:cNvSpPr>
            <a:spLocks noGrp="1"/>
          </p:cNvSpPr>
          <p:nvPr>
            <p:ph idx="1"/>
          </p:nvPr>
        </p:nvSpPr>
        <p:spPr>
          <a:xfrm>
            <a:off x="543013" y="327017"/>
            <a:ext cx="11301984" cy="6214460"/>
          </a:xfrm>
        </p:spPr>
        <p:txBody>
          <a:bodyPr>
            <a:normAutofit/>
          </a:bodyPr>
          <a:lstStyle/>
          <a:p>
            <a:pPr lvl="1" indent="0">
              <a:lnSpc>
                <a:spcPct val="150000"/>
              </a:lnSpc>
              <a:buNone/>
            </a:pPr>
            <a:r>
              <a:rPr lang="es-ES" sz="2000" dirty="0">
                <a:solidFill>
                  <a:srgbClr val="000000"/>
                </a:solidFill>
                <a:effectLst/>
                <a:latin typeface="Arial Black" panose="020B0A04020102020204" pitchFamily="34" charset="0"/>
                <a:ea typeface="Times New Roman" panose="02020603050405020304" pitchFamily="18" charset="0"/>
              </a:rPr>
              <a:t>    Precio:</a:t>
            </a:r>
            <a:endParaRPr lang="es-ES" sz="2000" dirty="0">
              <a:effectLst/>
              <a:latin typeface="Arial Black" panose="020B0A04020102020204" pitchFamily="34" charset="0"/>
              <a:ea typeface="Times New Roman" panose="02020603050405020304" pitchFamily="18" charset="0"/>
            </a:endParaRPr>
          </a:p>
          <a:p>
            <a:pPr marL="914400" lvl="2" indent="0">
              <a:lnSpc>
                <a:spcPct val="150000"/>
              </a:lnSpc>
              <a:buNone/>
            </a:pPr>
            <a:r>
              <a:rPr lang="es-ES" sz="2000" dirty="0">
                <a:solidFill>
                  <a:srgbClr val="000000"/>
                </a:solidFill>
                <a:effectLst/>
                <a:latin typeface="Garamond" panose="02020404030301010803" pitchFamily="18" charset="0"/>
                <a:ea typeface="Times New Roman" panose="02020603050405020304" pitchFamily="18" charset="0"/>
              </a:rPr>
              <a:t>-Análisis del precio de competidores del mercado</a:t>
            </a:r>
            <a:endParaRPr lang="es-ES" sz="2000" dirty="0">
              <a:latin typeface="Garamond" panose="02020404030301010803" pitchFamily="18" charset="0"/>
              <a:ea typeface="Times New Roman" panose="02020603050405020304" pitchFamily="18" charset="0"/>
            </a:endParaRPr>
          </a:p>
          <a:p>
            <a:pPr marL="914400" lvl="2" indent="0">
              <a:lnSpc>
                <a:spcPct val="150000"/>
              </a:lnSpc>
              <a:buNone/>
            </a:pPr>
            <a:r>
              <a:rPr lang="es-ES" sz="2000" dirty="0">
                <a:solidFill>
                  <a:srgbClr val="000000"/>
                </a:solidFill>
                <a:effectLst/>
                <a:latin typeface="Garamond" panose="02020404030301010803" pitchFamily="18" charset="0"/>
                <a:ea typeface="Times New Roman" panose="02020603050405020304" pitchFamily="18" charset="0"/>
              </a:rPr>
              <a:t>-Correos de costa rica cobra una tarifa de 2100 colones por kilogramo para los paquetes que se envían dentro del GAM y 1200 por cada kilogramo adicional. Y para el resto del país cobran 2850 colones por el primer kilo y 1300 por cada kilo adicional. Y en el caso de encomiendas 1350 colones por el primer kilo dentro del GAM y 450 colones por cada kilogramo adicional.</a:t>
            </a:r>
            <a:endParaRPr lang="es-ES" sz="2000" dirty="0">
              <a:latin typeface="Garamond" panose="02020404030301010803" pitchFamily="18" charset="0"/>
              <a:ea typeface="Times New Roman" panose="02020603050405020304" pitchFamily="18" charset="0"/>
            </a:endParaRPr>
          </a:p>
          <a:p>
            <a:pPr marL="914400" lvl="2" indent="0">
              <a:lnSpc>
                <a:spcPct val="150000"/>
              </a:lnSpc>
              <a:buNone/>
            </a:pPr>
            <a:r>
              <a:rPr lang="es-ES" sz="2000" dirty="0">
                <a:solidFill>
                  <a:srgbClr val="000000"/>
                </a:solidFill>
                <a:effectLst/>
                <a:latin typeface="Arial Black" panose="020B0A04020102020204" pitchFamily="34" charset="0"/>
                <a:ea typeface="Times New Roman" panose="02020603050405020304" pitchFamily="18" charset="0"/>
              </a:rPr>
              <a:t>Estrategia de precio: </a:t>
            </a:r>
          </a:p>
          <a:p>
            <a:pPr marL="914400" lvl="2" indent="0">
              <a:lnSpc>
                <a:spcPct val="150000"/>
              </a:lnSpc>
              <a:buNone/>
            </a:pPr>
            <a:r>
              <a:rPr lang="es-ES" sz="2000" dirty="0">
                <a:solidFill>
                  <a:srgbClr val="000000"/>
                </a:solidFill>
                <a:latin typeface="Garamond" panose="02020404030301010803" pitchFamily="18" charset="0"/>
                <a:ea typeface="Times New Roman" panose="02020603050405020304" pitchFamily="18" charset="0"/>
              </a:rPr>
              <a:t>-</a:t>
            </a:r>
            <a:r>
              <a:rPr lang="es-ES" sz="2000" dirty="0">
                <a:solidFill>
                  <a:srgbClr val="000000"/>
                </a:solidFill>
                <a:effectLst/>
                <a:latin typeface="Garamond" panose="02020404030301010803" pitchFamily="18" charset="0"/>
                <a:ea typeface="Times New Roman" panose="02020603050405020304" pitchFamily="18" charset="0"/>
              </a:rPr>
              <a:t>La estrategia de precio se basará en ofrecer tarifas competitivas y asequibles para facilitar el acceso a servicios de distribución a las microempresas.</a:t>
            </a:r>
          </a:p>
          <a:p>
            <a:pPr marL="914400" lvl="2" indent="0">
              <a:lnSpc>
                <a:spcPct val="150000"/>
              </a:lnSpc>
              <a:buNone/>
            </a:pPr>
            <a:r>
              <a:rPr lang="es-ES" sz="2000" dirty="0">
                <a:solidFill>
                  <a:srgbClr val="000000"/>
                </a:solidFill>
                <a:latin typeface="Garamond" panose="02020404030301010803" pitchFamily="18" charset="0"/>
                <a:ea typeface="Times New Roman" panose="02020603050405020304" pitchFamily="18" charset="0"/>
              </a:rPr>
              <a:t>-</a:t>
            </a:r>
            <a:r>
              <a:rPr lang="es-ES" sz="2000" dirty="0">
                <a:solidFill>
                  <a:srgbClr val="000000"/>
                </a:solidFill>
                <a:effectLst/>
                <a:latin typeface="Garamond" panose="02020404030301010803" pitchFamily="18" charset="0"/>
                <a:ea typeface="Times New Roman" panose="02020603050405020304" pitchFamily="18" charset="0"/>
              </a:rPr>
              <a:t> Se implementará una estructura de precios escalonada basada en el volumen de envíos y la distancia de entrega. Además, se introducirán tarifas fijas y transparentes sin cargos ocultos.</a:t>
            </a:r>
            <a:endParaRPr lang="es-ES" sz="2000" dirty="0">
              <a:effectLst/>
              <a:latin typeface="Garamond" panose="02020404030301010803" pitchFamily="18" charset="0"/>
              <a:ea typeface="Times New Roman" panose="02020603050405020304" pitchFamily="18" charset="0"/>
            </a:endParaRPr>
          </a:p>
          <a:p>
            <a:endParaRPr lang="es-ES" dirty="0"/>
          </a:p>
        </p:txBody>
      </p:sp>
    </p:spTree>
    <p:extLst>
      <p:ext uri="{BB962C8B-B14F-4D97-AF65-F5344CB8AC3E}">
        <p14:creationId xmlns:p14="http://schemas.microsoft.com/office/powerpoint/2010/main" val="39571308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AD629476-D8A4-8899-1272-3A6D2309C4C2}"/>
              </a:ext>
            </a:extLst>
          </p:cNvPr>
          <p:cNvSpPr>
            <a:spLocks noGrp="1"/>
          </p:cNvSpPr>
          <p:nvPr>
            <p:ph idx="1"/>
          </p:nvPr>
        </p:nvSpPr>
        <p:spPr>
          <a:xfrm>
            <a:off x="309489" y="225084"/>
            <a:ext cx="11465169" cy="6457070"/>
          </a:xfrm>
        </p:spPr>
        <p:txBody>
          <a:bodyPr/>
          <a:lstStyle/>
          <a:p>
            <a:pPr marL="914400" lvl="2" indent="0">
              <a:lnSpc>
                <a:spcPct val="150000"/>
              </a:lnSpc>
              <a:buNone/>
            </a:pPr>
            <a:r>
              <a:rPr lang="es-ES" sz="2000" dirty="0">
                <a:solidFill>
                  <a:srgbClr val="000000"/>
                </a:solidFill>
                <a:effectLst/>
                <a:latin typeface="Arial Black" panose="020B0A04020102020204" pitchFamily="34" charset="0"/>
                <a:ea typeface="Times New Roman" panose="02020603050405020304" pitchFamily="18" charset="0"/>
              </a:rPr>
              <a:t>A quienes va dirigido:</a:t>
            </a:r>
            <a:r>
              <a:rPr lang="es-ES" sz="2000" dirty="0">
                <a:solidFill>
                  <a:srgbClr val="000000"/>
                </a:solidFill>
                <a:effectLst/>
                <a:latin typeface="Calibri" panose="020F0502020204030204" pitchFamily="34" charset="0"/>
                <a:ea typeface="Times New Roman" panose="02020603050405020304" pitchFamily="18" charset="0"/>
              </a:rPr>
              <a:t> El servicio está dirigido a microempresas y pequeños negocios en todo el país, especialmente aquellos en zonas rurales y áreas de difícil acceso donde los servicios de distribución son limitados o costosos. También se enfocará en emprendedores y nuevos negocios que buscan expandir su alcance y mejorar su logística de entrega sin incurrir en altos costos operativos.</a:t>
            </a:r>
            <a:endParaRPr lang="es-ES" sz="2000" dirty="0">
              <a:latin typeface="Times New Roman" panose="02020603050405020304" pitchFamily="18" charset="0"/>
              <a:ea typeface="Times New Roman" panose="02020603050405020304" pitchFamily="18" charset="0"/>
            </a:endParaRPr>
          </a:p>
          <a:p>
            <a:pPr marL="914400" lvl="2" indent="0">
              <a:lnSpc>
                <a:spcPct val="150000"/>
              </a:lnSpc>
              <a:buNone/>
            </a:pPr>
            <a:r>
              <a:rPr lang="es-ES" sz="2000" dirty="0">
                <a:solidFill>
                  <a:srgbClr val="000000"/>
                </a:solidFill>
                <a:effectLst/>
                <a:latin typeface="Arial Black" panose="020B0A04020102020204" pitchFamily="34" charset="0"/>
                <a:ea typeface="Times New Roman" panose="02020603050405020304" pitchFamily="18" charset="0"/>
              </a:rPr>
              <a:t>Plaza:</a:t>
            </a:r>
            <a:endParaRPr lang="es-ES" sz="2000" dirty="0">
              <a:effectLst/>
              <a:latin typeface="Arial Black" panose="020B0A04020102020204" pitchFamily="34" charset="0"/>
              <a:ea typeface="Times New Roman" panose="02020603050405020304" pitchFamily="18" charset="0"/>
            </a:endParaRPr>
          </a:p>
          <a:p>
            <a:pPr marL="914400" lvl="2" indent="0">
              <a:lnSpc>
                <a:spcPct val="150000"/>
              </a:lnSpc>
              <a:buNone/>
            </a:pPr>
            <a:r>
              <a:rPr lang="es-ES" sz="2000" dirty="0">
                <a:solidFill>
                  <a:srgbClr val="000000"/>
                </a:solidFill>
                <a:effectLst/>
                <a:latin typeface="Calibri" panose="020F0502020204030204" pitchFamily="34" charset="0"/>
                <a:ea typeface="Times New Roman" panose="02020603050405020304" pitchFamily="18" charset="0"/>
              </a:rPr>
              <a:t>-Puntos de venta: Nosotros ofrecemos un servicio él cual se planea sea implementado a nivel </a:t>
            </a:r>
            <a:r>
              <a:rPr lang="es-ES" sz="2000" dirty="0" err="1">
                <a:solidFill>
                  <a:srgbClr val="000000"/>
                </a:solidFill>
                <a:effectLst/>
                <a:latin typeface="Calibri" panose="020F0502020204030204" pitchFamily="34" charset="0"/>
                <a:ea typeface="Times New Roman" panose="02020603050405020304" pitchFamily="18" charset="0"/>
              </a:rPr>
              <a:t>pa</a:t>
            </a:r>
            <a:r>
              <a:rPr lang="es-CR" sz="2000" dirty="0" err="1">
                <a:solidFill>
                  <a:srgbClr val="000000"/>
                </a:solidFill>
                <a:effectLst/>
                <a:latin typeface="Calibri" panose="020F0502020204030204" pitchFamily="34" charset="0"/>
                <a:ea typeface="Times New Roman" panose="02020603050405020304" pitchFamily="18" charset="0"/>
              </a:rPr>
              <a:t>ís</a:t>
            </a:r>
            <a:r>
              <a:rPr lang="es-CR" sz="2000" dirty="0">
                <a:solidFill>
                  <a:srgbClr val="000000"/>
                </a:solidFill>
                <a:effectLst/>
                <a:latin typeface="Calibri" panose="020F0502020204030204" pitchFamily="34" charset="0"/>
                <a:ea typeface="Times New Roman" panose="02020603050405020304" pitchFamily="18" charset="0"/>
              </a:rPr>
              <a:t>, por lo tanto el alcance de venta de nuestro servicio seria todo el país. </a:t>
            </a:r>
            <a:endParaRPr lang="es-ES" sz="2000" dirty="0">
              <a:effectLst/>
              <a:latin typeface="Times New Roman" panose="02020603050405020304" pitchFamily="18" charset="0"/>
              <a:ea typeface="Times New Roman" panose="02020603050405020304" pitchFamily="18" charset="0"/>
            </a:endParaRPr>
          </a:p>
          <a:p>
            <a:pPr marL="914400" lvl="2" indent="0">
              <a:lnSpc>
                <a:spcPct val="150000"/>
              </a:lnSpc>
              <a:buNone/>
            </a:pPr>
            <a:r>
              <a:rPr lang="es-ES" sz="2000" dirty="0">
                <a:solidFill>
                  <a:srgbClr val="000000"/>
                </a:solidFill>
                <a:effectLst/>
                <a:latin typeface="Calibri" panose="020F0502020204030204" pitchFamily="34" charset="0"/>
                <a:ea typeface="Times New Roman" panose="02020603050405020304" pitchFamily="18" charset="0"/>
              </a:rPr>
              <a:t>-Logística. Nuestra empresa se centra en la distribución de productos, por lo tanto nuestra parte de logística seria la recolección, el almacenamiento y la distribución del producto. </a:t>
            </a:r>
            <a:endParaRPr lang="es-ES" sz="2000" dirty="0">
              <a:effectLst/>
              <a:latin typeface="Times New Roman" panose="02020603050405020304" pitchFamily="18" charset="0"/>
              <a:ea typeface="Times New Roman" panose="02020603050405020304" pitchFamily="18" charset="0"/>
            </a:endParaRPr>
          </a:p>
          <a:p>
            <a:endParaRPr lang="es-ES" dirty="0"/>
          </a:p>
        </p:txBody>
      </p:sp>
    </p:spTree>
    <p:extLst>
      <p:ext uri="{BB962C8B-B14F-4D97-AF65-F5344CB8AC3E}">
        <p14:creationId xmlns:p14="http://schemas.microsoft.com/office/powerpoint/2010/main" val="9150055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1BF6B45E-77F0-9904-4AB2-B9E2C7E53B39}"/>
              </a:ext>
            </a:extLst>
          </p:cNvPr>
          <p:cNvSpPr>
            <a:spLocks noGrp="1"/>
          </p:cNvSpPr>
          <p:nvPr>
            <p:ph idx="1"/>
          </p:nvPr>
        </p:nvSpPr>
        <p:spPr>
          <a:xfrm>
            <a:off x="430472" y="327017"/>
            <a:ext cx="11344186" cy="6327001"/>
          </a:xfrm>
        </p:spPr>
        <p:txBody>
          <a:bodyPr/>
          <a:lstStyle/>
          <a:p>
            <a:pPr lvl="1" indent="0">
              <a:lnSpc>
                <a:spcPct val="150000"/>
              </a:lnSpc>
              <a:buNone/>
            </a:pPr>
            <a:r>
              <a:rPr lang="es-ES" sz="2000" dirty="0">
                <a:solidFill>
                  <a:srgbClr val="000000"/>
                </a:solidFill>
                <a:effectLst/>
                <a:latin typeface="Arial Black" panose="020B0A04020102020204" pitchFamily="34" charset="0"/>
                <a:ea typeface="Times New Roman" panose="02020603050405020304" pitchFamily="18" charset="0"/>
              </a:rPr>
              <a:t>    Publicidad y promoción:</a:t>
            </a:r>
            <a:endParaRPr lang="es-ES" sz="2000" dirty="0">
              <a:effectLst/>
              <a:latin typeface="Arial Black" panose="020B0A04020102020204" pitchFamily="34" charset="0"/>
              <a:ea typeface="Times New Roman" panose="02020603050405020304" pitchFamily="18" charset="0"/>
            </a:endParaRPr>
          </a:p>
          <a:p>
            <a:pPr marL="914400" lvl="2" indent="0">
              <a:lnSpc>
                <a:spcPct val="150000"/>
              </a:lnSpc>
              <a:buNone/>
            </a:pPr>
            <a:r>
              <a:rPr lang="es-ES" sz="2000" dirty="0">
                <a:solidFill>
                  <a:srgbClr val="000000"/>
                </a:solidFill>
                <a:effectLst/>
                <a:latin typeface="Calibri" panose="020F0502020204030204" pitchFamily="34" charset="0"/>
                <a:ea typeface="Times New Roman" panose="02020603050405020304" pitchFamily="18" charset="0"/>
              </a:rPr>
              <a:t>-Creación de páginas web o redes sociales: Ya contamos con una red social bajo el nombre de “DOTSFATS” en Instagram, también nuestro servicio será ofrecido por medio de una página web donde los clientes contactaran con nosotros para obtener nuestro servicio.</a:t>
            </a:r>
            <a:endParaRPr lang="es-ES" sz="2000" dirty="0">
              <a:effectLst/>
              <a:latin typeface="Times New Roman" panose="02020603050405020304" pitchFamily="18" charset="0"/>
              <a:ea typeface="Times New Roman" panose="02020603050405020304" pitchFamily="18" charset="0"/>
            </a:endParaRPr>
          </a:p>
          <a:p>
            <a:pPr marL="914400" lvl="2" indent="0">
              <a:lnSpc>
                <a:spcPct val="150000"/>
              </a:lnSpc>
              <a:buNone/>
            </a:pPr>
            <a:r>
              <a:rPr lang="es-ES" sz="2000" dirty="0">
                <a:solidFill>
                  <a:srgbClr val="000000"/>
                </a:solidFill>
                <a:effectLst/>
                <a:latin typeface="Arial Black" panose="020B0A04020102020204" pitchFamily="34" charset="0"/>
                <a:ea typeface="Times New Roman" panose="02020603050405020304" pitchFamily="18" charset="0"/>
              </a:rPr>
              <a:t>Brochures, banners, etc</a:t>
            </a:r>
            <a:r>
              <a:rPr lang="es-ES" sz="2000" dirty="0">
                <a:solidFill>
                  <a:srgbClr val="000000"/>
                </a:solidFill>
                <a:effectLst/>
                <a:latin typeface="Calibri" panose="020F0502020204030204" pitchFamily="34" charset="0"/>
                <a:ea typeface="Times New Roman" panose="02020603050405020304" pitchFamily="18" charset="0"/>
              </a:rPr>
              <a:t>.</a:t>
            </a:r>
          </a:p>
          <a:p>
            <a:pPr marL="914400" lvl="2" indent="0">
              <a:lnSpc>
                <a:spcPct val="150000"/>
              </a:lnSpc>
              <a:buNone/>
            </a:pPr>
            <a:r>
              <a:rPr lang="es-ES" sz="2000" dirty="0">
                <a:solidFill>
                  <a:srgbClr val="000000"/>
                </a:solidFill>
                <a:latin typeface="Calibri" panose="020F0502020204030204" pitchFamily="34" charset="0"/>
                <a:ea typeface="Times New Roman" panose="02020603050405020304" pitchFamily="18" charset="0"/>
              </a:rPr>
              <a:t>-</a:t>
            </a:r>
            <a:r>
              <a:rPr lang="es-ES" sz="2000" dirty="0">
                <a:solidFill>
                  <a:srgbClr val="000000"/>
                </a:solidFill>
                <a:effectLst/>
                <a:latin typeface="Calibri" panose="020F0502020204030204" pitchFamily="34" charset="0"/>
                <a:ea typeface="Times New Roman" panose="02020603050405020304" pitchFamily="18" charset="0"/>
              </a:rPr>
              <a:t> Próximamente contaremos con un Banner en el cual vendrán el nombre y logo de nuestra empresa y con un espacio dedicado a nuestros patrocinadores, tenemos planeado crear Brochures informativos donde se explique detalladamente nuestro servicio. </a:t>
            </a:r>
            <a:endParaRPr lang="es-ES" sz="2000" dirty="0">
              <a:effectLst/>
              <a:latin typeface="Times New Roman" panose="02020603050405020304" pitchFamily="18" charset="0"/>
              <a:ea typeface="Times New Roman" panose="02020603050405020304" pitchFamily="18" charset="0"/>
            </a:endParaRPr>
          </a:p>
          <a:p>
            <a:pPr marL="914400" lvl="2" indent="0">
              <a:lnSpc>
                <a:spcPct val="150000"/>
              </a:lnSpc>
              <a:buNone/>
            </a:pPr>
            <a:r>
              <a:rPr lang="es-ES" sz="2000" dirty="0">
                <a:solidFill>
                  <a:srgbClr val="000000"/>
                </a:solidFill>
                <a:effectLst/>
                <a:latin typeface="Calibri" panose="020F0502020204030204" pitchFamily="34" charset="0"/>
                <a:ea typeface="Times New Roman" panose="02020603050405020304" pitchFamily="18" charset="0"/>
              </a:rPr>
              <a:t>-Brindar los ejemplos visuales. Al no ofrecer un producto vamos a brindar una maqueta donde se muestra cómo será el funcionamiento de nuestro servicio. </a:t>
            </a:r>
            <a:endParaRPr lang="es-ES" sz="2000" dirty="0">
              <a:effectLst/>
              <a:latin typeface="Times New Roman" panose="02020603050405020304" pitchFamily="18" charset="0"/>
              <a:ea typeface="Times New Roman" panose="02020603050405020304" pitchFamily="18" charset="0"/>
            </a:endParaRPr>
          </a:p>
          <a:p>
            <a:endParaRPr lang="es-ES" dirty="0"/>
          </a:p>
        </p:txBody>
      </p:sp>
    </p:spTree>
    <p:extLst>
      <p:ext uri="{BB962C8B-B14F-4D97-AF65-F5344CB8AC3E}">
        <p14:creationId xmlns:p14="http://schemas.microsoft.com/office/powerpoint/2010/main" val="42454934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62A45CFE-537C-6E87-082D-4E7AF2D9C26A}"/>
              </a:ext>
            </a:extLst>
          </p:cNvPr>
          <p:cNvSpPr>
            <a:spLocks noGrp="1"/>
          </p:cNvSpPr>
          <p:nvPr>
            <p:ph idx="1"/>
          </p:nvPr>
        </p:nvSpPr>
        <p:spPr>
          <a:xfrm>
            <a:off x="514878" y="327017"/>
            <a:ext cx="11301984" cy="6186325"/>
          </a:xfrm>
        </p:spPr>
        <p:txBody>
          <a:bodyPr/>
          <a:lstStyle/>
          <a:p>
            <a:pPr marL="0" marR="0" lvl="0" indent="0" algn="l" defTabSz="457200" rtl="0" eaLnBrk="1" fontAlgn="auto" latinLnBrk="0" hangingPunct="1">
              <a:lnSpc>
                <a:spcPct val="100000"/>
              </a:lnSpc>
              <a:spcBef>
                <a:spcPts val="0"/>
              </a:spcBef>
              <a:spcAft>
                <a:spcPts val="1000"/>
              </a:spcAft>
              <a:buClrTx/>
              <a:buSzTx/>
              <a:buFontTx/>
              <a:buNone/>
              <a:tabLst/>
              <a:defRPr/>
            </a:pPr>
            <a:r>
              <a:rPr kumimoji="0" lang="es-ES" sz="2000" b="0" i="0" u="sng" strike="noStrike" kern="1200" cap="none" spc="0" normalizeH="0" baseline="0" noProof="0" dirty="0">
                <a:ln>
                  <a:noFill/>
                </a:ln>
                <a:solidFill>
                  <a:srgbClr val="000000"/>
                </a:solidFill>
                <a:effectLst/>
                <a:uLnTx/>
                <a:uFillTx/>
                <a:latin typeface="Arial Black" panose="020B0A04020102020204" pitchFamily="34" charset="0"/>
                <a:ea typeface="+mn-ea"/>
                <a:cs typeface="+mn-cs"/>
              </a:rPr>
              <a:t>Nuestro  producto es:</a:t>
            </a:r>
          </a:p>
          <a:p>
            <a:pPr marL="0" marR="0" lvl="0" indent="0" algn="l" defTabSz="457200" rtl="0" eaLnBrk="1" fontAlgn="auto" latinLnBrk="0" hangingPunct="1">
              <a:lnSpc>
                <a:spcPct val="100000"/>
              </a:lnSpc>
              <a:spcBef>
                <a:spcPts val="0"/>
              </a:spcBef>
              <a:spcAft>
                <a:spcPts val="1000"/>
              </a:spcAft>
              <a:buClrTx/>
              <a:buSzTx/>
              <a:buFontTx/>
              <a:buNone/>
              <a:tabLst/>
              <a:defRPr/>
            </a:pPr>
            <a:r>
              <a:rPr kumimoji="0" lang="es-CR" sz="2400" b="0" i="0" u="none" strike="noStrike" kern="1200" cap="none" spc="0" normalizeH="0" baseline="0" noProof="0" dirty="0">
                <a:ln>
                  <a:noFill/>
                </a:ln>
                <a:solidFill>
                  <a:srgbClr val="000000"/>
                </a:solidFill>
                <a:effectLst/>
                <a:uLnTx/>
                <a:uFillTx/>
                <a:latin typeface="Garamond" panose="02020404030301010803" pitchFamily="18" charset="0"/>
                <a:ea typeface="Times New Roman" panose="02020603050405020304" pitchFamily="18" charset="0"/>
                <a:cs typeface="Calibri" panose="020F0502020204030204" pitchFamily="34" charset="0"/>
              </a:rPr>
              <a:t>Nuestra idea de negocio satisface la necesidad del mercado al proporcionar una solución especializada y rentable para la distribución de productos. Al optimizar los procesos logísticos ayudamos a reducir los costos para las empresas y mejorar la accesibilidad de estos productos en todo el país.</a:t>
            </a:r>
            <a:endParaRPr kumimoji="0" lang="es-ES" sz="2400" b="0" i="0" u="none" strike="noStrike" kern="1200" cap="none" spc="0" normalizeH="0" baseline="0" noProof="0" dirty="0">
              <a:ln>
                <a:noFill/>
              </a:ln>
              <a:solidFill>
                <a:srgbClr val="000000"/>
              </a:solidFill>
              <a:effectLst/>
              <a:uLnTx/>
              <a:uFillTx/>
              <a:latin typeface="Garamond" panose="02020404030301010803" pitchFamily="18" charset="0"/>
              <a:ea typeface="Calibri" panose="020F0502020204030204" pitchFamily="34" charset="0"/>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1000"/>
              </a:spcAft>
              <a:buClrTx/>
              <a:buSzTx/>
              <a:buFontTx/>
              <a:buNone/>
              <a:tabLst/>
              <a:defRPr/>
            </a:pPr>
            <a:r>
              <a:rPr kumimoji="0" lang="es-CR" sz="2400" b="0" i="0" u="none" strike="noStrike" kern="1200" cap="none" spc="0" normalizeH="0" baseline="0" noProof="0" dirty="0">
                <a:ln>
                  <a:noFill/>
                </a:ln>
                <a:solidFill>
                  <a:srgbClr val="000000"/>
                </a:solidFill>
                <a:effectLst/>
                <a:uLnTx/>
                <a:uFillTx/>
                <a:latin typeface="Garamond" panose="02020404030301010803" pitchFamily="18" charset="0"/>
                <a:ea typeface="Times New Roman" panose="02020603050405020304" pitchFamily="18" charset="0"/>
                <a:cs typeface="Calibri" panose="020F0502020204030204" pitchFamily="34" charset="0"/>
              </a:rPr>
              <a:t>Ofrece una serie de beneficios clave, como acceso a productos a precios competitivos, conveniencia a la adicción de inventario, flexibilidad en las cantidades de compra y la relación personalizada con el proveedor. Además, al centralizar las compras los pequeños negocios pueden ahorrar tiempo, proporcionar asistencia logística con entrega rápida y opciones de pago flexibles, lo que simplifica la gestión de inventario y mejora la eficiencia operativa para los pequeños negocios puede ser un socio invaluable para ayudarlos a crecer y proporcionar u mercado competitivo. </a:t>
            </a:r>
            <a:endParaRPr kumimoji="0" lang="es-ES" sz="2400" b="0" i="0" u="none" strike="noStrike" kern="1200" cap="none" spc="0" normalizeH="0" baseline="0" noProof="0" dirty="0">
              <a:ln>
                <a:noFill/>
              </a:ln>
              <a:solidFill>
                <a:srgbClr val="000000"/>
              </a:solidFill>
              <a:effectLst/>
              <a:uLnTx/>
              <a:uFillTx/>
              <a:latin typeface="Garamond" panose="02020404030301010803" pitchFamily="18" charset="0"/>
              <a:ea typeface="Calibri" panose="020F0502020204030204" pitchFamily="34" charset="0"/>
              <a:cs typeface="Times New Roman" panose="02020603050405020304" pitchFamily="18" charset="0"/>
            </a:endParaRPr>
          </a:p>
          <a:p>
            <a:endParaRPr lang="es-ES" dirty="0"/>
          </a:p>
        </p:txBody>
      </p:sp>
    </p:spTree>
    <p:extLst>
      <p:ext uri="{BB962C8B-B14F-4D97-AF65-F5344CB8AC3E}">
        <p14:creationId xmlns:p14="http://schemas.microsoft.com/office/powerpoint/2010/main" val="5492189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E9937714-C0AC-A23A-7B1D-E12B08B3FBF4}"/>
              </a:ext>
            </a:extLst>
          </p:cNvPr>
          <p:cNvSpPr>
            <a:spLocks noGrp="1"/>
          </p:cNvSpPr>
          <p:nvPr>
            <p:ph idx="1"/>
          </p:nvPr>
        </p:nvSpPr>
        <p:spPr>
          <a:xfrm>
            <a:off x="731520" y="773724"/>
            <a:ext cx="9229344" cy="4966304"/>
          </a:xfrm>
        </p:spPr>
        <p:txBody>
          <a:bodyPr>
            <a:normAutofit/>
          </a:bodyPr>
          <a:lstStyle/>
          <a:p>
            <a:pPr>
              <a:spcAft>
                <a:spcPts val="1000"/>
              </a:spcAft>
            </a:pPr>
            <a:r>
              <a:rPr lang="es-ES" sz="2000" u="sng" dirty="0">
                <a:latin typeface="Arial Black" panose="020B0A04020102020204" pitchFamily="34" charset="0"/>
                <a:cs typeface="Arial" panose="020B0604020202020204" pitchFamily="34" charset="0"/>
              </a:rPr>
              <a:t>Visión : </a:t>
            </a:r>
          </a:p>
          <a:p>
            <a:pPr>
              <a:spcAft>
                <a:spcPts val="1000"/>
              </a:spcAft>
            </a:pPr>
            <a:r>
              <a:rPr lang="es-CR" sz="2800" dirty="0">
                <a:effectLst/>
                <a:latin typeface="Garamond" panose="02020404030301010803" pitchFamily="18" charset="0"/>
                <a:ea typeface="Times New Roman" panose="02020603050405020304" pitchFamily="18" charset="0"/>
                <a:cs typeface="Calibri" panose="020F0502020204030204" pitchFamily="34" charset="0"/>
              </a:rPr>
              <a:t>Nuestra visión es impulsar el éxito de las microempresas al proporcionarles acceso a servicios logísticos de primera clase a precios asequibles. Con (DotsFast), las microempresas pueden confiar en nuestra rapidez, precisión y confiabilidad en cada entrega, permitiendo seguridad y confiabilidad en cada una de nuestras entregas, nos esforzamos por brindar un mejor servicio según la necesidad de cada microempresa. </a:t>
            </a:r>
            <a:endParaRPr lang="es-ES" sz="2800" dirty="0">
              <a:effectLst/>
              <a:latin typeface="Garamond" panose="02020404030301010803" pitchFamily="18" charset="0"/>
              <a:ea typeface="Calibri" panose="020F0502020204030204" pitchFamily="34" charset="0"/>
              <a:cs typeface="Times New Roman" panose="02020603050405020304" pitchFamily="18" charset="0"/>
            </a:endParaRPr>
          </a:p>
          <a:p>
            <a:endParaRPr lang="es-ES" dirty="0"/>
          </a:p>
        </p:txBody>
      </p:sp>
    </p:spTree>
    <p:extLst>
      <p:ext uri="{BB962C8B-B14F-4D97-AF65-F5344CB8AC3E}">
        <p14:creationId xmlns:p14="http://schemas.microsoft.com/office/powerpoint/2010/main" val="35650713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0A346185-1FF6-83A7-3AA8-80339977B81C}"/>
              </a:ext>
            </a:extLst>
          </p:cNvPr>
          <p:cNvSpPr>
            <a:spLocks noGrp="1"/>
          </p:cNvSpPr>
          <p:nvPr>
            <p:ph idx="1"/>
          </p:nvPr>
        </p:nvSpPr>
        <p:spPr>
          <a:xfrm>
            <a:off x="534572" y="393896"/>
            <a:ext cx="9426292" cy="5346132"/>
          </a:xfrm>
        </p:spPr>
        <p:txBody>
          <a:bodyPr>
            <a:normAutofit/>
          </a:bodyPr>
          <a:lstStyle/>
          <a:p>
            <a:pPr>
              <a:lnSpc>
                <a:spcPct val="107000"/>
              </a:lnSpc>
              <a:spcAft>
                <a:spcPts val="800"/>
              </a:spcAft>
            </a:pPr>
            <a:r>
              <a:rPr lang="es-ES" sz="2000" u="sng" dirty="0">
                <a:latin typeface="Arial Black" panose="020B0A04020102020204" pitchFamily="34" charset="0"/>
              </a:rPr>
              <a:t>Misión: </a:t>
            </a:r>
          </a:p>
          <a:p>
            <a:pPr>
              <a:lnSpc>
                <a:spcPct val="107000"/>
              </a:lnSpc>
              <a:spcAft>
                <a:spcPts val="800"/>
              </a:spcAft>
            </a:pPr>
            <a:r>
              <a:rPr lang="es-CR" sz="2800" dirty="0">
                <a:effectLst/>
                <a:latin typeface="Garamond" panose="02020404030301010803" pitchFamily="18" charset="0"/>
                <a:ea typeface="Calibri" panose="020F0502020204030204" pitchFamily="34" charset="0"/>
                <a:cs typeface="Calibri" panose="020F0502020204030204" pitchFamily="34" charset="0"/>
              </a:rPr>
              <a:t>Facilitar el crecimiento y la eficiencia de las pequeñas y medianas empresas a través de soluciones logísticas y de transporte personalizadas, confiables y sostenibles, impulsadas por la innovación y la excelencia operativa.</a:t>
            </a:r>
            <a:endParaRPr lang="es-ES" sz="2400" dirty="0">
              <a:effectLst/>
              <a:latin typeface="Garamond" panose="02020404030301010803" pitchFamily="18" charset="0"/>
              <a:ea typeface="Calibri" panose="020F0502020204030204" pitchFamily="34" charset="0"/>
              <a:cs typeface="Times New Roman" panose="02020603050405020304" pitchFamily="18" charset="0"/>
            </a:endParaRPr>
          </a:p>
          <a:p>
            <a:endParaRPr lang="es-ES" sz="2800" u="sng" dirty="0">
              <a:latin typeface="Arial Black" panose="020B0A04020102020204" pitchFamily="34" charset="0"/>
            </a:endParaRPr>
          </a:p>
        </p:txBody>
      </p:sp>
    </p:spTree>
    <p:extLst>
      <p:ext uri="{BB962C8B-B14F-4D97-AF65-F5344CB8AC3E}">
        <p14:creationId xmlns:p14="http://schemas.microsoft.com/office/powerpoint/2010/main" val="180119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A43D4E3B-9469-D4B8-575E-09168C406903}"/>
              </a:ext>
            </a:extLst>
          </p:cNvPr>
          <p:cNvSpPr>
            <a:spLocks noGrp="1"/>
          </p:cNvSpPr>
          <p:nvPr>
            <p:ph idx="1"/>
          </p:nvPr>
        </p:nvSpPr>
        <p:spPr>
          <a:xfrm>
            <a:off x="492368" y="436098"/>
            <a:ext cx="10846191" cy="5697415"/>
          </a:xfrm>
        </p:spPr>
        <p:txBody>
          <a:bodyPr>
            <a:normAutofit/>
          </a:bodyPr>
          <a:lstStyle/>
          <a:p>
            <a:r>
              <a:rPr lang="es-ES" sz="2000" u="sng" dirty="0">
                <a:latin typeface="Arial Black" panose="020B0A04020102020204" pitchFamily="34" charset="0"/>
              </a:rPr>
              <a:t>Modelo de negocio: </a:t>
            </a:r>
          </a:p>
        </p:txBody>
      </p:sp>
      <p:sp>
        <p:nvSpPr>
          <p:cNvPr id="5" name="CuadroTexto 4">
            <a:extLst>
              <a:ext uri="{FF2B5EF4-FFF2-40B4-BE49-F238E27FC236}">
                <a16:creationId xmlns:a16="http://schemas.microsoft.com/office/drawing/2014/main" id="{A23490EA-7F5A-2A57-585D-43EE88318D26}"/>
              </a:ext>
            </a:extLst>
          </p:cNvPr>
          <p:cNvSpPr txBox="1"/>
          <p:nvPr/>
        </p:nvSpPr>
        <p:spPr>
          <a:xfrm>
            <a:off x="492368" y="942535"/>
            <a:ext cx="8655148" cy="6409703"/>
          </a:xfrm>
          <a:prstGeom prst="rect">
            <a:avLst/>
          </a:prstGeom>
          <a:noFill/>
        </p:spPr>
        <p:txBody>
          <a:bodyPr wrap="square">
            <a:spAutoFit/>
          </a:bodyPr>
          <a:lstStyle/>
          <a:p>
            <a:pPr indent="228600">
              <a:lnSpc>
                <a:spcPct val="107000"/>
              </a:lnSpc>
              <a:spcAft>
                <a:spcPts val="800"/>
              </a:spcAft>
            </a:pPr>
            <a:r>
              <a:rPr lang="es-CR" sz="2000" dirty="0">
                <a:effectLst/>
                <a:latin typeface="Calibri" panose="020F0502020204030204" pitchFamily="34" charset="0"/>
                <a:ea typeface="Calibri" panose="020F0502020204030204" pitchFamily="34" charset="0"/>
                <a:cs typeface="Times New Roman" panose="02020603050405020304" pitchFamily="18" charset="0"/>
              </a:rPr>
              <a:t>Somos una empresa de logística y distribución que busca diferenciarse de las demás, por lo tanto, nosotros buscamos implementar algunos factores que van de la mano con la clave del éxito. Por ejemplo: </a:t>
            </a:r>
            <a:endParaRPr lang="es-ES"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CR" sz="2000" dirty="0">
                <a:effectLst/>
                <a:latin typeface="Calibri" panose="020F0502020204030204" pitchFamily="34" charset="0"/>
                <a:ea typeface="Calibri" panose="020F0502020204030204" pitchFamily="34" charset="0"/>
                <a:cs typeface="Times New Roman" panose="02020603050405020304" pitchFamily="18" charset="0"/>
              </a:rPr>
              <a:t>Nuestra empresa busca reducir la huella de carbono, utilizando vehículos de bajo consumo de combustible o en su lugar vehículos eléctricos. </a:t>
            </a:r>
            <a:endParaRPr lang="es-ES"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CR" sz="2000" dirty="0">
                <a:effectLst/>
                <a:latin typeface="Calibri" panose="020F0502020204030204" pitchFamily="34" charset="0"/>
                <a:ea typeface="Calibri" panose="020F0502020204030204" pitchFamily="34" charset="0"/>
                <a:cs typeface="Times New Roman" panose="02020603050405020304" pitchFamily="18" charset="0"/>
              </a:rPr>
              <a:t>Ofrecemos un servicio de alta calidad lo cual nos aseguramos que los productos lleguen a nuestros clientes en el menor tiempo posible y en las mejores condiciones.</a:t>
            </a:r>
            <a:endParaRPr lang="es-ES"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CR" sz="2000" dirty="0">
                <a:effectLst/>
                <a:latin typeface="Calibri" panose="020F0502020204030204" pitchFamily="34" charset="0"/>
                <a:ea typeface="Calibri" panose="020F0502020204030204" pitchFamily="34" charset="0"/>
                <a:cs typeface="Times New Roman" panose="02020603050405020304" pitchFamily="18" charset="0"/>
              </a:rPr>
              <a:t>Buscamos tener flexibilidad ante las necesidades del cliente, tratando de entender las diferentes problemáticas que se le pueden presentar a cada uno de nuestros usuarios.</a:t>
            </a:r>
            <a:endParaRPr lang="es-ES"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CR" sz="2000" dirty="0">
                <a:effectLst/>
                <a:latin typeface="Calibri" panose="020F0502020204030204" pitchFamily="34" charset="0"/>
                <a:ea typeface="Calibri" panose="020F0502020204030204" pitchFamily="34" charset="0"/>
                <a:cs typeface="Times New Roman" panose="02020603050405020304" pitchFamily="18" charset="0"/>
              </a:rPr>
              <a:t>Nuestro servicio brinda una excelente confianza a nuestros clientes y consumidores.</a:t>
            </a:r>
            <a:endParaRPr lang="es-ES"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es-CR" sz="2000" dirty="0">
                <a:effectLst/>
                <a:latin typeface="Calibri" panose="020F0502020204030204" pitchFamily="34" charset="0"/>
                <a:ea typeface="Calibri" panose="020F0502020204030204" pitchFamily="34" charset="0"/>
                <a:cs typeface="Times New Roman" panose="02020603050405020304" pitchFamily="18" charset="0"/>
              </a:rPr>
              <a:t>Nosotros ayudamos al medio ambiente, además vamos a ayudar los pequeños emprendedores para distribuir los productos de las nuevas personas que están empezando en el mundo del negocio.</a:t>
            </a:r>
            <a:endParaRPr lang="es-ES"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es-CR" sz="2000" u="none" strike="noStrike" dirty="0">
                <a:effectLst/>
                <a:latin typeface="Calibri" panose="020F0502020204030204" pitchFamily="34" charset="0"/>
                <a:ea typeface="Times New Roman" panose="02020603050405020304" pitchFamily="18" charset="0"/>
                <a:cs typeface="Calibri" panose="020F0502020204030204" pitchFamily="34" charset="0"/>
              </a:rPr>
              <a:t> </a:t>
            </a:r>
            <a:endParaRPr lang="es-ES"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283762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C4103F20-A544-0255-64FA-3181367C9946}"/>
              </a:ext>
            </a:extLst>
          </p:cNvPr>
          <p:cNvSpPr>
            <a:spLocks noGrp="1"/>
          </p:cNvSpPr>
          <p:nvPr>
            <p:ph idx="1"/>
          </p:nvPr>
        </p:nvSpPr>
        <p:spPr>
          <a:xfrm>
            <a:off x="1361752" y="748900"/>
            <a:ext cx="9468495" cy="5360199"/>
          </a:xfrm>
        </p:spPr>
        <p:txBody>
          <a:bodyPr>
            <a:normAutofit/>
          </a:bodyPr>
          <a:lstStyle/>
          <a:p>
            <a:r>
              <a:rPr lang="es-ES" sz="2000" u="sng" dirty="0">
                <a:latin typeface="Arial Black" panose="020B0A04020102020204" pitchFamily="34" charset="0"/>
              </a:rPr>
              <a:t>Logotipo</a:t>
            </a:r>
            <a:r>
              <a:rPr lang="es-ES" sz="2800" u="sng" dirty="0">
                <a:latin typeface="Arial Black" panose="020B0A04020102020204" pitchFamily="34" charset="0"/>
              </a:rPr>
              <a:t>:</a:t>
            </a:r>
          </a:p>
          <a:p>
            <a:endParaRPr lang="es-ES" sz="2800" dirty="0">
              <a:latin typeface="Arial Black" panose="020B0A04020102020204" pitchFamily="34" charset="0"/>
            </a:endParaRPr>
          </a:p>
        </p:txBody>
      </p:sp>
      <p:pic>
        <p:nvPicPr>
          <p:cNvPr id="4" name="Imagen 3">
            <a:extLst>
              <a:ext uri="{FF2B5EF4-FFF2-40B4-BE49-F238E27FC236}">
                <a16:creationId xmlns:a16="http://schemas.microsoft.com/office/drawing/2014/main" id="{5DE6778B-30BD-D08C-61E9-9AC02FB7C1C1}"/>
              </a:ext>
            </a:extLst>
          </p:cNvPr>
          <p:cNvPicPr>
            <a:picLocks noChangeAspect="1"/>
          </p:cNvPicPr>
          <p:nvPr/>
        </p:nvPicPr>
        <p:blipFill>
          <a:blip r:embed="rId2"/>
          <a:stretch>
            <a:fillRect/>
          </a:stretch>
        </p:blipFill>
        <p:spPr>
          <a:xfrm>
            <a:off x="3165231" y="1153550"/>
            <a:ext cx="5683347" cy="5134707"/>
          </a:xfrm>
          <a:prstGeom prst="rect">
            <a:avLst/>
          </a:prstGeom>
        </p:spPr>
      </p:pic>
    </p:spTree>
    <p:extLst>
      <p:ext uri="{BB962C8B-B14F-4D97-AF65-F5344CB8AC3E}">
        <p14:creationId xmlns:p14="http://schemas.microsoft.com/office/powerpoint/2010/main" val="39793743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12322152-04E2-0DB4-8EA9-78E8512093F8}"/>
              </a:ext>
            </a:extLst>
          </p:cNvPr>
          <p:cNvSpPr>
            <a:spLocks noGrp="1"/>
          </p:cNvSpPr>
          <p:nvPr>
            <p:ph idx="1"/>
          </p:nvPr>
        </p:nvSpPr>
        <p:spPr>
          <a:xfrm>
            <a:off x="405618" y="196948"/>
            <a:ext cx="11127545" cy="5922498"/>
          </a:xfrm>
        </p:spPr>
        <p:txBody>
          <a:bodyPr>
            <a:normAutofit fontScale="25000" lnSpcReduction="20000"/>
          </a:bodyPr>
          <a:lstStyle/>
          <a:p>
            <a:pPr algn="ctr"/>
            <a:r>
              <a:rPr lang="es-ES" dirty="0"/>
              <a:t>	</a:t>
            </a:r>
            <a:r>
              <a:rPr lang="es-ES" sz="12800" u="sng" dirty="0">
                <a:latin typeface="Garamond" panose="02020404030301010803" pitchFamily="18" charset="0"/>
              </a:rPr>
              <a:t>FODA</a:t>
            </a:r>
            <a:r>
              <a:rPr lang="es-ES" sz="12800" u="sng" dirty="0"/>
              <a:t>	</a:t>
            </a:r>
            <a:r>
              <a:rPr lang="es-ES" dirty="0"/>
              <a:t>	</a:t>
            </a:r>
          </a:p>
          <a:p>
            <a:r>
              <a:rPr lang="es-ES" sz="8000" dirty="0">
                <a:latin typeface="Arial Black" panose="020B0A04020102020204" pitchFamily="34" charset="0"/>
              </a:rPr>
              <a:t>Fortalezas</a:t>
            </a:r>
            <a:r>
              <a:rPr lang="es-ES" sz="8000" dirty="0">
                <a:latin typeface="Garamond" panose="02020404030301010803" pitchFamily="18" charset="0"/>
              </a:rPr>
              <a:t>			</a:t>
            </a:r>
          </a:p>
          <a:p>
            <a:r>
              <a:rPr lang="es-ES" sz="8000" dirty="0">
                <a:latin typeface="Garamond" panose="02020404030301010803" pitchFamily="18" charset="0"/>
              </a:rPr>
              <a:t>"Llegamos a muchos lugares del país Somos una empresa con un enfoqué innovador Somos una empresa establecida y confiable para emprendedores en crecimiento."					</a:t>
            </a:r>
          </a:p>
          <a:p>
            <a:r>
              <a:rPr lang="es-ES" sz="8000" dirty="0">
                <a:latin typeface="Arial Black" panose="020B0A04020102020204" pitchFamily="34" charset="0"/>
              </a:rPr>
              <a:t>Oportunidades	</a:t>
            </a:r>
            <a:r>
              <a:rPr lang="es-ES" sz="8000" dirty="0">
                <a:latin typeface="Garamond" panose="02020404030301010803" pitchFamily="18" charset="0"/>
              </a:rPr>
              <a:t>		</a:t>
            </a:r>
          </a:p>
          <a:p>
            <a:r>
              <a:rPr lang="es-ES" sz="8000" dirty="0">
                <a:latin typeface="Garamond" panose="02020404030301010803" pitchFamily="18" charset="0"/>
              </a:rPr>
              <a:t> Alianzas estratégicas, crecimiento de emprendedores, marketing y redes sociales,  promociones de temporada,    contamos con la accesibilidad que muchos emprendedores nos puedan buscar   posibilidad de expandir servicios a nuevas zonas geográficas o sectores industriales.			</a:t>
            </a:r>
          </a:p>
          <a:p>
            <a:r>
              <a:rPr lang="es-ES" sz="8000" dirty="0">
                <a:latin typeface="Arial Black" panose="020B0A04020102020204" pitchFamily="34" charset="0"/>
              </a:rPr>
              <a:t>Debilidades	</a:t>
            </a:r>
            <a:r>
              <a:rPr lang="es-ES" sz="8000" dirty="0">
                <a:latin typeface="Garamond" panose="02020404030301010803" pitchFamily="18" charset="0"/>
              </a:rPr>
              <a:t>		</a:t>
            </a:r>
          </a:p>
          <a:p>
            <a:r>
              <a:rPr lang="es-ES" sz="8000" dirty="0">
                <a:latin typeface="Garamond" panose="02020404030301010803" pitchFamily="18" charset="0"/>
              </a:rPr>
              <a:t>Falta de presupuesto, falta de clientes, no tenemos tarifas fijas para supermercados y pulperías, no tenemos póliza, no recibimos pagos en tarjetas de crédito solo en transferencia sinpe o efectivo, dependencia de terceros ( camiones de otra empresa).			</a:t>
            </a:r>
          </a:p>
          <a:p>
            <a:r>
              <a:rPr lang="es-ES" sz="8000" dirty="0">
                <a:latin typeface="Arial Black" panose="020B0A04020102020204" pitchFamily="34" charset="0"/>
              </a:rPr>
              <a:t>Amenazas</a:t>
            </a:r>
            <a:r>
              <a:rPr lang="es-ES" sz="8000" dirty="0">
                <a:latin typeface="Garamond" panose="02020404030301010803" pitchFamily="18" charset="0"/>
              </a:rPr>
              <a:t>			</a:t>
            </a:r>
          </a:p>
          <a:p>
            <a:r>
              <a:rPr lang="es-ES" sz="8000" dirty="0">
                <a:latin typeface="Garamond" panose="02020404030301010803" pitchFamily="18" charset="0"/>
              </a:rPr>
              <a:t>Competencia, robo de mercadería, desastres naturales (no poder llegar en el tiempo deseado), perder alianzas estratégicas.</a:t>
            </a:r>
            <a:r>
              <a:rPr lang="es-ES" sz="4000" dirty="0">
                <a:latin typeface="Garamond" panose="02020404030301010803" pitchFamily="18" charset="0"/>
              </a:rPr>
              <a:t>	</a:t>
            </a:r>
            <a:r>
              <a:rPr lang="es-ES" sz="1600" dirty="0"/>
              <a:t>		</a:t>
            </a:r>
          </a:p>
          <a:p>
            <a:r>
              <a:rPr lang="es-ES" dirty="0"/>
              <a:t>			</a:t>
            </a:r>
          </a:p>
          <a:p>
            <a:r>
              <a:rPr lang="es-ES" dirty="0"/>
              <a:t>			</a:t>
            </a:r>
          </a:p>
          <a:p>
            <a:r>
              <a:rPr lang="es-ES" dirty="0"/>
              <a:t>			</a:t>
            </a:r>
          </a:p>
          <a:p>
            <a:r>
              <a:rPr lang="es-ES" dirty="0"/>
              <a:t>			</a:t>
            </a:r>
          </a:p>
          <a:p>
            <a:r>
              <a:rPr lang="es-ES" dirty="0"/>
              <a:t>			</a:t>
            </a:r>
          </a:p>
          <a:p>
            <a:r>
              <a:rPr lang="es-ES" dirty="0"/>
              <a:t>			</a:t>
            </a:r>
          </a:p>
          <a:p>
            <a:r>
              <a:rPr lang="es-ES" dirty="0"/>
              <a:t>			</a:t>
            </a:r>
          </a:p>
          <a:p>
            <a:r>
              <a:rPr lang="es-ES" dirty="0"/>
              <a:t>			</a:t>
            </a:r>
          </a:p>
          <a:p>
            <a:endParaRPr lang="es-ES" dirty="0"/>
          </a:p>
        </p:txBody>
      </p:sp>
    </p:spTree>
    <p:extLst>
      <p:ext uri="{BB962C8B-B14F-4D97-AF65-F5344CB8AC3E}">
        <p14:creationId xmlns:p14="http://schemas.microsoft.com/office/powerpoint/2010/main" val="10627154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40827C49-A7D4-A819-98C7-D799F67A4A1B}"/>
              </a:ext>
            </a:extLst>
          </p:cNvPr>
          <p:cNvSpPr>
            <a:spLocks noGrp="1"/>
          </p:cNvSpPr>
          <p:nvPr>
            <p:ph idx="1"/>
          </p:nvPr>
        </p:nvSpPr>
        <p:spPr>
          <a:xfrm>
            <a:off x="225083" y="168812"/>
            <a:ext cx="11648049" cy="6471139"/>
          </a:xfrm>
        </p:spPr>
        <p:txBody>
          <a:bodyPr>
            <a:normAutofit fontScale="25000" lnSpcReduction="20000"/>
          </a:bodyPr>
          <a:lstStyle/>
          <a:p>
            <a:pPr algn="ctr"/>
            <a:r>
              <a:rPr lang="es-ES" dirty="0"/>
              <a:t>	</a:t>
            </a:r>
            <a:r>
              <a:rPr lang="es-ES" sz="12800" u="sng" dirty="0">
                <a:latin typeface="Garamond" panose="02020404030301010803" pitchFamily="18" charset="0"/>
              </a:rPr>
              <a:t>MECA</a:t>
            </a:r>
            <a:r>
              <a:rPr lang="es-ES" sz="12800" u="sng" dirty="0"/>
              <a:t>	</a:t>
            </a:r>
            <a:r>
              <a:rPr lang="es-ES" sz="3200" u="sng" dirty="0"/>
              <a:t>	</a:t>
            </a:r>
          </a:p>
          <a:p>
            <a:r>
              <a:rPr lang="es-ES" sz="8000" dirty="0">
                <a:latin typeface="Arial Black" panose="020B0A04020102020204" pitchFamily="34" charset="0"/>
              </a:rPr>
              <a:t>Mantener	</a:t>
            </a:r>
            <a:r>
              <a:rPr lang="es-ES" sz="8000" dirty="0"/>
              <a:t>		</a:t>
            </a:r>
          </a:p>
          <a:p>
            <a:r>
              <a:rPr lang="es-ES" sz="8000" dirty="0">
                <a:latin typeface="Garamond" panose="02020404030301010803" pitchFamily="18" charset="0"/>
              </a:rPr>
              <a:t>"Programas de Capacitación en Logística Alianzas Estratégicas con Proveedores Locales Servicio Personalizado y Flexible"	</a:t>
            </a:r>
            <a:r>
              <a:rPr lang="es-ES" sz="8000" dirty="0"/>
              <a:t>		</a:t>
            </a:r>
          </a:p>
          <a:p>
            <a:r>
              <a:rPr lang="es-ES" sz="8000" dirty="0">
                <a:latin typeface="Arial Black" panose="020B0A04020102020204" pitchFamily="34" charset="0"/>
              </a:rPr>
              <a:t>Explotar</a:t>
            </a:r>
            <a:r>
              <a:rPr lang="es-ES" sz="8000" dirty="0"/>
              <a:t>			</a:t>
            </a:r>
          </a:p>
          <a:p>
            <a:r>
              <a:rPr lang="es-ES" sz="8000" dirty="0">
                <a:latin typeface="Garamond" panose="02020404030301010803" pitchFamily="18" charset="0"/>
              </a:rPr>
              <a:t>Utilice el marketing en redes sociales para promocionar sus servicios de logística y establecer asociaciones con otras marcas. Ofrezca promociones y paquetes especiales de temporada a sus clientes, como envíos más rápidos o descuentos en ciertos servicios durante épocas de mayor demanda. Invierta en educar a su equipo de marketing sobre las últimas tendencias y estrategias. </a:t>
            </a:r>
          </a:p>
          <a:p>
            <a:r>
              <a:rPr lang="es-ES" sz="8000" dirty="0">
                <a:latin typeface="Arial Black" panose="020B0A04020102020204" pitchFamily="34" charset="0"/>
              </a:rPr>
              <a:t>Corregir	</a:t>
            </a:r>
            <a:r>
              <a:rPr lang="es-ES" sz="8000" dirty="0"/>
              <a:t>		</a:t>
            </a:r>
          </a:p>
          <a:p>
            <a:r>
              <a:rPr lang="es-ES" sz="8000" dirty="0">
                <a:latin typeface="Garamond" panose="02020404030301010803" pitchFamily="18" charset="0"/>
              </a:rPr>
              <a:t>"Optimizar nuestros procesos Buscar financiamiento Mejora tu presencia en línea Ofrecer descuentos y promociones Desarrollar una estrategia de marketing Negociar con proveedores Investigar mercados y clientes potenciales Desarrollar una estrategia de pago"	</a:t>
            </a:r>
            <a:r>
              <a:rPr lang="es-ES" sz="8000" dirty="0"/>
              <a:t>		</a:t>
            </a:r>
          </a:p>
          <a:p>
            <a:r>
              <a:rPr lang="es-ES" sz="8000" dirty="0">
                <a:latin typeface="Arial Black" panose="020B0A04020102020204" pitchFamily="34" charset="0"/>
              </a:rPr>
              <a:t>Afrontar	</a:t>
            </a:r>
            <a:r>
              <a:rPr lang="es-ES" sz="8000" dirty="0"/>
              <a:t>		</a:t>
            </a:r>
          </a:p>
          <a:p>
            <a:r>
              <a:rPr lang="es-ES" sz="8000" dirty="0">
                <a:latin typeface="Garamond" panose="02020404030301010803" pitchFamily="18" charset="0"/>
              </a:rPr>
              <a:t>Desarrollar un plan de continuidad del negocio que incluya medidas de prevención, respuesta y recuperación ante desastres. Enfocarse en nichos de mercado específicos donde la empresa tenga ventajas competitivas ofreciendo servicios y soluciones únicas. Establecer acuerdos contractuales claros que protejan los intereses de la empresa.			</a:t>
            </a:r>
          </a:p>
          <a:p>
            <a:r>
              <a:rPr lang="es-ES" sz="8000" dirty="0">
                <a:latin typeface="Garamond" panose="02020404030301010803" pitchFamily="18" charset="0"/>
              </a:rPr>
              <a:t>			</a:t>
            </a:r>
          </a:p>
          <a:p>
            <a:r>
              <a:rPr lang="es-ES" sz="8000" dirty="0"/>
              <a:t>			</a:t>
            </a:r>
          </a:p>
          <a:p>
            <a:r>
              <a:rPr lang="es-ES" sz="8000" dirty="0"/>
              <a:t>			</a:t>
            </a:r>
          </a:p>
          <a:p>
            <a:r>
              <a:rPr lang="es-ES" sz="8000" dirty="0"/>
              <a:t>			</a:t>
            </a:r>
          </a:p>
          <a:p>
            <a:r>
              <a:rPr lang="es-ES" dirty="0"/>
              <a:t>			</a:t>
            </a:r>
          </a:p>
          <a:p>
            <a:r>
              <a:rPr lang="es-ES" dirty="0"/>
              <a:t>			</a:t>
            </a:r>
          </a:p>
          <a:p>
            <a:r>
              <a:rPr lang="es-ES" dirty="0"/>
              <a:t>			</a:t>
            </a:r>
          </a:p>
          <a:p>
            <a:r>
              <a:rPr lang="es-ES" dirty="0"/>
              <a:t>			</a:t>
            </a:r>
          </a:p>
          <a:p>
            <a:endParaRPr lang="es-ES" dirty="0"/>
          </a:p>
        </p:txBody>
      </p:sp>
    </p:spTree>
    <p:extLst>
      <p:ext uri="{BB962C8B-B14F-4D97-AF65-F5344CB8AC3E}">
        <p14:creationId xmlns:p14="http://schemas.microsoft.com/office/powerpoint/2010/main" val="15335649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37538ADC-4501-D39B-8BA3-DE258A20F046}"/>
              </a:ext>
            </a:extLst>
          </p:cNvPr>
          <p:cNvSpPr>
            <a:spLocks noGrp="1"/>
          </p:cNvSpPr>
          <p:nvPr>
            <p:ph idx="1"/>
          </p:nvPr>
        </p:nvSpPr>
        <p:spPr>
          <a:xfrm>
            <a:off x="393895" y="323558"/>
            <a:ext cx="11268222" cy="6063174"/>
          </a:xfrm>
        </p:spPr>
        <p:txBody>
          <a:bodyPr>
            <a:normAutofit/>
          </a:bodyPr>
          <a:lstStyle/>
          <a:p>
            <a:r>
              <a:rPr lang="es-ES" sz="2000" u="sng" dirty="0">
                <a:latin typeface="Arial Black" panose="020B0A04020102020204" pitchFamily="34" charset="0"/>
              </a:rPr>
              <a:t>Análisis de la Competencia: </a:t>
            </a:r>
          </a:p>
          <a:p>
            <a:pPr>
              <a:lnSpc>
                <a:spcPct val="150000"/>
              </a:lnSpc>
            </a:pPr>
            <a:r>
              <a:rPr lang="es-ES" sz="2000" dirty="0">
                <a:solidFill>
                  <a:srgbClr val="000000"/>
                </a:solidFill>
                <a:effectLst/>
                <a:latin typeface="Garamond" panose="02020404030301010803" pitchFamily="18" charset="0"/>
                <a:ea typeface="Times New Roman" panose="02020603050405020304" pitchFamily="18" charset="0"/>
              </a:rPr>
              <a:t>Algunos ejemplos de las competencias directas que nos pueden llegar a afectar son: distribuidoras privadas y distribución propia. Estas formas con un método similar al nuestro podrían ser más atractivas para los consumidores que no conocen el servicio especial a microempresas, ya que deberíamos generar una mayor confianza y fiabilidad que los medios ya usados por los microempresarios.</a:t>
            </a:r>
            <a:endParaRPr lang="es-ES" sz="2000" dirty="0">
              <a:effectLst/>
              <a:latin typeface="Garamond" panose="02020404030301010803" pitchFamily="18" charset="0"/>
              <a:ea typeface="Times New Roman" panose="02020603050405020304" pitchFamily="18" charset="0"/>
            </a:endParaRPr>
          </a:p>
          <a:p>
            <a:endParaRPr lang="es-ES" sz="2000" dirty="0">
              <a:latin typeface="Arial Black" panose="020B0A04020102020204" pitchFamily="34" charset="0"/>
            </a:endParaRPr>
          </a:p>
        </p:txBody>
      </p:sp>
    </p:spTree>
    <p:extLst>
      <p:ext uri="{BB962C8B-B14F-4D97-AF65-F5344CB8AC3E}">
        <p14:creationId xmlns:p14="http://schemas.microsoft.com/office/powerpoint/2010/main" val="2173147140"/>
      </p:ext>
    </p:extLst>
  </p:cSld>
  <p:clrMapOvr>
    <a:masterClrMapping/>
  </p:clrMapOvr>
</p:sld>
</file>

<file path=ppt/theme/theme1.xml><?xml version="1.0" encoding="utf-8"?>
<a:theme xmlns:a="http://schemas.openxmlformats.org/drawingml/2006/main" name="Paquete">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TM10001115[[fn=Paquete]]</Template>
  <TotalTime>235</TotalTime>
  <Words>1526</Words>
  <Application>Microsoft Office PowerPoint</Application>
  <PresentationFormat>Panorámica</PresentationFormat>
  <Paragraphs>86</Paragraphs>
  <Slides>15</Slides>
  <Notes>0</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15</vt:i4>
      </vt:variant>
    </vt:vector>
  </HeadingPairs>
  <TitlesOfParts>
    <vt:vector size="23" baseType="lpstr">
      <vt:lpstr>Algerian</vt:lpstr>
      <vt:lpstr>Arial</vt:lpstr>
      <vt:lpstr>Arial Black</vt:lpstr>
      <vt:lpstr>Calibri</vt:lpstr>
      <vt:lpstr>Garamond</vt:lpstr>
      <vt:lpstr>Gill Sans MT</vt:lpstr>
      <vt:lpstr>Times New Roman</vt:lpstr>
      <vt:lpstr>Paquete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Estudiantes</dc:creator>
  <cp:lastModifiedBy>Estudiantes</cp:lastModifiedBy>
  <cp:revision>1</cp:revision>
  <dcterms:created xsi:type="dcterms:W3CDTF">2024-06-14T13:29:50Z</dcterms:created>
  <dcterms:modified xsi:type="dcterms:W3CDTF">2024-06-14T17:25:46Z</dcterms:modified>
</cp:coreProperties>
</file>