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4"/>
  </p:sldMasterIdLst>
  <p:sldIdLst>
    <p:sldId id="256" r:id="rId5"/>
    <p:sldId id="257" r:id="rId6"/>
    <p:sldId id="258" r:id="rId7"/>
    <p:sldId id="259" r:id="rId8"/>
    <p:sldId id="260" r:id="rId9"/>
    <p:sldId id="261" r:id="rId10"/>
    <p:sldId id="262" r:id="rId11"/>
    <p:sldId id="263" r:id="rId12"/>
    <p:sldId id="264" r:id="rId13"/>
    <p:sldId id="265" r:id="rId14"/>
    <p:sldId id="26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A4F324-F8CD-4C49-BDF8-4D0068764CFF}" v="6" dt="2024-01-26T19:33:01.823"/>
    <p1510:client id="{E1954F70-6383-44F4-A281-9DC3CFDB6F04}" v="2" dt="2024-01-26T20:23:30.096"/>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8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al Villalobos Gómez" userId="b88b43ad-742b-427e-ac24-4d545f61126a" providerId="ADAL" clId="{80A4F324-F8CD-4C49-BDF8-4D0068764CFF}"/>
    <pc:docChg chg="custSel modSld">
      <pc:chgData name="Cristal Villalobos Gómez" userId="b88b43ad-742b-427e-ac24-4d545f61126a" providerId="ADAL" clId="{80A4F324-F8CD-4C49-BDF8-4D0068764CFF}" dt="2024-01-26T19:33:15.243" v="60" actId="1076"/>
      <pc:docMkLst>
        <pc:docMk/>
      </pc:docMkLst>
      <pc:sldChg chg="addSp modSp mod">
        <pc:chgData name="Cristal Villalobos Gómez" userId="b88b43ad-742b-427e-ac24-4d545f61126a" providerId="ADAL" clId="{80A4F324-F8CD-4C49-BDF8-4D0068764CFF}" dt="2024-01-26T19:33:15.243" v="60" actId="1076"/>
        <pc:sldMkLst>
          <pc:docMk/>
          <pc:sldMk cId="2772863355" sldId="256"/>
        </pc:sldMkLst>
        <pc:spChg chg="mod">
          <ac:chgData name="Cristal Villalobos Gómez" userId="b88b43ad-742b-427e-ac24-4d545f61126a" providerId="ADAL" clId="{80A4F324-F8CD-4C49-BDF8-4D0068764CFF}" dt="2024-01-26T19:33:15.243" v="60" actId="1076"/>
          <ac:spMkLst>
            <pc:docMk/>
            <pc:sldMk cId="2772863355" sldId="256"/>
            <ac:spMk id="2" creationId="{00000000-0000-0000-0000-000000000000}"/>
          </ac:spMkLst>
        </pc:spChg>
        <pc:spChg chg="mod">
          <ac:chgData name="Cristal Villalobos Gómez" userId="b88b43ad-742b-427e-ac24-4d545f61126a" providerId="ADAL" clId="{80A4F324-F8CD-4C49-BDF8-4D0068764CFF}" dt="2024-01-26T19:33:12.034" v="59" actId="255"/>
          <ac:spMkLst>
            <pc:docMk/>
            <pc:sldMk cId="2772863355" sldId="256"/>
            <ac:spMk id="3" creationId="{00000000-0000-0000-0000-000000000000}"/>
          </ac:spMkLst>
        </pc:spChg>
        <pc:picChg chg="add mod">
          <ac:chgData name="Cristal Villalobos Gómez" userId="b88b43ad-742b-427e-ac24-4d545f61126a" providerId="ADAL" clId="{80A4F324-F8CD-4C49-BDF8-4D0068764CFF}" dt="2024-01-26T19:29:30.029" v="7" actId="1076"/>
          <ac:picMkLst>
            <pc:docMk/>
            <pc:sldMk cId="2772863355" sldId="256"/>
            <ac:picMk id="4" creationId="{41BE756E-E8E6-4D17-BCC7-CD65DACA3B52}"/>
          </ac:picMkLst>
        </pc:picChg>
        <pc:picChg chg="mod">
          <ac:chgData name="Cristal Villalobos Gómez" userId="b88b43ad-742b-427e-ac24-4d545f61126a" providerId="ADAL" clId="{80A4F324-F8CD-4C49-BDF8-4D0068764CFF}" dt="2024-01-26T19:29:40.863" v="10" actId="1076"/>
          <ac:picMkLst>
            <pc:docMk/>
            <pc:sldMk cId="2772863355" sldId="256"/>
            <ac:picMk id="5" creationId="{00000000-0000-0000-0000-000000000000}"/>
          </ac:picMkLst>
        </pc:picChg>
        <pc:picChg chg="mod">
          <ac:chgData name="Cristal Villalobos Gómez" userId="b88b43ad-742b-427e-ac24-4d545f61126a" providerId="ADAL" clId="{80A4F324-F8CD-4C49-BDF8-4D0068764CFF}" dt="2024-01-26T19:29:31.797" v="8" actId="1076"/>
          <ac:picMkLst>
            <pc:docMk/>
            <pc:sldMk cId="2772863355" sldId="256"/>
            <ac:picMk id="6" creationId="{00000000-0008-0000-0000-000003000000}"/>
          </ac:picMkLst>
        </pc:picChg>
      </pc:sldChg>
    </pc:docChg>
  </pc:docChgLst>
  <pc:docChgLst>
    <pc:chgData name="Hannia Chinchilla" userId="d80d14b5-e9f5-4be1-8561-aaab699fbfed" providerId="ADAL" clId="{E1954F70-6383-44F4-A281-9DC3CFDB6F04}"/>
    <pc:docChg chg="custSel modSld">
      <pc:chgData name="Hannia Chinchilla" userId="d80d14b5-e9f5-4be1-8561-aaab699fbfed" providerId="ADAL" clId="{E1954F70-6383-44F4-A281-9DC3CFDB6F04}" dt="2024-01-26T20:23:55.889" v="8" actId="14100"/>
      <pc:docMkLst>
        <pc:docMk/>
      </pc:docMkLst>
      <pc:sldChg chg="addSp delSp modSp mod">
        <pc:chgData name="Hannia Chinchilla" userId="d80d14b5-e9f5-4be1-8561-aaab699fbfed" providerId="ADAL" clId="{E1954F70-6383-44F4-A281-9DC3CFDB6F04}" dt="2024-01-26T20:23:55.889" v="8" actId="14100"/>
        <pc:sldMkLst>
          <pc:docMk/>
          <pc:sldMk cId="2772863355" sldId="256"/>
        </pc:sldMkLst>
        <pc:spChg chg="mod">
          <ac:chgData name="Hannia Chinchilla" userId="d80d14b5-e9f5-4be1-8561-aaab699fbfed" providerId="ADAL" clId="{E1954F70-6383-44F4-A281-9DC3CFDB6F04}" dt="2024-01-26T20:23:10.226" v="1" actId="122"/>
          <ac:spMkLst>
            <pc:docMk/>
            <pc:sldMk cId="2772863355" sldId="256"/>
            <ac:spMk id="2" creationId="{00000000-0000-0000-0000-000000000000}"/>
          </ac:spMkLst>
        </pc:spChg>
        <pc:spChg chg="mod">
          <ac:chgData name="Hannia Chinchilla" userId="d80d14b5-e9f5-4be1-8561-aaab699fbfed" providerId="ADAL" clId="{E1954F70-6383-44F4-A281-9DC3CFDB6F04}" dt="2024-01-26T20:22:44.658" v="0" actId="20578"/>
          <ac:spMkLst>
            <pc:docMk/>
            <pc:sldMk cId="2772863355" sldId="256"/>
            <ac:spMk id="3" creationId="{00000000-0000-0000-0000-000000000000}"/>
          </ac:spMkLst>
        </pc:spChg>
        <pc:picChg chg="add del mod">
          <ac:chgData name="Hannia Chinchilla" userId="d80d14b5-e9f5-4be1-8561-aaab699fbfed" providerId="ADAL" clId="{E1954F70-6383-44F4-A281-9DC3CFDB6F04}" dt="2024-01-26T20:23:42.185" v="6" actId="478"/>
          <ac:picMkLst>
            <pc:docMk/>
            <pc:sldMk cId="2772863355" sldId="256"/>
            <ac:picMk id="7" creationId="{5DA155DF-9A80-F11B-07C7-75F7B4400E3C}"/>
          </ac:picMkLst>
        </pc:picChg>
        <pc:picChg chg="add del mod">
          <ac:chgData name="Hannia Chinchilla" userId="d80d14b5-e9f5-4be1-8561-aaab699fbfed" providerId="ADAL" clId="{E1954F70-6383-44F4-A281-9DC3CFDB6F04}" dt="2024-01-26T20:23:40.770" v="5" actId="478"/>
          <ac:picMkLst>
            <pc:docMk/>
            <pc:sldMk cId="2772863355" sldId="256"/>
            <ac:picMk id="8" creationId="{99AFA961-3BD8-FE34-C45E-1E75C7F763AF}"/>
          </ac:picMkLst>
        </pc:picChg>
        <pc:picChg chg="add mod">
          <ac:chgData name="Hannia Chinchilla" userId="d80d14b5-e9f5-4be1-8561-aaab699fbfed" providerId="ADAL" clId="{E1954F70-6383-44F4-A281-9DC3CFDB6F04}" dt="2024-01-26T20:23:55.889" v="8" actId="14100"/>
          <ac:picMkLst>
            <pc:docMk/>
            <pc:sldMk cId="2772863355" sldId="256"/>
            <ac:picMk id="9" creationId="{BAF3012E-3326-4ACE-96A6-911712F734F8}"/>
          </ac:picMkLst>
        </pc:picChg>
        <pc:picChg chg="add del mod">
          <ac:chgData name="Hannia Chinchilla" userId="d80d14b5-e9f5-4be1-8561-aaab699fbfed" providerId="ADAL" clId="{E1954F70-6383-44F4-A281-9DC3CFDB6F04}" dt="2024-01-26T20:23:39.204" v="4" actId="478"/>
          <ac:picMkLst>
            <pc:docMk/>
            <pc:sldMk cId="2772863355" sldId="256"/>
            <ac:picMk id="10" creationId="{D0FE9BC0-D6CE-185D-DA88-A1CF54FD027E}"/>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s-MX"/>
              <a:t>Haz clic para modificar el estilo de título del patrón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560164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822529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MX"/>
              <a:t>Haz clic para modificar el estilo de título del patrón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46946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28872016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s-MX"/>
              <a:t>Haz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40040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s-MX"/>
              <a:t>Haz clic para modificar el estilo de título del patrón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MX"/>
              <a:t>Haga clic para modificar los estilos de texto del patrón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799557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4190477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4168416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737045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7A847CFC-816F-41D0-AAC0-9BF4FEBC753E}" type="datetimeFigureOut">
              <a:rPr lang="es-ES" smtClean="0"/>
              <a:t>14/06/2024</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473133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7A847CFC-816F-41D0-AAC0-9BF4FEBC753E}" type="datetimeFigureOut">
              <a:rPr lang="es-ES" smtClean="0"/>
              <a:t>14/06/2024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989052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7A847CFC-816F-41D0-AAC0-9BF4FEBC753E}" type="datetimeFigureOut">
              <a:rPr lang="es-ES" smtClean="0"/>
              <a:t>14/06/2024</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289339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7A847CFC-816F-41D0-AAC0-9BF4FEBC753E}" type="datetimeFigureOut">
              <a:rPr lang="es-ES" smtClean="0"/>
              <a:t>14/06/2024</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77064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47CFC-816F-41D0-AAC0-9BF4FEBC753E}" type="datetimeFigureOut">
              <a:rPr lang="es-ES" smtClean="0"/>
              <a:t>14/06/2024</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4040151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s-MX"/>
              <a:t>Haz clic para modificar el estilo de título del patrón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14/06/2024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1055105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7A847CFC-816F-41D0-AAC0-9BF4FEBC753E}" type="datetimeFigureOut">
              <a:rPr lang="es-ES" smtClean="0"/>
              <a:t>14/06/2024</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132FADFE-3B8F-471C-ABF0-DBC7717ECBBC}" type="slidenum">
              <a:rPr lang="es-ES" smtClean="0"/>
              <a:t>‹Nº›</a:t>
            </a:fld>
            <a:endParaRPr lang="es-ES"/>
          </a:p>
        </p:txBody>
      </p:sp>
    </p:spTree>
    <p:extLst>
      <p:ext uri="{BB962C8B-B14F-4D97-AF65-F5344CB8AC3E}">
        <p14:creationId xmlns:p14="http://schemas.microsoft.com/office/powerpoint/2010/main" val="39637185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A847CFC-816F-41D0-AAC0-9BF4FEBC753E}" type="datetimeFigureOut">
              <a:rPr lang="es-ES" smtClean="0"/>
              <a:t>14/06/2024</a:t>
            </a:fld>
            <a:endParaRPr lang="es-E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132FADFE-3B8F-471C-ABF0-DBC7717ECBBC}" type="slidenum">
              <a:rPr lang="es-ES" smtClean="0"/>
              <a:t>‹Nº›</a:t>
            </a:fld>
            <a:endParaRPr lang="es-ES"/>
          </a:p>
        </p:txBody>
      </p:sp>
    </p:spTree>
    <p:extLst>
      <p:ext uri="{BB962C8B-B14F-4D97-AF65-F5344CB8AC3E}">
        <p14:creationId xmlns:p14="http://schemas.microsoft.com/office/powerpoint/2010/main" val="1350005940"/>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017592" y="2761001"/>
            <a:ext cx="7108813" cy="4088646"/>
          </a:xfrm>
        </p:spPr>
        <p:txBody>
          <a:bodyPr>
            <a:normAutofit/>
          </a:bodyPr>
          <a:lstStyle/>
          <a:p>
            <a:pPr marL="457200" indent="-457200" algn="just">
              <a:buFont typeface="Arial" panose="020B0604020202020204" pitchFamily="34" charset="0"/>
              <a:buChar char="•"/>
            </a:pPr>
            <a:r>
              <a:rPr lang="es-CR" sz="2000" b="1" dirty="0">
                <a:solidFill>
                  <a:schemeClr val="tx1"/>
                </a:solidFill>
                <a:latin typeface="Arial" panose="020B0604020202020204" pitchFamily="34" charset="0"/>
                <a:cs typeface="Arial" panose="020B0604020202020204" pitchFamily="34" charset="0"/>
              </a:rPr>
              <a:t>Nombre de la empresa y producto.</a:t>
            </a:r>
            <a:endParaRPr lang="es-CR" sz="2000" b="1" dirty="0">
              <a:latin typeface="Arial" panose="020B0604020202020204" pitchFamily="34" charset="0"/>
              <a:cs typeface="Arial" panose="020B0604020202020204" pitchFamily="34" charset="0"/>
            </a:endParaRPr>
          </a:p>
          <a:p>
            <a:pPr marL="457200" indent="-457200" algn="just">
              <a:buFont typeface="Arial" panose="020B0604020202020204" pitchFamily="34" charset="0"/>
              <a:buChar char="•"/>
            </a:pPr>
            <a:r>
              <a:rPr lang="es-CR" sz="2000" b="1" dirty="0">
                <a:solidFill>
                  <a:schemeClr val="accent4"/>
                </a:solidFill>
                <a:latin typeface="Arial" panose="020B0604020202020204" pitchFamily="34" charset="0"/>
                <a:cs typeface="Arial" panose="020B0604020202020204" pitchFamily="34" charset="0"/>
              </a:rPr>
              <a:t>MERMELAND S.A.</a:t>
            </a:r>
          </a:p>
          <a:p>
            <a:pPr marL="457200" indent="-457200" algn="just">
              <a:buFont typeface="Arial" panose="020B0604020202020204" pitchFamily="34" charset="0"/>
              <a:buChar char="•"/>
            </a:pPr>
            <a:endParaRPr lang="es-CR" sz="2000" b="1" dirty="0">
              <a:solidFill>
                <a:schemeClr val="tx1"/>
              </a:solidFill>
              <a:latin typeface="Arial" panose="020B0604020202020204" pitchFamily="34" charset="0"/>
              <a:cs typeface="Arial" panose="020B0604020202020204" pitchFamily="34" charset="0"/>
            </a:endParaRPr>
          </a:p>
          <a:p>
            <a:pPr marL="457200" indent="-457200" algn="just">
              <a:buFont typeface="Arial" panose="020B0604020202020204" pitchFamily="34" charset="0"/>
              <a:buChar char="•"/>
            </a:pPr>
            <a:r>
              <a:rPr lang="es-CR" sz="2000" b="1" dirty="0">
                <a:solidFill>
                  <a:schemeClr val="tx1"/>
                </a:solidFill>
                <a:latin typeface="Arial" panose="020B0604020202020204" pitchFamily="34" charset="0"/>
                <a:cs typeface="Arial" panose="020B0604020202020204" pitchFamily="34" charset="0"/>
              </a:rPr>
              <a:t>Producto: </a:t>
            </a:r>
            <a:r>
              <a:rPr lang="es-CR" sz="2000" b="1" dirty="0">
                <a:solidFill>
                  <a:srgbClr val="FF0000"/>
                </a:solidFill>
                <a:latin typeface="Arial" panose="020B0604020202020204" pitchFamily="34" charset="0"/>
                <a:cs typeface="Arial" panose="020B0604020202020204" pitchFamily="34" charset="0"/>
              </a:rPr>
              <a:t>Mermeladas Artesanales de diversos sabores</a:t>
            </a:r>
          </a:p>
          <a:p>
            <a:pPr marL="457200" indent="-457200">
              <a:buFont typeface="Arial" panose="020B0604020202020204" pitchFamily="34" charset="0"/>
              <a:buChar char="•"/>
            </a:pPr>
            <a:endParaRPr lang="es-CR" sz="2000" dirty="0">
              <a:latin typeface="Arial" panose="020B0604020202020204" pitchFamily="34" charset="0"/>
              <a:cs typeface="Arial" panose="020B0604020202020204" pitchFamily="34" charset="0"/>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19730" t="32660" b="34681"/>
          <a:stretch/>
        </p:blipFill>
        <p:spPr>
          <a:xfrm>
            <a:off x="733570" y="287725"/>
            <a:ext cx="3744416" cy="843003"/>
          </a:xfrm>
          <a:prstGeom prst="rect">
            <a:avLst/>
          </a:prstGeom>
        </p:spPr>
      </p:pic>
      <p:pic>
        <p:nvPicPr>
          <p:cNvPr id="6" name="Imagen 5">
            <a:extLst>
              <a:ext uri="{FF2B5EF4-FFF2-40B4-BE49-F238E27FC236}">
                <a16:creationId xmlns:a16="http://schemas.microsoft.com/office/drawing/2014/main" id="{00000000-0008-0000-0000-000003000000}"/>
              </a:ext>
            </a:extLst>
          </p:cNvPr>
          <p:cNvPicPr/>
          <p:nvPr/>
        </p:nvPicPr>
        <p:blipFill rotWithShape="1">
          <a:blip r:embed="rId3" cstate="print">
            <a:extLst>
              <a:ext uri="{28A0092B-C50C-407E-A947-70E740481C1C}">
                <a14:useLocalDpi xmlns:a14="http://schemas.microsoft.com/office/drawing/2010/main" val="0"/>
              </a:ext>
            </a:extLst>
          </a:blip>
          <a:srcRect l="7001" t="20892" r="27225" b="49751"/>
          <a:stretch/>
        </p:blipFill>
        <p:spPr>
          <a:xfrm rot="21403256">
            <a:off x="3461408" y="1009230"/>
            <a:ext cx="2221183" cy="717179"/>
          </a:xfrm>
          <a:prstGeom prst="rect">
            <a:avLst/>
          </a:prstGeom>
        </p:spPr>
      </p:pic>
      <p:pic>
        <p:nvPicPr>
          <p:cNvPr id="4" name="Imagen 3">
            <a:extLst>
              <a:ext uri="{FF2B5EF4-FFF2-40B4-BE49-F238E27FC236}">
                <a16:creationId xmlns:a16="http://schemas.microsoft.com/office/drawing/2014/main" id="{41BE756E-E8E6-4D17-BCC7-CD65DACA3B52}"/>
              </a:ext>
            </a:extLst>
          </p:cNvPr>
          <p:cNvPicPr>
            <a:picLocks noChangeAspect="1"/>
          </p:cNvPicPr>
          <p:nvPr/>
        </p:nvPicPr>
        <p:blipFill rotWithShape="1">
          <a:blip r:embed="rId4">
            <a:extLst>
              <a:ext uri="{28A0092B-C50C-407E-A947-70E740481C1C}">
                <a14:useLocalDpi xmlns:a14="http://schemas.microsoft.com/office/drawing/2010/main" val="0"/>
              </a:ext>
            </a:extLst>
          </a:blip>
          <a:srcRect t="25443" b="38664"/>
          <a:stretch/>
        </p:blipFill>
        <p:spPr>
          <a:xfrm>
            <a:off x="5292080" y="427112"/>
            <a:ext cx="3434797" cy="637644"/>
          </a:xfrm>
          <a:prstGeom prst="rect">
            <a:avLst/>
          </a:prstGeom>
        </p:spPr>
      </p:pic>
      <p:pic>
        <p:nvPicPr>
          <p:cNvPr id="9" name="Picture 8">
            <a:extLst>
              <a:ext uri="{FF2B5EF4-FFF2-40B4-BE49-F238E27FC236}">
                <a16:creationId xmlns:a16="http://schemas.microsoft.com/office/drawing/2014/main" id="{BAF3012E-3326-4ACE-96A6-911712F734F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709189"/>
            <a:ext cx="9144000" cy="140457"/>
          </a:xfrm>
          <a:prstGeom prst="rect">
            <a:avLst/>
          </a:prstGeom>
        </p:spPr>
      </p:pic>
    </p:spTree>
    <p:extLst>
      <p:ext uri="{BB962C8B-B14F-4D97-AF65-F5344CB8AC3E}">
        <p14:creationId xmlns:p14="http://schemas.microsoft.com/office/powerpoint/2010/main" val="2772863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547522FA-B6ED-46EE-A479-391A0FB068AE}"/>
              </a:ext>
            </a:extLst>
          </p:cNvPr>
          <p:cNvSpPr txBox="1"/>
          <p:nvPr/>
        </p:nvSpPr>
        <p:spPr>
          <a:xfrm>
            <a:off x="827584" y="332656"/>
            <a:ext cx="7128792" cy="5879751"/>
          </a:xfrm>
          <a:prstGeom prst="rect">
            <a:avLst/>
          </a:prstGeom>
          <a:noFill/>
        </p:spPr>
        <p:txBody>
          <a:bodyPr wrap="square">
            <a:spAutoFit/>
          </a:bodyPr>
          <a:lstStyle/>
          <a:p>
            <a:pPr marL="742950" lvl="1" indent="-285750">
              <a:lnSpc>
                <a:spcPct val="150000"/>
              </a:lnSpc>
              <a:buFont typeface="Courier New" panose="02070309020205020404" pitchFamily="49" charset="0"/>
              <a:buChar char="o"/>
            </a:pPr>
            <a:r>
              <a:rPr lang="es-ES" sz="1200" b="1" dirty="0">
                <a:solidFill>
                  <a:srgbClr val="000000"/>
                </a:solidFill>
                <a:effectLst/>
                <a:latin typeface="Calibri" panose="020F0502020204030204" pitchFamily="34" charset="0"/>
                <a:ea typeface="Times New Roman" panose="02020603050405020304" pitchFamily="18" charset="0"/>
              </a:rPr>
              <a:t>Precio</a:t>
            </a:r>
            <a:r>
              <a:rPr lang="es-ES" sz="1200" dirty="0">
                <a:solidFill>
                  <a:srgbClr val="000000"/>
                </a:solidFill>
                <a:effectLst/>
                <a:latin typeface="Calibri" panose="020F0502020204030204" pitchFamily="34" charset="0"/>
                <a:ea typeface="Times New Roman" panose="02020603050405020304" pitchFamily="18" charset="0"/>
              </a:rPr>
              <a:t>:</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dirty="0">
                <a:solidFill>
                  <a:srgbClr val="000000"/>
                </a:solidFill>
                <a:effectLst/>
                <a:latin typeface="Calibri" panose="020F0502020204030204" pitchFamily="34" charset="0"/>
                <a:ea typeface="Times New Roman" panose="02020603050405020304" pitchFamily="18" charset="0"/>
              </a:rPr>
              <a:t>Análisis del precio de competidores del mercado: Se r</a:t>
            </a:r>
            <a:r>
              <a:rPr lang="es-CR" sz="1200" dirty="0" err="1">
                <a:solidFill>
                  <a:srgbClr val="000000"/>
                </a:solidFill>
                <a:effectLst/>
                <a:latin typeface="Calibri" panose="020F0502020204030204" pitchFamily="34" charset="0"/>
                <a:ea typeface="Times New Roman" panose="02020603050405020304" pitchFamily="18" charset="0"/>
              </a:rPr>
              <a:t>ealiza</a:t>
            </a:r>
            <a:r>
              <a:rPr lang="es-CR" sz="1200" dirty="0">
                <a:solidFill>
                  <a:srgbClr val="000000"/>
                </a:solidFill>
                <a:effectLst/>
                <a:latin typeface="Calibri" panose="020F0502020204030204" pitchFamily="34" charset="0"/>
                <a:ea typeface="Times New Roman" panose="02020603050405020304" pitchFamily="18" charset="0"/>
              </a:rPr>
              <a:t> un análisis de precios de tus competidores directos e indirectos para determinar el rango de precios del mercado. Esto incluye mermeladas artesanales similares, así como mermeladas industriales y otros productos de desayuno.</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dirty="0">
                <a:solidFill>
                  <a:srgbClr val="000000"/>
                </a:solidFill>
                <a:effectLst/>
                <a:latin typeface="Calibri" panose="020F0502020204030204" pitchFamily="34" charset="0"/>
                <a:ea typeface="Times New Roman" panose="02020603050405020304" pitchFamily="18" charset="0"/>
              </a:rPr>
              <a:t>Estrategia de precio: Nuestra </a:t>
            </a:r>
            <a:r>
              <a:rPr lang="es-CR" sz="1200" dirty="0">
                <a:solidFill>
                  <a:srgbClr val="000000"/>
                </a:solidFill>
                <a:effectLst/>
                <a:latin typeface="Calibri" panose="020F0502020204030204" pitchFamily="34" charset="0"/>
                <a:ea typeface="Times New Roman" panose="02020603050405020304" pitchFamily="18" charset="0"/>
              </a:rPr>
              <a:t>estrategia de precio se basa en la calidad y la exclusividad de nuestros productos. Establecer el precio que reflejen la artesanía y la frescura de nuestras mermeladas, diferenciándolas de las opciones más económicas del mercado.</a:t>
            </a:r>
            <a:endParaRPr lang="es-CR" sz="1200" dirty="0">
              <a:effectLst/>
              <a:latin typeface="Times New Roman" panose="02020603050405020304" pitchFamily="18" charset="0"/>
              <a:ea typeface="Times New Roman" panose="02020603050405020304" pitchFamily="18" charset="0"/>
            </a:endParaRPr>
          </a:p>
          <a:p>
            <a:pPr marL="742950" lvl="1" indent="-285750">
              <a:lnSpc>
                <a:spcPct val="150000"/>
              </a:lnSpc>
              <a:buFont typeface="Courier New" panose="02070309020205020404" pitchFamily="49" charset="0"/>
              <a:buChar char="o"/>
            </a:pPr>
            <a:r>
              <a:rPr lang="es-ES" sz="1200" dirty="0">
                <a:solidFill>
                  <a:srgbClr val="000000"/>
                </a:solidFill>
                <a:effectLst/>
                <a:latin typeface="Calibri" panose="020F0502020204030204" pitchFamily="34" charset="0"/>
                <a:ea typeface="Times New Roman" panose="02020603050405020304" pitchFamily="18" charset="0"/>
              </a:rPr>
              <a:t> A quienes va dirigido: E</a:t>
            </a:r>
            <a:r>
              <a:rPr lang="es-CR" sz="1200" dirty="0">
                <a:solidFill>
                  <a:srgbClr val="000000"/>
                </a:solidFill>
                <a:effectLst/>
                <a:latin typeface="Calibri" panose="020F0502020204030204" pitchFamily="34" charset="0"/>
                <a:ea typeface="Times New Roman" panose="02020603050405020304" pitchFamily="18" charset="0"/>
              </a:rPr>
              <a:t>stán dirigidas a consumidores que valoran la calidad, la autenticidad y la frescura de los alimentos. Esto incluye a personas conscientes de la salud, amantes de la gastronomía, aquellos que buscan productos locales y artesanales, y están dispuestos a pagar un poco más por productos de alta calidad.</a:t>
            </a:r>
            <a:endParaRPr lang="es-CR" sz="1200" dirty="0">
              <a:effectLst/>
              <a:latin typeface="Times New Roman" panose="02020603050405020304" pitchFamily="18" charset="0"/>
              <a:ea typeface="Times New Roman" panose="02020603050405020304" pitchFamily="18" charset="0"/>
            </a:endParaRPr>
          </a:p>
          <a:p>
            <a:pPr marL="742950" lvl="1" indent="-285750">
              <a:lnSpc>
                <a:spcPct val="150000"/>
              </a:lnSpc>
              <a:buFont typeface="Courier New" panose="02070309020205020404" pitchFamily="49" charset="0"/>
              <a:buChar char="o"/>
            </a:pPr>
            <a:r>
              <a:rPr lang="es-ES" sz="1200" dirty="0">
                <a:solidFill>
                  <a:srgbClr val="000000"/>
                </a:solidFill>
                <a:effectLst/>
                <a:latin typeface="Calibri" panose="020F0502020204030204" pitchFamily="34" charset="0"/>
                <a:ea typeface="Times New Roman" panose="02020603050405020304" pitchFamily="18" charset="0"/>
              </a:rPr>
              <a:t>Plaza:</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dirty="0">
                <a:solidFill>
                  <a:srgbClr val="000000"/>
                </a:solidFill>
                <a:effectLst/>
                <a:latin typeface="Calibri" panose="020F0502020204030204" pitchFamily="34" charset="0"/>
                <a:ea typeface="Times New Roman" panose="02020603050405020304" pitchFamily="18" charset="0"/>
              </a:rPr>
              <a:t>Puntos de venta: </a:t>
            </a:r>
            <a:r>
              <a:rPr lang="es-ES" sz="1100" dirty="0">
                <a:effectLst/>
                <a:latin typeface="Calibri" panose="020F0502020204030204" pitchFamily="34" charset="0"/>
                <a:ea typeface="Calibri" panose="020F0502020204030204" pitchFamily="34" charset="0"/>
                <a:cs typeface="Times New Roman" panose="02020603050405020304" pitchFamily="18" charset="0"/>
              </a:rPr>
              <a:t> </a:t>
            </a:r>
            <a:r>
              <a:rPr lang="es-CR" sz="1100" dirty="0">
                <a:effectLst/>
                <a:latin typeface="Calibri" panose="020F0502020204030204" pitchFamily="34" charset="0"/>
                <a:ea typeface="Calibri" panose="020F0502020204030204" pitchFamily="34" charset="0"/>
                <a:cs typeface="Times New Roman" panose="02020603050405020304" pitchFamily="18" charset="0"/>
              </a:rPr>
              <a:t>Nuestras</a:t>
            </a:r>
            <a:r>
              <a:rPr lang="es-CR" sz="1200" dirty="0">
                <a:solidFill>
                  <a:srgbClr val="000000"/>
                </a:solidFill>
                <a:effectLst/>
                <a:latin typeface="Calibri" panose="020F0502020204030204" pitchFamily="34" charset="0"/>
                <a:ea typeface="Times New Roman" panose="02020603050405020304" pitchFamily="18" charset="0"/>
              </a:rPr>
              <a:t> mermeladas se venden en una variedad de puntos supermercados de la zona norte, incluyendo mercados de agricultores. Seleccionas cuidadosamente los puntos de venta que llegan al público objetivo y transmiten la calidad y autenticidad de tus productos.</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dirty="0">
                <a:solidFill>
                  <a:srgbClr val="000000"/>
                </a:solidFill>
                <a:effectLst/>
                <a:latin typeface="Calibri" panose="020F0502020204030204" pitchFamily="34" charset="0"/>
                <a:ea typeface="Times New Roman" panose="02020603050405020304" pitchFamily="18" charset="0"/>
              </a:rPr>
              <a:t>Logística.</a:t>
            </a:r>
            <a:r>
              <a:rPr lang="es-ES" sz="1100" dirty="0">
                <a:effectLst/>
                <a:latin typeface="Calibri" panose="020F0502020204030204" pitchFamily="34" charset="0"/>
                <a:ea typeface="Calibri" panose="020F0502020204030204" pitchFamily="34" charset="0"/>
                <a:cs typeface="Times New Roman" panose="02020603050405020304" pitchFamily="18" charset="0"/>
              </a:rPr>
              <a:t> </a:t>
            </a:r>
            <a:r>
              <a:rPr lang="es-CR" sz="1200" dirty="0">
                <a:solidFill>
                  <a:srgbClr val="000000"/>
                </a:solidFill>
                <a:effectLst/>
                <a:latin typeface="Calibri" panose="020F0502020204030204" pitchFamily="34" charset="0"/>
                <a:ea typeface="Times New Roman" panose="02020603050405020304" pitchFamily="18" charset="0"/>
              </a:rPr>
              <a:t>Establecemos una logística eficiente para la distribución de nuestros productos, asegurando que lleguen en condiciones óptimas a los puntos de venta. Esto incluye la coordinación con proveedores de transporte, el almacenamiento adecuado de los productos y la gestión de inventario para evitar escasez o exceso de stock</a:t>
            </a:r>
            <a:endParaRPr lang="es-CR"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99134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54F6B9C-25BB-4B56-93F9-FA4E38D33BA6}"/>
              </a:ext>
            </a:extLst>
          </p:cNvPr>
          <p:cNvSpPr txBox="1"/>
          <p:nvPr/>
        </p:nvSpPr>
        <p:spPr>
          <a:xfrm>
            <a:off x="827584" y="771440"/>
            <a:ext cx="6768752" cy="3386761"/>
          </a:xfrm>
          <a:prstGeom prst="rect">
            <a:avLst/>
          </a:prstGeom>
          <a:noFill/>
        </p:spPr>
        <p:txBody>
          <a:bodyPr wrap="square">
            <a:spAutoFit/>
          </a:bodyPr>
          <a:lstStyle/>
          <a:p>
            <a:pPr marL="742950" lvl="1" indent="-285750">
              <a:lnSpc>
                <a:spcPct val="150000"/>
              </a:lnSpc>
              <a:buFont typeface="Courier New" panose="02070309020205020404" pitchFamily="49" charset="0"/>
              <a:buChar char="o"/>
            </a:pPr>
            <a:r>
              <a:rPr lang="es-ES" sz="1200" dirty="0">
                <a:solidFill>
                  <a:srgbClr val="000000"/>
                </a:solidFill>
                <a:effectLst/>
                <a:latin typeface="Calibri" panose="020F0502020204030204" pitchFamily="34" charset="0"/>
                <a:ea typeface="Times New Roman" panose="02020603050405020304" pitchFamily="18" charset="0"/>
              </a:rPr>
              <a:t>Publicidad y promoción:</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dirty="0">
                <a:solidFill>
                  <a:srgbClr val="000000"/>
                </a:solidFill>
                <a:effectLst/>
                <a:latin typeface="Calibri" panose="020F0502020204030204" pitchFamily="34" charset="0"/>
                <a:ea typeface="Times New Roman" panose="02020603050405020304" pitchFamily="18" charset="0"/>
              </a:rPr>
              <a:t>Creación de páginas web o redes sociales.</a:t>
            </a:r>
            <a:r>
              <a:rPr lang="es-ES" sz="1100" dirty="0">
                <a:effectLst/>
                <a:latin typeface="Calibri" panose="020F0502020204030204" pitchFamily="34" charset="0"/>
                <a:ea typeface="Calibri" panose="020F0502020204030204" pitchFamily="34" charset="0"/>
                <a:cs typeface="Times New Roman" panose="02020603050405020304" pitchFamily="18" charset="0"/>
              </a:rPr>
              <a:t> </a:t>
            </a:r>
            <a:r>
              <a:rPr lang="es-CR" sz="1100" dirty="0">
                <a:effectLst/>
                <a:latin typeface="Calibri" panose="020F0502020204030204" pitchFamily="34" charset="0"/>
                <a:ea typeface="Calibri" panose="020F0502020204030204" pitchFamily="34" charset="0"/>
                <a:cs typeface="Times New Roman" panose="02020603050405020304" pitchFamily="18" charset="0"/>
              </a:rPr>
              <a:t>Mermeland esta en el proceso de </a:t>
            </a:r>
            <a:r>
              <a:rPr lang="es-CR" sz="1200" dirty="0">
                <a:solidFill>
                  <a:srgbClr val="000000"/>
                </a:solidFill>
                <a:effectLst/>
                <a:latin typeface="Calibri" panose="020F0502020204030204" pitchFamily="34" charset="0"/>
                <a:ea typeface="Times New Roman" panose="02020603050405020304" pitchFamily="18" charset="0"/>
              </a:rPr>
              <a:t>Crear una página web atractiva que muestre información sobre nuestros productos, la historia de la empresa, recetas y testimonios de clientes. También vamos a aprovechar las redes sociales para compartir contenido relevante, interactuar con nuestros seguidores y promocionar eventos o promociones especiales.</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dirty="0">
                <a:solidFill>
                  <a:srgbClr val="000000"/>
                </a:solidFill>
                <a:effectLst/>
                <a:latin typeface="Calibri" panose="020F0502020204030204" pitchFamily="34" charset="0"/>
                <a:ea typeface="Times New Roman" panose="02020603050405020304" pitchFamily="18" charset="0"/>
              </a:rPr>
              <a:t>Brochures, banners: Vamos a diseñar </a:t>
            </a:r>
            <a:r>
              <a:rPr lang="es-CR" sz="1200" dirty="0">
                <a:solidFill>
                  <a:srgbClr val="000000"/>
                </a:solidFill>
                <a:effectLst/>
                <a:latin typeface="Calibri" panose="020F0502020204030204" pitchFamily="34" charset="0"/>
                <a:ea typeface="Times New Roman" panose="02020603050405020304" pitchFamily="18" charset="0"/>
              </a:rPr>
              <a:t>brochures impresos para distribuir en eventos, tiendas donde se distribuyan nuestros productos. </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dirty="0">
                <a:solidFill>
                  <a:srgbClr val="000000"/>
                </a:solidFill>
                <a:effectLst/>
                <a:latin typeface="Calibri" panose="020F0502020204030204" pitchFamily="34" charset="0"/>
                <a:ea typeface="Times New Roman" panose="02020603050405020304" pitchFamily="18" charset="0"/>
              </a:rPr>
              <a:t>Tipo de promociones que van a dar con el producto:</a:t>
            </a:r>
            <a:endParaRPr lang="es-CR" sz="1200" dirty="0">
              <a:effectLst/>
              <a:latin typeface="Times New Roman" panose="02020603050405020304" pitchFamily="18" charset="0"/>
              <a:ea typeface="Times New Roman" panose="02020603050405020304" pitchFamily="18" charset="0"/>
            </a:endParaRPr>
          </a:p>
          <a:p>
            <a:pPr marL="1600200" lvl="3" indent="-228600">
              <a:lnSpc>
                <a:spcPct val="150000"/>
              </a:lnSpc>
              <a:buFont typeface="Symbol" panose="05050102010706020507" pitchFamily="18" charset="2"/>
              <a:buChar char=""/>
            </a:pPr>
            <a:r>
              <a:rPr lang="es-ES" sz="1200" dirty="0">
                <a:solidFill>
                  <a:srgbClr val="000000"/>
                </a:solidFill>
                <a:effectLst/>
                <a:latin typeface="Calibri" panose="020F0502020204030204" pitchFamily="34" charset="0"/>
                <a:ea typeface="Times New Roman" panose="02020603050405020304" pitchFamily="18" charset="0"/>
              </a:rPr>
              <a:t>Descuentos en ferias. </a:t>
            </a:r>
            <a:r>
              <a:rPr lang="es-CR" sz="1200" dirty="0">
                <a:solidFill>
                  <a:srgbClr val="000000"/>
                </a:solidFill>
                <a:effectLst/>
                <a:latin typeface="Calibri" panose="020F0502020204030204" pitchFamily="34" charset="0"/>
                <a:ea typeface="Times New Roman" panose="02020603050405020304" pitchFamily="18" charset="0"/>
              </a:rPr>
              <a:t>Ofrecemos promociones como degustaciones gratuitas en tiendas, descuentos por la compra de múltiples frascos, regalos con la compra o participación en eventos. </a:t>
            </a:r>
            <a:endParaRPr lang="es-CR"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62443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B158A896-CB7F-4039-B409-B487177A6EB1}"/>
              </a:ext>
            </a:extLst>
          </p:cNvPr>
          <p:cNvSpPr txBox="1"/>
          <p:nvPr/>
        </p:nvSpPr>
        <p:spPr>
          <a:xfrm>
            <a:off x="827584" y="476672"/>
            <a:ext cx="4586748" cy="369332"/>
          </a:xfrm>
          <a:prstGeom prst="rect">
            <a:avLst/>
          </a:prstGeom>
          <a:noFill/>
        </p:spPr>
        <p:txBody>
          <a:bodyPr wrap="square">
            <a:spAutoFit/>
          </a:bodyPr>
          <a:lstStyle/>
          <a:p>
            <a:pPr marL="457200" indent="-457200" algn="just">
              <a:buFont typeface="Arial" panose="020B0604020202020204" pitchFamily="34" charset="0"/>
              <a:buChar char="•"/>
            </a:pPr>
            <a:r>
              <a:rPr lang="es-CR" sz="1800" dirty="0">
                <a:latin typeface="Arial" panose="020B0604020202020204" pitchFamily="34" charset="0"/>
                <a:cs typeface="Arial" panose="020B0604020202020204" pitchFamily="34" charset="0"/>
              </a:rPr>
              <a:t>Visión y misión.</a:t>
            </a:r>
          </a:p>
        </p:txBody>
      </p:sp>
    </p:spTree>
    <p:extLst>
      <p:ext uri="{BB962C8B-B14F-4D97-AF65-F5344CB8AC3E}">
        <p14:creationId xmlns:p14="http://schemas.microsoft.com/office/powerpoint/2010/main" val="1556316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433927-FE46-4DB3-9CF2-5FCA102F57E9}"/>
              </a:ext>
            </a:extLst>
          </p:cNvPr>
          <p:cNvSpPr>
            <a:spLocks noGrp="1"/>
          </p:cNvSpPr>
          <p:nvPr>
            <p:ph type="title"/>
          </p:nvPr>
        </p:nvSpPr>
        <p:spPr/>
        <p:txBody>
          <a:bodyPr/>
          <a:lstStyle/>
          <a:p>
            <a:endParaRPr lang="es-CR"/>
          </a:p>
        </p:txBody>
      </p:sp>
      <p:sp>
        <p:nvSpPr>
          <p:cNvPr id="3" name="Marcador de contenido 2">
            <a:extLst>
              <a:ext uri="{FF2B5EF4-FFF2-40B4-BE49-F238E27FC236}">
                <a16:creationId xmlns:a16="http://schemas.microsoft.com/office/drawing/2014/main" id="{9EDFFB63-CD2B-42FA-80B8-24AD2C62EDAA}"/>
              </a:ext>
            </a:extLst>
          </p:cNvPr>
          <p:cNvSpPr>
            <a:spLocks noGrp="1"/>
          </p:cNvSpPr>
          <p:nvPr>
            <p:ph idx="1"/>
          </p:nvPr>
        </p:nvSpPr>
        <p:spPr/>
        <p:txBody>
          <a:bodyPr/>
          <a:lstStyle/>
          <a:p>
            <a:endParaRPr lang="es-CR"/>
          </a:p>
        </p:txBody>
      </p:sp>
      <p:sp>
        <p:nvSpPr>
          <p:cNvPr id="5" name="CuadroTexto 4">
            <a:extLst>
              <a:ext uri="{FF2B5EF4-FFF2-40B4-BE49-F238E27FC236}">
                <a16:creationId xmlns:a16="http://schemas.microsoft.com/office/drawing/2014/main" id="{F9F37392-2F1D-48D4-8CE3-CB6C8909351F}"/>
              </a:ext>
            </a:extLst>
          </p:cNvPr>
          <p:cNvSpPr txBox="1"/>
          <p:nvPr/>
        </p:nvSpPr>
        <p:spPr>
          <a:xfrm>
            <a:off x="2286000" y="3244334"/>
            <a:ext cx="4586748" cy="369332"/>
          </a:xfrm>
          <a:prstGeom prst="rect">
            <a:avLst/>
          </a:prstGeom>
          <a:noFill/>
        </p:spPr>
        <p:txBody>
          <a:bodyPr wrap="square">
            <a:spAutoFit/>
          </a:bodyPr>
          <a:lstStyle/>
          <a:p>
            <a:pPr marL="457200" indent="-457200" algn="just">
              <a:buFont typeface="Arial" panose="020B0604020202020204" pitchFamily="34" charset="0"/>
              <a:buChar char="•"/>
            </a:pPr>
            <a:r>
              <a:rPr lang="es-CR" sz="1800" dirty="0">
                <a:solidFill>
                  <a:schemeClr val="tx1"/>
                </a:solidFill>
                <a:latin typeface="Arial" panose="020B0604020202020204" pitchFamily="34" charset="0"/>
                <a:cs typeface="Arial" panose="020B0604020202020204" pitchFamily="34" charset="0"/>
              </a:rPr>
              <a:t>Modelo de negocios.</a:t>
            </a:r>
          </a:p>
        </p:txBody>
      </p:sp>
    </p:spTree>
    <p:extLst>
      <p:ext uri="{BB962C8B-B14F-4D97-AF65-F5344CB8AC3E}">
        <p14:creationId xmlns:p14="http://schemas.microsoft.com/office/powerpoint/2010/main" val="1622441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AC4AC54-A498-4753-8D90-864D0D421B0C}"/>
              </a:ext>
            </a:extLst>
          </p:cNvPr>
          <p:cNvSpPr>
            <a:spLocks noGrp="1"/>
          </p:cNvSpPr>
          <p:nvPr>
            <p:ph idx="1"/>
          </p:nvPr>
        </p:nvSpPr>
        <p:spPr>
          <a:xfrm>
            <a:off x="611560" y="404664"/>
            <a:ext cx="6347714" cy="3880773"/>
          </a:xfrm>
        </p:spPr>
        <p:txBody>
          <a:bodyPr/>
          <a:lstStyle/>
          <a:p>
            <a:r>
              <a:rPr lang="es-CR" sz="1800" dirty="0">
                <a:solidFill>
                  <a:schemeClr val="tx1"/>
                </a:solidFill>
                <a:latin typeface="Arial" panose="020B0604020202020204" pitchFamily="34" charset="0"/>
                <a:cs typeface="Arial" panose="020B0604020202020204" pitchFamily="34" charset="0"/>
              </a:rPr>
              <a:t>Logo, diseño del producto.</a:t>
            </a:r>
          </a:p>
          <a:p>
            <a:pPr marL="0" indent="0">
              <a:buNone/>
            </a:pPr>
            <a:endParaRPr lang="es-CR" sz="1800" dirty="0">
              <a:solidFill>
                <a:schemeClr val="tx1"/>
              </a:solidFill>
              <a:latin typeface="Arial" panose="020B0604020202020204" pitchFamily="34" charset="0"/>
              <a:cs typeface="Arial" panose="020B0604020202020204" pitchFamily="34" charset="0"/>
            </a:endParaRPr>
          </a:p>
          <a:p>
            <a:endParaRPr lang="es-CR" dirty="0"/>
          </a:p>
        </p:txBody>
      </p:sp>
      <p:pic>
        <p:nvPicPr>
          <p:cNvPr id="5" name="Imagen 4">
            <a:extLst>
              <a:ext uri="{FF2B5EF4-FFF2-40B4-BE49-F238E27FC236}">
                <a16:creationId xmlns:a16="http://schemas.microsoft.com/office/drawing/2014/main" id="{5010631C-7C2D-46B3-87AE-3AB1F50017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0750" y="1047750"/>
            <a:ext cx="4762500" cy="4762500"/>
          </a:xfrm>
          <a:prstGeom prst="rect">
            <a:avLst/>
          </a:prstGeom>
        </p:spPr>
      </p:pic>
    </p:spTree>
    <p:extLst>
      <p:ext uri="{BB962C8B-B14F-4D97-AF65-F5344CB8AC3E}">
        <p14:creationId xmlns:p14="http://schemas.microsoft.com/office/powerpoint/2010/main" val="37780761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05EB94D-6637-482D-94DD-5A4871B2FBC2}"/>
              </a:ext>
            </a:extLst>
          </p:cNvPr>
          <p:cNvSpPr>
            <a:spLocks noGrp="1"/>
          </p:cNvSpPr>
          <p:nvPr>
            <p:ph idx="1"/>
          </p:nvPr>
        </p:nvSpPr>
        <p:spPr>
          <a:xfrm>
            <a:off x="611560" y="836712"/>
            <a:ext cx="7488832" cy="5256584"/>
          </a:xfrm>
        </p:spPr>
        <p:txBody>
          <a:bodyPr/>
          <a:lstStyle/>
          <a:p>
            <a:r>
              <a:rPr lang="es-CR" sz="1800" dirty="0">
                <a:solidFill>
                  <a:schemeClr val="tx1"/>
                </a:solidFill>
                <a:latin typeface="Arial" panose="020B0604020202020204" pitchFamily="34" charset="0"/>
                <a:cs typeface="Arial" panose="020B0604020202020204" pitchFamily="34" charset="0"/>
              </a:rPr>
              <a:t>FODA-MECA.</a:t>
            </a:r>
          </a:p>
          <a:p>
            <a:endParaRPr lang="es-CR" dirty="0"/>
          </a:p>
        </p:txBody>
      </p:sp>
      <p:graphicFrame>
        <p:nvGraphicFramePr>
          <p:cNvPr id="4" name="Tabla 3">
            <a:extLst>
              <a:ext uri="{FF2B5EF4-FFF2-40B4-BE49-F238E27FC236}">
                <a16:creationId xmlns:a16="http://schemas.microsoft.com/office/drawing/2014/main" id="{DC04197E-E7A4-4BC8-82C7-F8D955EBADC2}"/>
              </a:ext>
            </a:extLst>
          </p:cNvPr>
          <p:cNvGraphicFramePr>
            <a:graphicFrameLocks noGrp="1"/>
          </p:cNvGraphicFramePr>
          <p:nvPr>
            <p:extLst>
              <p:ext uri="{D42A27DB-BD31-4B8C-83A1-F6EECF244321}">
                <p14:modId xmlns:p14="http://schemas.microsoft.com/office/powerpoint/2010/main" val="2494818656"/>
              </p:ext>
            </p:extLst>
          </p:nvPr>
        </p:nvGraphicFramePr>
        <p:xfrm>
          <a:off x="1331640" y="1268760"/>
          <a:ext cx="6480720" cy="4896548"/>
        </p:xfrm>
        <a:graphic>
          <a:graphicData uri="http://schemas.openxmlformats.org/drawingml/2006/table">
            <a:tbl>
              <a:tblPr>
                <a:tableStyleId>{5C22544A-7EE6-4342-B048-85BDC9FD1C3A}</a:tableStyleId>
              </a:tblPr>
              <a:tblGrid>
                <a:gridCol w="810090">
                  <a:extLst>
                    <a:ext uri="{9D8B030D-6E8A-4147-A177-3AD203B41FA5}">
                      <a16:colId xmlns:a16="http://schemas.microsoft.com/office/drawing/2014/main" val="1222398393"/>
                    </a:ext>
                  </a:extLst>
                </a:gridCol>
                <a:gridCol w="810090">
                  <a:extLst>
                    <a:ext uri="{9D8B030D-6E8A-4147-A177-3AD203B41FA5}">
                      <a16:colId xmlns:a16="http://schemas.microsoft.com/office/drawing/2014/main" val="1592524279"/>
                    </a:ext>
                  </a:extLst>
                </a:gridCol>
                <a:gridCol w="810090">
                  <a:extLst>
                    <a:ext uri="{9D8B030D-6E8A-4147-A177-3AD203B41FA5}">
                      <a16:colId xmlns:a16="http://schemas.microsoft.com/office/drawing/2014/main" val="1227386388"/>
                    </a:ext>
                  </a:extLst>
                </a:gridCol>
                <a:gridCol w="810090">
                  <a:extLst>
                    <a:ext uri="{9D8B030D-6E8A-4147-A177-3AD203B41FA5}">
                      <a16:colId xmlns:a16="http://schemas.microsoft.com/office/drawing/2014/main" val="4130420316"/>
                    </a:ext>
                  </a:extLst>
                </a:gridCol>
                <a:gridCol w="810090">
                  <a:extLst>
                    <a:ext uri="{9D8B030D-6E8A-4147-A177-3AD203B41FA5}">
                      <a16:colId xmlns:a16="http://schemas.microsoft.com/office/drawing/2014/main" val="2120674611"/>
                    </a:ext>
                  </a:extLst>
                </a:gridCol>
                <a:gridCol w="810090">
                  <a:extLst>
                    <a:ext uri="{9D8B030D-6E8A-4147-A177-3AD203B41FA5}">
                      <a16:colId xmlns:a16="http://schemas.microsoft.com/office/drawing/2014/main" val="3609811612"/>
                    </a:ext>
                  </a:extLst>
                </a:gridCol>
                <a:gridCol w="810090">
                  <a:extLst>
                    <a:ext uri="{9D8B030D-6E8A-4147-A177-3AD203B41FA5}">
                      <a16:colId xmlns:a16="http://schemas.microsoft.com/office/drawing/2014/main" val="2042590285"/>
                    </a:ext>
                  </a:extLst>
                </a:gridCol>
                <a:gridCol w="810090">
                  <a:extLst>
                    <a:ext uri="{9D8B030D-6E8A-4147-A177-3AD203B41FA5}">
                      <a16:colId xmlns:a16="http://schemas.microsoft.com/office/drawing/2014/main" val="1652030973"/>
                    </a:ext>
                  </a:extLst>
                </a:gridCol>
              </a:tblGrid>
              <a:tr h="123329">
                <a:tc gridSpan="4">
                  <a:txBody>
                    <a:bodyPr/>
                    <a:lstStyle/>
                    <a:p>
                      <a:pPr algn="ctr" fontAlgn="ctr"/>
                      <a:r>
                        <a:rPr lang="es-CR" sz="600" u="none" strike="noStrike">
                          <a:effectLst/>
                        </a:rPr>
                        <a:t>Fortalezas</a:t>
                      </a:r>
                      <a:endParaRPr lang="es-CR" sz="600" b="0" i="0" u="none" strike="noStrike">
                        <a:solidFill>
                          <a:srgbClr val="000000"/>
                        </a:solidFill>
                        <a:effectLst/>
                        <a:latin typeface="Arial" panose="020B0604020202020204" pitchFamily="34" charset="0"/>
                      </a:endParaRPr>
                    </a:p>
                  </a:txBody>
                  <a:tcPr marL="3916" marR="3916" marT="3916" marB="0" anchor="ctr"/>
                </a:tc>
                <a:tc hMerge="1">
                  <a:txBody>
                    <a:bodyPr/>
                    <a:lstStyle/>
                    <a:p>
                      <a:endParaRPr lang="es-CR"/>
                    </a:p>
                  </a:txBody>
                  <a:tcPr/>
                </a:tc>
                <a:tc hMerge="1">
                  <a:txBody>
                    <a:bodyPr/>
                    <a:lstStyle/>
                    <a:p>
                      <a:endParaRPr lang="es-CR"/>
                    </a:p>
                  </a:txBody>
                  <a:tcPr/>
                </a:tc>
                <a:tc hMerge="1">
                  <a:txBody>
                    <a:bodyPr/>
                    <a:lstStyle/>
                    <a:p>
                      <a:endParaRPr lang="es-CR"/>
                    </a:p>
                  </a:txBody>
                  <a:tcPr/>
                </a:tc>
                <a:tc gridSpan="4">
                  <a:txBody>
                    <a:bodyPr/>
                    <a:lstStyle/>
                    <a:p>
                      <a:pPr algn="ctr" fontAlgn="ctr"/>
                      <a:r>
                        <a:rPr lang="es-CR" sz="600" u="none" strike="noStrike">
                          <a:effectLst/>
                        </a:rPr>
                        <a:t>Mantener</a:t>
                      </a:r>
                      <a:endParaRPr lang="es-CR" sz="600" b="0" i="0" u="none" strike="noStrike">
                        <a:solidFill>
                          <a:srgbClr val="000000"/>
                        </a:solidFill>
                        <a:effectLst/>
                        <a:latin typeface="Arial" panose="020B0604020202020204" pitchFamily="34" charset="0"/>
                      </a:endParaRPr>
                    </a:p>
                  </a:txBody>
                  <a:tcPr marL="3916" marR="3916" marT="3916" marB="0" anchor="ctr"/>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3305528348"/>
                  </a:ext>
                </a:extLst>
              </a:tr>
              <a:tr h="786347">
                <a:tc gridSpan="4">
                  <a:txBody>
                    <a:bodyPr/>
                    <a:lstStyle/>
                    <a:p>
                      <a:pPr algn="ctr" fontAlgn="t"/>
                      <a:r>
                        <a:rPr lang="es-MX" sz="500" u="none" strike="noStrike">
                          <a:effectLst/>
                        </a:rPr>
                        <a:t>1. Contamos con ingredientes frescos producidos, los cuales son bastante faciles de conseguir en nuestra localidad.  2. Como nuestra produccion sera artesanal procuraremos una alta calidad y un sabor autentico de la mermelada. 3. Tenemos la capacidad para la implementacion y experimentacion de diferentes variedades de frutas para diferenciarnos en el mercado nacional. 4. El establecimiento de una red de ventas o distribucion en locales comerciales.</a:t>
                      </a:r>
                      <a:endParaRPr lang="es-MX" sz="500" b="0" i="0" u="none" strike="noStrike">
                        <a:solidFill>
                          <a:srgbClr val="000000"/>
                        </a:solidFill>
                        <a:effectLst/>
                        <a:latin typeface="Helvetica Neue"/>
                      </a:endParaRPr>
                    </a:p>
                  </a:txBody>
                  <a:tcPr marL="3916" marR="3916" marT="3916" marB="0"/>
                </a:tc>
                <a:tc hMerge="1">
                  <a:txBody>
                    <a:bodyPr/>
                    <a:lstStyle/>
                    <a:p>
                      <a:endParaRPr lang="es-CR"/>
                    </a:p>
                  </a:txBody>
                  <a:tcPr/>
                </a:tc>
                <a:tc hMerge="1">
                  <a:txBody>
                    <a:bodyPr/>
                    <a:lstStyle/>
                    <a:p>
                      <a:endParaRPr lang="es-CR"/>
                    </a:p>
                  </a:txBody>
                  <a:tcPr/>
                </a:tc>
                <a:tc hMerge="1">
                  <a:txBody>
                    <a:bodyPr/>
                    <a:lstStyle/>
                    <a:p>
                      <a:endParaRPr lang="es-CR"/>
                    </a:p>
                  </a:txBody>
                  <a:tcPr/>
                </a:tc>
                <a:tc gridSpan="4">
                  <a:txBody>
                    <a:bodyPr/>
                    <a:lstStyle/>
                    <a:p>
                      <a:pPr algn="ctr" fontAlgn="t"/>
                      <a:r>
                        <a:rPr lang="es-MX" sz="500" u="none" strike="noStrike">
                          <a:effectLst/>
                        </a:rPr>
                        <a:t>Promover el uso de ingredientes locales en la elaboracion de nuestras mermeladas. 2. Implementar programas de calidad y evaluaciones de los clientes para asegurarnos que nuestras mermeladas cumplan con las expectativas de los consumidores.</a:t>
                      </a:r>
                      <a:endParaRPr lang="es-MX" sz="500" b="0" i="0" u="none" strike="noStrike">
                        <a:solidFill>
                          <a:srgbClr val="000000"/>
                        </a:solidFill>
                        <a:effectLst/>
                        <a:latin typeface="Helvetica Neue"/>
                      </a:endParaRPr>
                    </a:p>
                  </a:txBody>
                  <a:tcPr marL="3916" marR="3916" marT="3916" marB="0"/>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3320545908"/>
                  </a:ext>
                </a:extLst>
              </a:tr>
              <a:tr h="100929">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extLst>
                  <a:ext uri="{0D108BD9-81ED-4DB2-BD59-A6C34878D82A}">
                    <a16:rowId xmlns:a16="http://schemas.microsoft.com/office/drawing/2014/main" val="3451449275"/>
                  </a:ext>
                </a:extLst>
              </a:tr>
              <a:tr h="123329">
                <a:tc gridSpan="4">
                  <a:txBody>
                    <a:bodyPr/>
                    <a:lstStyle/>
                    <a:p>
                      <a:pPr algn="ctr" fontAlgn="ctr"/>
                      <a:r>
                        <a:rPr lang="es-CR" sz="600" u="none" strike="noStrike">
                          <a:effectLst/>
                        </a:rPr>
                        <a:t>Oportunidades</a:t>
                      </a:r>
                      <a:endParaRPr lang="es-CR" sz="600" b="0" i="0" u="none" strike="noStrike">
                        <a:solidFill>
                          <a:srgbClr val="000000"/>
                        </a:solidFill>
                        <a:effectLst/>
                        <a:latin typeface="Helvetica Neue"/>
                      </a:endParaRPr>
                    </a:p>
                  </a:txBody>
                  <a:tcPr marL="3916" marR="3916" marT="3916" marB="0" anchor="ctr"/>
                </a:tc>
                <a:tc hMerge="1">
                  <a:txBody>
                    <a:bodyPr/>
                    <a:lstStyle/>
                    <a:p>
                      <a:endParaRPr lang="es-CR"/>
                    </a:p>
                  </a:txBody>
                  <a:tcPr/>
                </a:tc>
                <a:tc hMerge="1">
                  <a:txBody>
                    <a:bodyPr/>
                    <a:lstStyle/>
                    <a:p>
                      <a:endParaRPr lang="es-CR"/>
                    </a:p>
                  </a:txBody>
                  <a:tcPr/>
                </a:tc>
                <a:tc hMerge="1">
                  <a:txBody>
                    <a:bodyPr/>
                    <a:lstStyle/>
                    <a:p>
                      <a:endParaRPr lang="es-CR"/>
                    </a:p>
                  </a:txBody>
                  <a:tcPr/>
                </a:tc>
                <a:tc gridSpan="4">
                  <a:txBody>
                    <a:bodyPr/>
                    <a:lstStyle/>
                    <a:p>
                      <a:pPr algn="ctr" fontAlgn="ctr"/>
                      <a:r>
                        <a:rPr lang="es-CR" sz="600" u="none" strike="noStrike">
                          <a:effectLst/>
                        </a:rPr>
                        <a:t>Explotar</a:t>
                      </a:r>
                      <a:endParaRPr lang="es-CR" sz="600" b="0" i="0" u="none" strike="noStrike">
                        <a:solidFill>
                          <a:srgbClr val="000000"/>
                        </a:solidFill>
                        <a:effectLst/>
                        <a:latin typeface="Helvetica Neue"/>
                      </a:endParaRPr>
                    </a:p>
                  </a:txBody>
                  <a:tcPr marL="3916" marR="3916" marT="3916" marB="0" anchor="ctr"/>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934036661"/>
                  </a:ext>
                </a:extLst>
              </a:tr>
              <a:tr h="1307288">
                <a:tc gridSpan="4">
                  <a:txBody>
                    <a:bodyPr/>
                    <a:lstStyle/>
                    <a:p>
                      <a:pPr algn="ctr" fontAlgn="t"/>
                      <a:r>
                        <a:rPr lang="es-MX" sz="500" u="none" strike="noStrike">
                          <a:effectLst/>
                        </a:rPr>
                        <a:t>Vamos a explotar las oportunidades de exportar a nuevos mercados internacionales que valoran los productos naturales producidos en Costa Rica y sobre todo artesanales. 2. Colaboracion con panaderias, cafeterias y empresas similares donde podamos ofrecer nuestras mermeladas como un complementos a los productos que ellos ofrecen a sus clientes. 3. Explotar la creciente demanda para alimentos naturales y sobre todo organicos, para pocisionar a nuestras mermeladas como un producto que se vea como una opcion saludable y sin quimicos añadidos. 4. Vamos a aprovechar el creciente turismo en la zona de Pital (Maquenque) para ofrecer a los turistas nuestra mermelada como un producto gourmet tanto en hoteles </a:t>
                      </a:r>
                      <a:endParaRPr lang="es-MX" sz="500" b="0" i="0" u="none" strike="noStrike">
                        <a:solidFill>
                          <a:srgbClr val="000000"/>
                        </a:solidFill>
                        <a:effectLst/>
                        <a:latin typeface="Helvetica Neue"/>
                      </a:endParaRPr>
                    </a:p>
                  </a:txBody>
                  <a:tcPr marL="3916" marR="3916" marT="3916" marB="0"/>
                </a:tc>
                <a:tc hMerge="1">
                  <a:txBody>
                    <a:bodyPr/>
                    <a:lstStyle/>
                    <a:p>
                      <a:endParaRPr lang="es-CR"/>
                    </a:p>
                  </a:txBody>
                  <a:tcPr/>
                </a:tc>
                <a:tc hMerge="1">
                  <a:txBody>
                    <a:bodyPr/>
                    <a:lstStyle/>
                    <a:p>
                      <a:endParaRPr lang="es-CR"/>
                    </a:p>
                  </a:txBody>
                  <a:tcPr/>
                </a:tc>
                <a:tc hMerge="1">
                  <a:txBody>
                    <a:bodyPr/>
                    <a:lstStyle/>
                    <a:p>
                      <a:endParaRPr lang="es-CR"/>
                    </a:p>
                  </a:txBody>
                  <a:tcPr/>
                </a:tc>
                <a:tc gridSpan="4">
                  <a:txBody>
                    <a:bodyPr/>
                    <a:lstStyle/>
                    <a:p>
                      <a:pPr algn="ctr" fontAlgn="t"/>
                      <a:r>
                        <a:rPr lang="es-MX" sz="500" u="none" strike="noStrike">
                          <a:effectLst/>
                        </a:rPr>
                        <a:t>1. Establecer alianzas con hoteles y areas turisticas para colocar nuestros productos y aumentar la exposicion de nuestra marca hacia los turistas. 2. Reforzar la imagen de marca hacia lo natural y lo saludable al destacar que nuestras mermeladas no contienen aditivos artificiales.</a:t>
                      </a:r>
                      <a:endParaRPr lang="es-MX" sz="500" b="0" i="0" u="none" strike="noStrike">
                        <a:solidFill>
                          <a:srgbClr val="000000"/>
                        </a:solidFill>
                        <a:effectLst/>
                        <a:latin typeface="Helvetica Neue"/>
                      </a:endParaRPr>
                    </a:p>
                  </a:txBody>
                  <a:tcPr marL="3916" marR="3916" marT="3916" marB="0"/>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2698578655"/>
                  </a:ext>
                </a:extLst>
              </a:tr>
              <a:tr h="100929">
                <a:tc>
                  <a:txBody>
                    <a:bodyPr/>
                    <a:lstStyle/>
                    <a:p>
                      <a:pPr algn="l" fontAlgn="b"/>
                      <a:r>
                        <a:rPr lang="es-CR" sz="500" u="none" strike="noStrike">
                          <a:effectLst/>
                        </a:rPr>
                        <a:t> </a:t>
                      </a:r>
                      <a:endParaRPr lang="es-CR" sz="500" b="0" i="0" u="none" strike="noStrike">
                        <a:solidFill>
                          <a:srgbClr val="000000"/>
                        </a:solidFill>
                        <a:effectLst/>
                        <a:latin typeface="Helvetica Neue"/>
                      </a:endParaRPr>
                    </a:p>
                  </a:txBody>
                  <a:tcPr marL="3916" marR="3916" marT="3916" marB="0" anchor="b"/>
                </a:tc>
                <a:tc>
                  <a:txBody>
                    <a:bodyPr/>
                    <a:lstStyle/>
                    <a:p>
                      <a:pPr algn="l" fontAlgn="b"/>
                      <a:r>
                        <a:rPr lang="es-CR" sz="500" u="none" strike="noStrike">
                          <a:effectLst/>
                        </a:rPr>
                        <a:t> </a:t>
                      </a:r>
                      <a:endParaRPr lang="es-CR" sz="500" b="0" i="0" u="none" strike="noStrike">
                        <a:solidFill>
                          <a:srgbClr val="000000"/>
                        </a:solidFill>
                        <a:effectLst/>
                        <a:latin typeface="Helvetica Neue"/>
                      </a:endParaRPr>
                    </a:p>
                  </a:txBody>
                  <a:tcPr marL="3916" marR="3916" marT="3916" marB="0" anchor="b"/>
                </a:tc>
                <a:tc>
                  <a:txBody>
                    <a:bodyPr/>
                    <a:lstStyle/>
                    <a:p>
                      <a:pPr algn="l" fontAlgn="b"/>
                      <a:r>
                        <a:rPr lang="es-CR" sz="500" u="none" strike="noStrike">
                          <a:effectLst/>
                        </a:rPr>
                        <a:t> </a:t>
                      </a:r>
                      <a:endParaRPr lang="es-CR" sz="500" b="0" i="0" u="none" strike="noStrike">
                        <a:solidFill>
                          <a:srgbClr val="000000"/>
                        </a:solidFill>
                        <a:effectLst/>
                        <a:latin typeface="Helvetica Neue"/>
                      </a:endParaRPr>
                    </a:p>
                  </a:txBody>
                  <a:tcPr marL="3916" marR="3916" marT="3916" marB="0" anchor="b"/>
                </a:tc>
                <a:tc>
                  <a:txBody>
                    <a:bodyPr/>
                    <a:lstStyle/>
                    <a:p>
                      <a:pPr algn="l" fontAlgn="b"/>
                      <a:r>
                        <a:rPr lang="es-CR" sz="500" u="none" strike="noStrike">
                          <a:effectLst/>
                        </a:rPr>
                        <a:t> </a:t>
                      </a:r>
                      <a:endParaRPr lang="es-CR" sz="500" b="0" i="0" u="none" strike="noStrike">
                        <a:solidFill>
                          <a:srgbClr val="000000"/>
                        </a:solidFill>
                        <a:effectLst/>
                        <a:latin typeface="Helvetica Neue"/>
                      </a:endParaRPr>
                    </a:p>
                  </a:txBody>
                  <a:tcPr marL="3916" marR="3916" marT="3916" marB="0" anchor="b"/>
                </a:tc>
                <a:tc>
                  <a:txBody>
                    <a:bodyPr/>
                    <a:lstStyle/>
                    <a:p>
                      <a:pPr algn="l" fontAlgn="b"/>
                      <a:r>
                        <a:rPr lang="es-CR" sz="500" u="none" strike="noStrike">
                          <a:effectLst/>
                        </a:rPr>
                        <a:t> </a:t>
                      </a:r>
                      <a:endParaRPr lang="es-CR" sz="500" b="0" i="0" u="none" strike="noStrike">
                        <a:solidFill>
                          <a:srgbClr val="000000"/>
                        </a:solidFill>
                        <a:effectLst/>
                        <a:latin typeface="Helvetica Neue"/>
                      </a:endParaRPr>
                    </a:p>
                  </a:txBody>
                  <a:tcPr marL="3916" marR="3916" marT="3916" marB="0" anchor="b"/>
                </a:tc>
                <a:tc>
                  <a:txBody>
                    <a:bodyPr/>
                    <a:lstStyle/>
                    <a:p>
                      <a:pPr algn="l" fontAlgn="b"/>
                      <a:r>
                        <a:rPr lang="es-CR" sz="500" u="none" strike="noStrike">
                          <a:effectLst/>
                        </a:rPr>
                        <a:t> </a:t>
                      </a:r>
                      <a:endParaRPr lang="es-CR" sz="500" b="0" i="0" u="none" strike="noStrike">
                        <a:solidFill>
                          <a:srgbClr val="000000"/>
                        </a:solidFill>
                        <a:effectLst/>
                        <a:latin typeface="Helvetica Neue"/>
                      </a:endParaRPr>
                    </a:p>
                  </a:txBody>
                  <a:tcPr marL="3916" marR="3916" marT="3916" marB="0" anchor="b"/>
                </a:tc>
                <a:tc>
                  <a:txBody>
                    <a:bodyPr/>
                    <a:lstStyle/>
                    <a:p>
                      <a:pPr algn="l" fontAlgn="b"/>
                      <a:r>
                        <a:rPr lang="es-CR" sz="500" u="none" strike="noStrike">
                          <a:effectLst/>
                        </a:rPr>
                        <a:t> </a:t>
                      </a:r>
                      <a:endParaRPr lang="es-CR" sz="500" b="0" i="0" u="none" strike="noStrike">
                        <a:solidFill>
                          <a:srgbClr val="000000"/>
                        </a:solidFill>
                        <a:effectLst/>
                        <a:latin typeface="Helvetica Neue"/>
                      </a:endParaRPr>
                    </a:p>
                  </a:txBody>
                  <a:tcPr marL="3916" marR="3916" marT="3916" marB="0" anchor="b"/>
                </a:tc>
                <a:tc>
                  <a:txBody>
                    <a:bodyPr/>
                    <a:lstStyle/>
                    <a:p>
                      <a:pPr algn="l" fontAlgn="b"/>
                      <a:r>
                        <a:rPr lang="es-CR" sz="500" u="none" strike="noStrike">
                          <a:effectLst/>
                        </a:rPr>
                        <a:t> </a:t>
                      </a:r>
                      <a:endParaRPr lang="es-CR" sz="500" b="0" i="0" u="none" strike="noStrike">
                        <a:solidFill>
                          <a:srgbClr val="000000"/>
                        </a:solidFill>
                        <a:effectLst/>
                        <a:latin typeface="Helvetica Neue"/>
                      </a:endParaRPr>
                    </a:p>
                  </a:txBody>
                  <a:tcPr marL="3916" marR="3916" marT="3916" marB="0" anchor="b"/>
                </a:tc>
                <a:extLst>
                  <a:ext uri="{0D108BD9-81ED-4DB2-BD59-A6C34878D82A}">
                    <a16:rowId xmlns:a16="http://schemas.microsoft.com/office/drawing/2014/main" val="3424459271"/>
                  </a:ext>
                </a:extLst>
              </a:tr>
              <a:tr h="123329">
                <a:tc gridSpan="4">
                  <a:txBody>
                    <a:bodyPr/>
                    <a:lstStyle/>
                    <a:p>
                      <a:pPr algn="ctr" fontAlgn="ctr"/>
                      <a:r>
                        <a:rPr lang="es-CR" sz="600" u="none" strike="noStrike">
                          <a:effectLst/>
                        </a:rPr>
                        <a:t>Debilidades</a:t>
                      </a:r>
                      <a:endParaRPr lang="es-CR" sz="600" b="0" i="0" u="none" strike="noStrike">
                        <a:solidFill>
                          <a:srgbClr val="000000"/>
                        </a:solidFill>
                        <a:effectLst/>
                        <a:latin typeface="Arial" panose="020B0604020202020204" pitchFamily="34" charset="0"/>
                      </a:endParaRPr>
                    </a:p>
                  </a:txBody>
                  <a:tcPr marL="3916" marR="3916" marT="3916" marB="0" anchor="ctr"/>
                </a:tc>
                <a:tc hMerge="1">
                  <a:txBody>
                    <a:bodyPr/>
                    <a:lstStyle/>
                    <a:p>
                      <a:endParaRPr lang="es-CR"/>
                    </a:p>
                  </a:txBody>
                  <a:tcPr/>
                </a:tc>
                <a:tc hMerge="1">
                  <a:txBody>
                    <a:bodyPr/>
                    <a:lstStyle/>
                    <a:p>
                      <a:endParaRPr lang="es-CR"/>
                    </a:p>
                  </a:txBody>
                  <a:tcPr/>
                </a:tc>
                <a:tc hMerge="1">
                  <a:txBody>
                    <a:bodyPr/>
                    <a:lstStyle/>
                    <a:p>
                      <a:endParaRPr lang="es-CR"/>
                    </a:p>
                  </a:txBody>
                  <a:tcPr/>
                </a:tc>
                <a:tc gridSpan="4">
                  <a:txBody>
                    <a:bodyPr/>
                    <a:lstStyle/>
                    <a:p>
                      <a:pPr algn="ctr" fontAlgn="ctr"/>
                      <a:r>
                        <a:rPr lang="es-CR" sz="600" u="none" strike="noStrike">
                          <a:effectLst/>
                        </a:rPr>
                        <a:t>Corregir</a:t>
                      </a:r>
                      <a:endParaRPr lang="es-CR" sz="600" b="0" i="0" u="none" strike="noStrike">
                        <a:solidFill>
                          <a:srgbClr val="000000"/>
                        </a:solidFill>
                        <a:effectLst/>
                        <a:latin typeface="Arial" panose="020B0604020202020204" pitchFamily="34" charset="0"/>
                      </a:endParaRPr>
                    </a:p>
                  </a:txBody>
                  <a:tcPr marL="3916" marR="3916" marT="3916" marB="0" anchor="ctr"/>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1814403907"/>
                  </a:ext>
                </a:extLst>
              </a:tr>
              <a:tr h="1046817">
                <a:tc gridSpan="4">
                  <a:txBody>
                    <a:bodyPr/>
                    <a:lstStyle/>
                    <a:p>
                      <a:pPr algn="ctr" fontAlgn="t"/>
                      <a:r>
                        <a:rPr lang="es-MX" sz="500" u="none" strike="noStrike">
                          <a:effectLst/>
                        </a:rPr>
                        <a:t>1. La presencia de otras marcas de mermeladas tanto nacionales como extranjeras y las mismas pueden ofrecer precios mas bajos y una mayor variedad de productos. 2. Estamos limitados a una cierta disponibilidad de frutas durante ciertas epocas del año, lo que nos puede afectar un poco la produccion de mermeladas de ciertos sabores.  3. Posibles desafios en la parte logistica con la adquisicion de materia prima y la correcta distribucion de nuestros productos ya terminados. 4. Falta de experiencia en marketing y promocion para aumentar la marca y llegar a nuestros clientes.</a:t>
                      </a:r>
                      <a:endParaRPr lang="es-MX" sz="500" b="0" i="0" u="none" strike="noStrike">
                        <a:solidFill>
                          <a:srgbClr val="000000"/>
                        </a:solidFill>
                        <a:effectLst/>
                        <a:latin typeface="Helvetica Neue"/>
                      </a:endParaRPr>
                    </a:p>
                  </a:txBody>
                  <a:tcPr marL="3916" marR="3916" marT="3916" marB="0"/>
                </a:tc>
                <a:tc hMerge="1">
                  <a:txBody>
                    <a:bodyPr/>
                    <a:lstStyle/>
                    <a:p>
                      <a:endParaRPr lang="es-CR"/>
                    </a:p>
                  </a:txBody>
                  <a:tcPr/>
                </a:tc>
                <a:tc hMerge="1">
                  <a:txBody>
                    <a:bodyPr/>
                    <a:lstStyle/>
                    <a:p>
                      <a:endParaRPr lang="es-CR"/>
                    </a:p>
                  </a:txBody>
                  <a:tcPr/>
                </a:tc>
                <a:tc hMerge="1">
                  <a:txBody>
                    <a:bodyPr/>
                    <a:lstStyle/>
                    <a:p>
                      <a:endParaRPr lang="es-CR"/>
                    </a:p>
                  </a:txBody>
                  <a:tcPr/>
                </a:tc>
                <a:tc gridSpan="4">
                  <a:txBody>
                    <a:bodyPr/>
                    <a:lstStyle/>
                    <a:p>
                      <a:pPr algn="ctr" fontAlgn="t"/>
                      <a:r>
                        <a:rPr lang="es-MX" sz="500" u="none" strike="noStrike">
                          <a:effectLst/>
                        </a:rPr>
                        <a:t>1. Establecer acuerdos con proveedores locales para asegurar un suministro continuo de ingredientes. 2. Identificar las fortalezas y debilidades de nuestros competidores y desarrollar estrategias para diferenciar nuestros productos, ya sea atravez del precio, servicio al cliente o la calidad. 3. Reconocimiento de nuestra marca mediante estrategias de marketing efectivas.</a:t>
                      </a:r>
                      <a:endParaRPr lang="es-MX" sz="500" b="0" i="0" u="none" strike="noStrike">
                        <a:solidFill>
                          <a:srgbClr val="000000"/>
                        </a:solidFill>
                        <a:effectLst/>
                        <a:latin typeface="Helvetica Neue"/>
                      </a:endParaRPr>
                    </a:p>
                  </a:txBody>
                  <a:tcPr marL="3916" marR="3916" marT="3916" marB="0"/>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1256311493"/>
                  </a:ext>
                </a:extLst>
              </a:tr>
              <a:tr h="100929">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tc>
                  <a:txBody>
                    <a:bodyPr/>
                    <a:lstStyle/>
                    <a:p>
                      <a:pPr algn="l" fontAlgn="t"/>
                      <a:r>
                        <a:rPr lang="es-CR" sz="500" u="none" strike="noStrike">
                          <a:effectLst/>
                        </a:rPr>
                        <a:t> </a:t>
                      </a:r>
                      <a:endParaRPr lang="es-CR" sz="500" b="0" i="0" u="none" strike="noStrike">
                        <a:solidFill>
                          <a:srgbClr val="000000"/>
                        </a:solidFill>
                        <a:effectLst/>
                        <a:latin typeface="Helvetica Neue"/>
                      </a:endParaRPr>
                    </a:p>
                  </a:txBody>
                  <a:tcPr marL="3916" marR="3916" marT="3916" marB="0"/>
                </a:tc>
                <a:extLst>
                  <a:ext uri="{0D108BD9-81ED-4DB2-BD59-A6C34878D82A}">
                    <a16:rowId xmlns:a16="http://schemas.microsoft.com/office/drawing/2014/main" val="223136256"/>
                  </a:ext>
                </a:extLst>
              </a:tr>
              <a:tr h="123329">
                <a:tc gridSpan="4">
                  <a:txBody>
                    <a:bodyPr/>
                    <a:lstStyle/>
                    <a:p>
                      <a:pPr algn="ctr" fontAlgn="ctr"/>
                      <a:r>
                        <a:rPr lang="es-CR" sz="600" u="none" strike="noStrike">
                          <a:effectLst/>
                        </a:rPr>
                        <a:t>Amenazas</a:t>
                      </a:r>
                      <a:endParaRPr lang="es-CR" sz="600" b="0" i="0" u="none" strike="noStrike">
                        <a:solidFill>
                          <a:srgbClr val="000000"/>
                        </a:solidFill>
                        <a:effectLst/>
                        <a:latin typeface="Helvetica Neue"/>
                      </a:endParaRPr>
                    </a:p>
                  </a:txBody>
                  <a:tcPr marL="3916" marR="3916" marT="3916" marB="0" anchor="ctr"/>
                </a:tc>
                <a:tc hMerge="1">
                  <a:txBody>
                    <a:bodyPr/>
                    <a:lstStyle/>
                    <a:p>
                      <a:endParaRPr lang="es-CR"/>
                    </a:p>
                  </a:txBody>
                  <a:tcPr/>
                </a:tc>
                <a:tc hMerge="1">
                  <a:txBody>
                    <a:bodyPr/>
                    <a:lstStyle/>
                    <a:p>
                      <a:endParaRPr lang="es-CR"/>
                    </a:p>
                  </a:txBody>
                  <a:tcPr/>
                </a:tc>
                <a:tc hMerge="1">
                  <a:txBody>
                    <a:bodyPr/>
                    <a:lstStyle/>
                    <a:p>
                      <a:endParaRPr lang="es-CR"/>
                    </a:p>
                  </a:txBody>
                  <a:tcPr/>
                </a:tc>
                <a:tc gridSpan="4">
                  <a:txBody>
                    <a:bodyPr/>
                    <a:lstStyle/>
                    <a:p>
                      <a:pPr algn="ctr" fontAlgn="ctr"/>
                      <a:r>
                        <a:rPr lang="es-CR" sz="600" u="none" strike="noStrike">
                          <a:effectLst/>
                        </a:rPr>
                        <a:t>Afrontar</a:t>
                      </a:r>
                      <a:endParaRPr lang="es-CR" sz="600" b="0" i="0" u="none" strike="noStrike">
                        <a:solidFill>
                          <a:srgbClr val="000000"/>
                        </a:solidFill>
                        <a:effectLst/>
                        <a:latin typeface="Helvetica Neue"/>
                      </a:endParaRPr>
                    </a:p>
                  </a:txBody>
                  <a:tcPr marL="3916" marR="3916" marT="3916" marB="0" anchor="ctr"/>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3018302190"/>
                  </a:ext>
                </a:extLst>
              </a:tr>
              <a:tr h="959993">
                <a:tc gridSpan="4">
                  <a:txBody>
                    <a:bodyPr/>
                    <a:lstStyle/>
                    <a:p>
                      <a:pPr algn="ctr" fontAlgn="t"/>
                      <a:r>
                        <a:rPr lang="es-MX" sz="500" u="none" strike="noStrike">
                          <a:effectLst/>
                        </a:rPr>
                        <a:t>1. Regulaciones mas estrictas sobre el empaque y manejo de residuos que aumentan nuestros costos operativos. 2. Competencia de mermeladas importadas que pueden ofrecer precios mas bajos posiblemente por subsidios gubernamentales. 3. Cambios en las regulasiones del ministerio de salud lo que puede afectar nuestra produccion de mermeladas. 4. La afectacion de la economia en nuestro pais, lo que puede afectar el poder adquisitivo de los consumidores y la afectacion en la decision al momento de la compra.</a:t>
                      </a:r>
                      <a:endParaRPr lang="es-MX" sz="500" b="0" i="0" u="none" strike="noStrike">
                        <a:solidFill>
                          <a:srgbClr val="000000"/>
                        </a:solidFill>
                        <a:effectLst/>
                        <a:latin typeface="Helvetica Neue"/>
                      </a:endParaRPr>
                    </a:p>
                  </a:txBody>
                  <a:tcPr marL="3916" marR="3916" marT="3916" marB="0"/>
                </a:tc>
                <a:tc hMerge="1">
                  <a:txBody>
                    <a:bodyPr/>
                    <a:lstStyle/>
                    <a:p>
                      <a:endParaRPr lang="es-CR"/>
                    </a:p>
                  </a:txBody>
                  <a:tcPr/>
                </a:tc>
                <a:tc hMerge="1">
                  <a:txBody>
                    <a:bodyPr/>
                    <a:lstStyle/>
                    <a:p>
                      <a:endParaRPr lang="es-CR"/>
                    </a:p>
                  </a:txBody>
                  <a:tcPr/>
                </a:tc>
                <a:tc hMerge="1">
                  <a:txBody>
                    <a:bodyPr/>
                    <a:lstStyle/>
                    <a:p>
                      <a:endParaRPr lang="es-CR"/>
                    </a:p>
                  </a:txBody>
                  <a:tcPr/>
                </a:tc>
                <a:tc gridSpan="4">
                  <a:txBody>
                    <a:bodyPr/>
                    <a:lstStyle/>
                    <a:p>
                      <a:pPr algn="ctr" fontAlgn="t"/>
                      <a:r>
                        <a:rPr lang="es-MX" sz="500" u="none" strike="noStrike" dirty="0">
                          <a:effectLst/>
                        </a:rPr>
                        <a:t>1. Diseñar procedimientos </a:t>
                      </a:r>
                      <a:r>
                        <a:rPr lang="es-MX" sz="500" u="none" strike="noStrike" dirty="0" err="1">
                          <a:effectLst/>
                        </a:rPr>
                        <a:t>internor</a:t>
                      </a:r>
                      <a:r>
                        <a:rPr lang="es-MX" sz="500" u="none" strike="noStrike" dirty="0">
                          <a:effectLst/>
                        </a:rPr>
                        <a:t> en los que podamos adaptarnos </a:t>
                      </a:r>
                      <a:r>
                        <a:rPr lang="es-MX" sz="500" u="none" strike="noStrike" dirty="0" err="1">
                          <a:effectLst/>
                        </a:rPr>
                        <a:t>facilmente</a:t>
                      </a:r>
                      <a:r>
                        <a:rPr lang="es-MX" sz="500" u="none" strike="noStrike" dirty="0">
                          <a:effectLst/>
                        </a:rPr>
                        <a:t> a los cambios de las regulaciones relacionadas con la </a:t>
                      </a:r>
                      <a:r>
                        <a:rPr lang="es-MX" sz="500" u="none" strike="noStrike" dirty="0" err="1">
                          <a:effectLst/>
                        </a:rPr>
                        <a:t>produccion</a:t>
                      </a:r>
                      <a:r>
                        <a:rPr lang="es-MX" sz="500" u="none" strike="noStrike" dirty="0">
                          <a:effectLst/>
                        </a:rPr>
                        <a:t>, etiquetado y </a:t>
                      </a:r>
                      <a:r>
                        <a:rPr lang="es-MX" sz="500" u="none" strike="noStrike" dirty="0" err="1">
                          <a:effectLst/>
                        </a:rPr>
                        <a:t>comercializacion</a:t>
                      </a:r>
                      <a:r>
                        <a:rPr lang="es-MX" sz="500" u="none" strike="noStrike" dirty="0">
                          <a:effectLst/>
                        </a:rPr>
                        <a:t>. 2. Adoptar medidas para reducir el impacto ambiental, como el uso de envases reciclables, </a:t>
                      </a:r>
                      <a:r>
                        <a:rPr lang="es-MX" sz="500" u="none" strike="noStrike" dirty="0" err="1">
                          <a:effectLst/>
                        </a:rPr>
                        <a:t>gestion</a:t>
                      </a:r>
                      <a:r>
                        <a:rPr lang="es-MX" sz="500" u="none" strike="noStrike" dirty="0">
                          <a:effectLst/>
                        </a:rPr>
                        <a:t> de residuos. 3. Comunicar a nuestros clientes los esfuerzos que realizamos con la responsabilidad social de nuestra empresa y del medio ambiente.</a:t>
                      </a:r>
                      <a:endParaRPr lang="es-MX" sz="500" b="0" i="0" u="none" strike="noStrike" dirty="0">
                        <a:solidFill>
                          <a:srgbClr val="000000"/>
                        </a:solidFill>
                        <a:effectLst/>
                        <a:latin typeface="Helvetica Neue"/>
                      </a:endParaRPr>
                    </a:p>
                  </a:txBody>
                  <a:tcPr marL="3916" marR="3916" marT="3916" marB="0"/>
                </a:tc>
                <a:tc hMerge="1">
                  <a:txBody>
                    <a:bodyPr/>
                    <a:lstStyle/>
                    <a:p>
                      <a:endParaRPr lang="es-CR"/>
                    </a:p>
                  </a:txBody>
                  <a:tcPr/>
                </a:tc>
                <a:tc hMerge="1">
                  <a:txBody>
                    <a:bodyPr/>
                    <a:lstStyle/>
                    <a:p>
                      <a:endParaRPr lang="es-CR"/>
                    </a:p>
                  </a:txBody>
                  <a:tcPr/>
                </a:tc>
                <a:tc hMerge="1">
                  <a:txBody>
                    <a:bodyPr/>
                    <a:lstStyle/>
                    <a:p>
                      <a:endParaRPr lang="es-CR"/>
                    </a:p>
                  </a:txBody>
                  <a:tcPr/>
                </a:tc>
                <a:extLst>
                  <a:ext uri="{0D108BD9-81ED-4DB2-BD59-A6C34878D82A}">
                    <a16:rowId xmlns:a16="http://schemas.microsoft.com/office/drawing/2014/main" val="1580494752"/>
                  </a:ext>
                </a:extLst>
              </a:tr>
            </a:tbl>
          </a:graphicData>
        </a:graphic>
      </p:graphicFrame>
    </p:spTree>
    <p:extLst>
      <p:ext uri="{BB962C8B-B14F-4D97-AF65-F5344CB8AC3E}">
        <p14:creationId xmlns:p14="http://schemas.microsoft.com/office/powerpoint/2010/main" val="3518104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1421999-F266-404E-9582-563D12DA29EC}"/>
              </a:ext>
            </a:extLst>
          </p:cNvPr>
          <p:cNvSpPr txBox="1"/>
          <p:nvPr/>
        </p:nvSpPr>
        <p:spPr>
          <a:xfrm>
            <a:off x="683568" y="390773"/>
            <a:ext cx="4586748" cy="369332"/>
          </a:xfrm>
          <a:prstGeom prst="rect">
            <a:avLst/>
          </a:prstGeom>
          <a:noFill/>
        </p:spPr>
        <p:txBody>
          <a:bodyPr wrap="square">
            <a:spAutoFit/>
          </a:bodyPr>
          <a:lstStyle/>
          <a:p>
            <a:pPr marL="457200" indent="-457200" algn="just">
              <a:buFont typeface="Arial" panose="020B0604020202020204" pitchFamily="34" charset="0"/>
              <a:buChar char="•"/>
            </a:pPr>
            <a:r>
              <a:rPr lang="es-CR" sz="1800" dirty="0">
                <a:solidFill>
                  <a:schemeClr val="tx1"/>
                </a:solidFill>
                <a:latin typeface="Arial" panose="020B0604020202020204" pitchFamily="34" charset="0"/>
                <a:cs typeface="Arial" panose="020B0604020202020204" pitchFamily="34" charset="0"/>
              </a:rPr>
              <a:t>Análisis de la competencia.</a:t>
            </a:r>
          </a:p>
        </p:txBody>
      </p:sp>
      <p:sp>
        <p:nvSpPr>
          <p:cNvPr id="7" name="CuadroTexto 6">
            <a:extLst>
              <a:ext uri="{FF2B5EF4-FFF2-40B4-BE49-F238E27FC236}">
                <a16:creationId xmlns:a16="http://schemas.microsoft.com/office/drawing/2014/main" id="{32FD2D24-59E3-4F80-9CEC-FD7BDDF7E382}"/>
              </a:ext>
            </a:extLst>
          </p:cNvPr>
          <p:cNvSpPr txBox="1"/>
          <p:nvPr/>
        </p:nvSpPr>
        <p:spPr>
          <a:xfrm>
            <a:off x="1619671" y="1124745"/>
            <a:ext cx="5328593" cy="1663340"/>
          </a:xfrm>
          <a:prstGeom prst="rect">
            <a:avLst/>
          </a:prstGeom>
          <a:noFill/>
        </p:spPr>
        <p:txBody>
          <a:bodyPr wrap="square">
            <a:spAutoFit/>
          </a:bodyPr>
          <a:lstStyle/>
          <a:p>
            <a:pPr algn="just">
              <a:lnSpc>
                <a:spcPct val="107000"/>
              </a:lnSpc>
              <a:spcAft>
                <a:spcPts val="800"/>
              </a:spcAft>
            </a:pPr>
            <a:r>
              <a:rPr lang="es-CR" sz="1200" kern="100" dirty="0">
                <a:effectLst/>
                <a:latin typeface="Arial" panose="020B0604020202020204" pitchFamily="34" charset="0"/>
                <a:ea typeface="Calibri" panose="020F0502020204030204" pitchFamily="34" charset="0"/>
                <a:cs typeface="Times New Roman" panose="02020603050405020304" pitchFamily="18" charset="0"/>
              </a:rPr>
              <a:t>En Costa Rica encontramos una producción local de mermeladas, entre las principales empresas productoras de mermelada a nivel nacional podemos encontrar a Tricopilia, Ujarrás y El Ángel, todas estas empresas tienen oferta de su producto a nivel nacional pero también ninguna de éstas está orientada al sector gourmet, predomina en el mercado sabores de frutas locales tales como guayaba, fresa, mora, piña, maracuyá y naranja. También observamos que existe un nicho potencial para las mermeladas y jales 100% naturales</a:t>
            </a:r>
            <a:endParaRPr lang="es-CR"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372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24F2F977-2566-4641-A46F-8EC2F4BAD501}"/>
              </a:ext>
            </a:extLst>
          </p:cNvPr>
          <p:cNvSpPr txBox="1"/>
          <p:nvPr/>
        </p:nvSpPr>
        <p:spPr>
          <a:xfrm>
            <a:off x="827584" y="476672"/>
            <a:ext cx="4586748" cy="369332"/>
          </a:xfrm>
          <a:prstGeom prst="rect">
            <a:avLst/>
          </a:prstGeom>
          <a:noFill/>
        </p:spPr>
        <p:txBody>
          <a:bodyPr wrap="square">
            <a:spAutoFit/>
          </a:bodyPr>
          <a:lstStyle/>
          <a:p>
            <a:pPr marL="457200" indent="-457200" algn="just">
              <a:buFont typeface="Arial" panose="020B0604020202020204" pitchFamily="34" charset="0"/>
              <a:buChar char="•"/>
            </a:pPr>
            <a:r>
              <a:rPr lang="es-CR" sz="1800" dirty="0">
                <a:solidFill>
                  <a:schemeClr val="tx1"/>
                </a:solidFill>
                <a:latin typeface="Arial" panose="020B0604020202020204" pitchFamily="34" charset="0"/>
                <a:cs typeface="Arial" panose="020B0604020202020204" pitchFamily="34" charset="0"/>
              </a:rPr>
              <a:t>Estrategia competitiva.</a:t>
            </a:r>
          </a:p>
        </p:txBody>
      </p:sp>
      <p:sp>
        <p:nvSpPr>
          <p:cNvPr id="7" name="CuadroTexto 6">
            <a:extLst>
              <a:ext uri="{FF2B5EF4-FFF2-40B4-BE49-F238E27FC236}">
                <a16:creationId xmlns:a16="http://schemas.microsoft.com/office/drawing/2014/main" id="{41C97309-8BC3-489D-9118-5688C236E328}"/>
              </a:ext>
            </a:extLst>
          </p:cNvPr>
          <p:cNvSpPr txBox="1"/>
          <p:nvPr/>
        </p:nvSpPr>
        <p:spPr>
          <a:xfrm>
            <a:off x="827584" y="1052736"/>
            <a:ext cx="7272808" cy="3659143"/>
          </a:xfrm>
          <a:prstGeom prst="rect">
            <a:avLst/>
          </a:prstGeom>
          <a:noFill/>
        </p:spPr>
        <p:txBody>
          <a:bodyPr wrap="square">
            <a:spAutoFit/>
          </a:bodyPr>
          <a:lstStyle/>
          <a:p>
            <a:pPr algn="just">
              <a:lnSpc>
                <a:spcPct val="150000"/>
              </a:lnSpc>
            </a:pPr>
            <a:r>
              <a:rPr lang="es-ES"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Para Mermeland consideramos que la estrategia de la </a:t>
            </a:r>
            <a:r>
              <a:rPr lang="es-CR"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diferenciación puede ser la más adecuada debido a que esta estrategia implica destacar frente a la competencia ofreciendo características únicas o valor añadido. Podrías diferenciarte mediante la utilización de ingredientes orgánicos y locales, métodos de producción artesanales, sabores innovadores o envases distintivos.</a:t>
            </a:r>
            <a:endParaRPr lang="es-CR" sz="1200" dirty="0">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50000"/>
              </a:lnSpc>
            </a:pPr>
            <a:r>
              <a:rPr lang="es-CR"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Consideramos que podemos implementar la estrategia de la diferenciación de la siguiente forma:</a:t>
            </a:r>
            <a:endParaRPr lang="es-CR" sz="12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tabLst>
                <a:tab pos="457200" algn="l"/>
              </a:tabLst>
            </a:pPr>
            <a:r>
              <a:rPr lang="es-CR" sz="1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Ingredientes de alta calidad</a:t>
            </a:r>
            <a:r>
              <a:rPr lang="es-CR"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Utiliza ingredientes frescos, de la zona de San Carlos y de alta calidad en nuestras mermeladas y productos con conservantes naturales. </a:t>
            </a:r>
            <a:endParaRPr lang="es-CR" sz="12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tabLst>
                <a:tab pos="457200" algn="l"/>
              </a:tabLst>
            </a:pPr>
            <a:r>
              <a:rPr lang="es-CR" sz="1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Sabores únicos y exclusivos</a:t>
            </a:r>
            <a:r>
              <a:rPr lang="es-CR"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Vamos a experimentar con sabores innovadores y creativos que no se encuentren fácilmente en otras mermeladas. Esto puede atraer a clientes que buscan una experiencia gastronómica única.</a:t>
            </a:r>
            <a:endParaRPr lang="es-CR" sz="1200" dirty="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tabLst>
                <a:tab pos="457200" algn="l"/>
              </a:tabLst>
            </a:pPr>
            <a:r>
              <a:rPr lang="es-CR" sz="1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Historia y proceso de producción</a:t>
            </a:r>
            <a:r>
              <a:rPr lang="es-CR"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Compartir la historia detrás de nuestras mermeladas para lograr destacar el proceso artesanal de producción. Consideramos que esto nos ayuda a construir una conexión emocional con los clientes y a diferenciarnos de las marcas de la competencia.</a:t>
            </a:r>
            <a:endParaRPr lang="es-CR" sz="12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53820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606EF3A1-03DE-455F-AC21-338BA830A056}"/>
              </a:ext>
            </a:extLst>
          </p:cNvPr>
          <p:cNvSpPr txBox="1"/>
          <p:nvPr/>
        </p:nvSpPr>
        <p:spPr>
          <a:xfrm>
            <a:off x="1259632" y="548680"/>
            <a:ext cx="4586748" cy="369332"/>
          </a:xfrm>
          <a:prstGeom prst="rect">
            <a:avLst/>
          </a:prstGeom>
          <a:noFill/>
        </p:spPr>
        <p:txBody>
          <a:bodyPr wrap="square">
            <a:spAutoFit/>
          </a:bodyPr>
          <a:lstStyle/>
          <a:p>
            <a:pPr marL="457200" indent="-457200" algn="just">
              <a:buFont typeface="Arial" panose="020B0604020202020204" pitchFamily="34" charset="0"/>
              <a:buChar char="•"/>
            </a:pPr>
            <a:r>
              <a:rPr lang="es-CR" sz="1800" dirty="0">
                <a:solidFill>
                  <a:schemeClr val="tx1"/>
                </a:solidFill>
                <a:latin typeface="Arial" panose="020B0604020202020204" pitchFamily="34" charset="0"/>
                <a:cs typeface="Arial" panose="020B0604020202020204" pitchFamily="34" charset="0"/>
              </a:rPr>
              <a:t>Ventaja competitiva.</a:t>
            </a:r>
          </a:p>
        </p:txBody>
      </p:sp>
      <p:sp>
        <p:nvSpPr>
          <p:cNvPr id="7" name="CuadroTexto 6">
            <a:extLst>
              <a:ext uri="{FF2B5EF4-FFF2-40B4-BE49-F238E27FC236}">
                <a16:creationId xmlns:a16="http://schemas.microsoft.com/office/drawing/2014/main" id="{2CD6AC34-6E86-45F8-BB19-A0652B4DEE97}"/>
              </a:ext>
            </a:extLst>
          </p:cNvPr>
          <p:cNvSpPr txBox="1"/>
          <p:nvPr/>
        </p:nvSpPr>
        <p:spPr>
          <a:xfrm>
            <a:off x="827584" y="1044950"/>
            <a:ext cx="7488832" cy="4768100"/>
          </a:xfrm>
          <a:prstGeom prst="rect">
            <a:avLst/>
          </a:prstGeom>
          <a:noFill/>
        </p:spPr>
        <p:txBody>
          <a:bodyPr wrap="square">
            <a:spAutoFit/>
          </a:bodyPr>
          <a:lstStyle/>
          <a:p>
            <a:pPr>
              <a:lnSpc>
                <a:spcPct val="150000"/>
              </a:lnSpc>
            </a:pPr>
            <a:r>
              <a:rPr lang="es-ES" sz="1200" dirty="0">
                <a:solidFill>
                  <a:srgbClr val="000000"/>
                </a:solidFill>
                <a:effectLst/>
                <a:latin typeface="Calibri" panose="020F0502020204030204" pitchFamily="34" charset="0"/>
                <a:ea typeface="Times New Roman" panose="02020603050405020304" pitchFamily="18" charset="0"/>
              </a:rPr>
              <a:t>En Mermeland consideramos los siguientes como aspectos únicos para nuestras mermeladas.</a:t>
            </a:r>
            <a:endParaRPr lang="es-CR" sz="1200" dirty="0">
              <a:effectLst/>
              <a:latin typeface="Times New Roman" panose="02020603050405020304" pitchFamily="18" charset="0"/>
              <a:ea typeface="Times New Roman" panose="02020603050405020304" pitchFamily="18" charset="0"/>
            </a:endParaRPr>
          </a:p>
          <a:p>
            <a:pPr>
              <a:lnSpc>
                <a:spcPct val="150000"/>
              </a:lnSpc>
            </a:pPr>
            <a:r>
              <a:rPr lang="es-CR" sz="1200" b="1" dirty="0">
                <a:solidFill>
                  <a:srgbClr val="000000"/>
                </a:solidFill>
                <a:effectLst/>
                <a:latin typeface="Times New Roman" panose="02020603050405020304" pitchFamily="18" charset="0"/>
                <a:ea typeface="Times New Roman" panose="02020603050405020304" pitchFamily="18" charset="0"/>
                <a:cs typeface="Calibri" panose="020F0502020204030204" pitchFamily="34" charset="0"/>
              </a:rPr>
              <a:t>Recetas exclusivas y técnicas de preparación</a:t>
            </a:r>
            <a:r>
              <a:rPr lang="es-CR" sz="1200" dirty="0">
                <a:solidFill>
                  <a:srgbClr val="000000"/>
                </a:solidFill>
                <a:effectLst/>
                <a:latin typeface="Times New Roman" panose="02020603050405020304" pitchFamily="18" charset="0"/>
                <a:ea typeface="Times New Roman" panose="02020603050405020304" pitchFamily="18" charset="0"/>
                <a:cs typeface="Calibri" panose="020F0502020204030204" pitchFamily="34" charset="0"/>
              </a:rPr>
              <a:t>: En Mermeland contamos con recetas exclusivas y técnicas de preparación únicas que han sido perfeccionadas a lo largo del tiempo. Estas recetas pueden incluir combinaciones de ingredientes particulares, proporciones específicas o métodos de cocción especializados que crean sabores y texturas distintivas que son difíciles de imitar para la competencia.</a:t>
            </a:r>
            <a:endParaRPr lang="es-CR" sz="1200" dirty="0">
              <a:effectLst/>
              <a:latin typeface="Times New Roman" panose="02020603050405020304" pitchFamily="18" charset="0"/>
              <a:ea typeface="Times New Roman" panose="02020603050405020304" pitchFamily="18" charset="0"/>
            </a:endParaRPr>
          </a:p>
          <a:p>
            <a:pPr>
              <a:lnSpc>
                <a:spcPct val="150000"/>
              </a:lnSpc>
            </a:pPr>
            <a:r>
              <a:rPr lang="es-CR" sz="1200" b="1" dirty="0">
                <a:solidFill>
                  <a:srgbClr val="000000"/>
                </a:solidFill>
                <a:effectLst/>
                <a:latin typeface="Times New Roman" panose="02020603050405020304" pitchFamily="18" charset="0"/>
                <a:ea typeface="Times New Roman" panose="02020603050405020304" pitchFamily="18" charset="0"/>
                <a:cs typeface="Calibri" panose="020F0502020204030204" pitchFamily="34" charset="0"/>
              </a:rPr>
              <a:t>Ingredientes de alta calidad</a:t>
            </a:r>
            <a:r>
              <a:rPr lang="es-CR" sz="1200" dirty="0">
                <a:solidFill>
                  <a:srgbClr val="000000"/>
                </a:solidFill>
                <a:effectLst/>
                <a:latin typeface="Times New Roman" panose="02020603050405020304" pitchFamily="18" charset="0"/>
                <a:ea typeface="Times New Roman" panose="02020603050405020304" pitchFamily="18" charset="0"/>
                <a:cs typeface="Calibri" panose="020F0502020204030204" pitchFamily="34" charset="0"/>
              </a:rPr>
              <a:t>: Para Mermeland la calidad de los ingredientes es fundamental en la producción de mermeladas artesanales. Utilizar ingredientes frescos, de temporada y, preferiblemente, locales, puede dar como resultado un producto final de mayor calidad y sabor. Estos ingredientes de alta calidad pueden ser difíciles de conseguir si no se tiene acceso a los mismos proveedores.</a:t>
            </a:r>
            <a:endParaRPr lang="es-CR" sz="1200" dirty="0">
              <a:effectLst/>
              <a:latin typeface="Times New Roman" panose="02020603050405020304" pitchFamily="18" charset="0"/>
              <a:ea typeface="Times New Roman" panose="02020603050405020304" pitchFamily="18" charset="0"/>
            </a:endParaRPr>
          </a:p>
          <a:p>
            <a:pPr>
              <a:lnSpc>
                <a:spcPct val="150000"/>
              </a:lnSpc>
            </a:pPr>
            <a:r>
              <a:rPr lang="es-CR" sz="1200" b="1" dirty="0">
                <a:solidFill>
                  <a:srgbClr val="000000"/>
                </a:solidFill>
                <a:effectLst/>
                <a:latin typeface="Times New Roman" panose="02020603050405020304" pitchFamily="18" charset="0"/>
                <a:ea typeface="Times New Roman" panose="02020603050405020304" pitchFamily="18" charset="0"/>
                <a:cs typeface="Calibri" panose="020F0502020204030204" pitchFamily="34" charset="0"/>
              </a:rPr>
              <a:t>Proceso artesanal y cuidado en la producción</a:t>
            </a:r>
            <a:r>
              <a:rPr lang="es-CR" sz="1200" dirty="0">
                <a:solidFill>
                  <a:srgbClr val="000000"/>
                </a:solidFill>
                <a:effectLst/>
                <a:latin typeface="Times New Roman" panose="02020603050405020304" pitchFamily="18" charset="0"/>
                <a:ea typeface="Times New Roman" panose="02020603050405020304" pitchFamily="18" charset="0"/>
                <a:cs typeface="Calibri" panose="020F0502020204030204" pitchFamily="34" charset="0"/>
              </a:rPr>
              <a:t>: Nuestra mermelada artesanal se distingue por su proceso de producción cuidadoso y artesanal. Esto puede incluir la selección manual de frutas, la cocción lenta en lotes pequeños y la atención meticulosa a cada paso del proceso. Este enfoque artesanal puede ser difícil de replicar a gran escala sin comprometer la calidad del producto.</a:t>
            </a:r>
            <a:endParaRPr lang="es-CR" sz="1200" dirty="0">
              <a:effectLst/>
              <a:latin typeface="Times New Roman" panose="02020603050405020304" pitchFamily="18" charset="0"/>
              <a:ea typeface="Times New Roman" panose="02020603050405020304" pitchFamily="18" charset="0"/>
            </a:endParaRPr>
          </a:p>
          <a:p>
            <a:pPr>
              <a:lnSpc>
                <a:spcPct val="150000"/>
              </a:lnSpc>
            </a:pPr>
            <a:r>
              <a:rPr lang="es-CR" sz="1200" b="1" dirty="0">
                <a:solidFill>
                  <a:srgbClr val="000000"/>
                </a:solidFill>
                <a:effectLst/>
                <a:latin typeface="Times New Roman" panose="02020603050405020304" pitchFamily="18" charset="0"/>
                <a:ea typeface="Times New Roman" panose="02020603050405020304" pitchFamily="18" charset="0"/>
                <a:cs typeface="Calibri" panose="020F0502020204030204" pitchFamily="34" charset="0"/>
              </a:rPr>
              <a:t>Presentación y empaque personalizado</a:t>
            </a:r>
            <a:r>
              <a:rPr lang="es-CR" sz="1200" dirty="0">
                <a:solidFill>
                  <a:srgbClr val="000000"/>
                </a:solidFill>
                <a:effectLst/>
                <a:latin typeface="Times New Roman" panose="02020603050405020304" pitchFamily="18" charset="0"/>
                <a:ea typeface="Times New Roman" panose="02020603050405020304" pitchFamily="18" charset="0"/>
                <a:cs typeface="Calibri" panose="020F0502020204030204" pitchFamily="34" charset="0"/>
              </a:rPr>
              <a:t>: Para nosotros la presentación del producto, incluyendo el diseño del empaque y las etiquetas, puede ser un aspecto único y distintivo. Un empaque atractivo y personalizado puede contribuir a la percepción de calidad producto, así como diferenciarlo de las opciones más convencionales en el mercado.</a:t>
            </a:r>
            <a:endParaRPr lang="es-CR"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203305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7D897C8-DA94-4C16-B9EA-3CB7F20F9408}"/>
              </a:ext>
            </a:extLst>
          </p:cNvPr>
          <p:cNvSpPr txBox="1"/>
          <p:nvPr/>
        </p:nvSpPr>
        <p:spPr>
          <a:xfrm>
            <a:off x="1331640" y="620688"/>
            <a:ext cx="4586748" cy="369332"/>
          </a:xfrm>
          <a:prstGeom prst="rect">
            <a:avLst/>
          </a:prstGeom>
          <a:noFill/>
        </p:spPr>
        <p:txBody>
          <a:bodyPr wrap="square">
            <a:spAutoFit/>
          </a:bodyPr>
          <a:lstStyle/>
          <a:p>
            <a:pPr marL="457200" indent="-457200" algn="just">
              <a:buFont typeface="Arial" panose="020B0604020202020204" pitchFamily="34" charset="0"/>
              <a:buChar char="•"/>
            </a:pPr>
            <a:r>
              <a:rPr lang="es-CR" sz="1800" dirty="0">
                <a:solidFill>
                  <a:schemeClr val="tx1"/>
                </a:solidFill>
                <a:latin typeface="Arial" panose="020B0604020202020204" pitchFamily="34" charset="0"/>
                <a:cs typeface="Arial" panose="020B0604020202020204" pitchFamily="34" charset="0"/>
              </a:rPr>
              <a:t>Mezcla de marketing.</a:t>
            </a:r>
          </a:p>
        </p:txBody>
      </p:sp>
      <p:sp>
        <p:nvSpPr>
          <p:cNvPr id="7" name="CuadroTexto 6">
            <a:extLst>
              <a:ext uri="{FF2B5EF4-FFF2-40B4-BE49-F238E27FC236}">
                <a16:creationId xmlns:a16="http://schemas.microsoft.com/office/drawing/2014/main" id="{91C3BA80-A139-4897-8244-7FE7D32C5B61}"/>
              </a:ext>
            </a:extLst>
          </p:cNvPr>
          <p:cNvSpPr txBox="1"/>
          <p:nvPr/>
        </p:nvSpPr>
        <p:spPr>
          <a:xfrm>
            <a:off x="251520" y="1340768"/>
            <a:ext cx="6879264" cy="3109762"/>
          </a:xfrm>
          <a:prstGeom prst="rect">
            <a:avLst/>
          </a:prstGeom>
          <a:noFill/>
        </p:spPr>
        <p:txBody>
          <a:bodyPr wrap="square">
            <a:spAutoFit/>
          </a:bodyPr>
          <a:lstStyle/>
          <a:p>
            <a:pPr marL="742950" lvl="1" indent="-285750">
              <a:lnSpc>
                <a:spcPct val="150000"/>
              </a:lnSpc>
              <a:buFont typeface="Courier New" panose="02070309020205020404" pitchFamily="49" charset="0"/>
              <a:buChar char="o"/>
            </a:pPr>
            <a:r>
              <a:rPr lang="es-ES" sz="1200" dirty="0">
                <a:solidFill>
                  <a:srgbClr val="000000"/>
                </a:solidFill>
                <a:effectLst/>
                <a:latin typeface="Calibri" panose="020F0502020204030204" pitchFamily="34" charset="0"/>
                <a:ea typeface="Times New Roman" panose="02020603050405020304" pitchFamily="18" charset="0"/>
              </a:rPr>
              <a:t>Producto:</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b="1" dirty="0">
                <a:solidFill>
                  <a:srgbClr val="000000"/>
                </a:solidFill>
                <a:effectLst/>
                <a:latin typeface="Calibri" panose="020F0502020204030204" pitchFamily="34" charset="0"/>
                <a:ea typeface="Times New Roman" panose="02020603050405020304" pitchFamily="18" charset="0"/>
              </a:rPr>
              <a:t>Descripción</a:t>
            </a:r>
            <a:r>
              <a:rPr lang="es-ES" sz="1200" dirty="0">
                <a:solidFill>
                  <a:srgbClr val="000000"/>
                </a:solidFill>
                <a:effectLst/>
                <a:latin typeface="Calibri" panose="020F0502020204030204" pitchFamily="34" charset="0"/>
                <a:ea typeface="Times New Roman" panose="02020603050405020304" pitchFamily="18" charset="0"/>
              </a:rPr>
              <a:t>: </a:t>
            </a:r>
            <a:r>
              <a:rPr lang="es-CR" sz="1200" dirty="0">
                <a:solidFill>
                  <a:srgbClr val="000000"/>
                </a:solidFill>
                <a:effectLst/>
                <a:latin typeface="Calibri" panose="020F0502020204030204" pitchFamily="34" charset="0"/>
                <a:ea typeface="Times New Roman" panose="02020603050405020304" pitchFamily="18" charset="0"/>
              </a:rPr>
              <a:t>Mermeland ofrece una amplia variedad de mermeladas elaboradas con ingredientes frescos y naturales, siguiendo recetas exclusivas que resaltan los sabores auténticos de las frutas. Cada mermelada se produce cuidadosamente en lotes pequeños para garantizar la calidad y la frescura</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b="1" dirty="0">
                <a:solidFill>
                  <a:srgbClr val="000000"/>
                </a:solidFill>
                <a:effectLst/>
                <a:latin typeface="Calibri" panose="020F0502020204030204" pitchFamily="34" charset="0"/>
                <a:ea typeface="Times New Roman" panose="02020603050405020304" pitchFamily="18" charset="0"/>
              </a:rPr>
              <a:t>Atributos</a:t>
            </a:r>
            <a:r>
              <a:rPr lang="es-CR" sz="1100" b="1" dirty="0">
                <a:effectLst/>
                <a:latin typeface="Calibri" panose="020F0502020204030204" pitchFamily="34" charset="0"/>
                <a:ea typeface="Calibri" panose="020F0502020204030204" pitchFamily="34" charset="0"/>
                <a:cs typeface="Times New Roman" panose="02020603050405020304" pitchFamily="18" charset="0"/>
              </a:rPr>
              <a:t>:</a:t>
            </a:r>
            <a:r>
              <a:rPr lang="es-CR" sz="1100" dirty="0">
                <a:effectLst/>
                <a:latin typeface="Calibri" panose="020F0502020204030204" pitchFamily="34" charset="0"/>
                <a:ea typeface="Calibri" panose="020F0502020204030204" pitchFamily="34" charset="0"/>
                <a:cs typeface="Times New Roman" panose="02020603050405020304" pitchFamily="18" charset="0"/>
              </a:rPr>
              <a:t> </a:t>
            </a:r>
            <a:r>
              <a:rPr lang="es-CR" sz="1200" dirty="0">
                <a:solidFill>
                  <a:srgbClr val="000000"/>
                </a:solidFill>
                <a:effectLst/>
                <a:latin typeface="Calibri" panose="020F0502020204030204" pitchFamily="34" charset="0"/>
                <a:ea typeface="Times New Roman" panose="02020603050405020304" pitchFamily="18" charset="0"/>
              </a:rPr>
              <a:t>Mermeland incluye la frescura, calidad de los ingredientes, sabores únicos y la atención al detalle en su elaboración. Además, resaltan la ausencia de conservantes y colorantes artificiales, así como el uso de frutas locales y de temporada.</a:t>
            </a:r>
            <a:endParaRPr lang="es-CR" sz="1200" dirty="0">
              <a:effectLst/>
              <a:latin typeface="Times New Roman" panose="02020603050405020304" pitchFamily="18" charset="0"/>
              <a:ea typeface="Times New Roman" panose="02020603050405020304" pitchFamily="18" charset="0"/>
            </a:endParaRPr>
          </a:p>
          <a:p>
            <a:pPr marL="1143000" lvl="2" indent="-228600">
              <a:lnSpc>
                <a:spcPct val="150000"/>
              </a:lnSpc>
              <a:buFont typeface="Wingdings" panose="05000000000000000000" pitchFamily="2" charset="2"/>
              <a:buChar char=""/>
            </a:pPr>
            <a:r>
              <a:rPr lang="es-ES" sz="1200" b="1" dirty="0">
                <a:solidFill>
                  <a:srgbClr val="000000"/>
                </a:solidFill>
                <a:effectLst/>
                <a:latin typeface="Calibri" panose="020F0502020204030204" pitchFamily="34" charset="0"/>
                <a:ea typeface="Times New Roman" panose="02020603050405020304" pitchFamily="18" charset="0"/>
              </a:rPr>
              <a:t>Empaque.</a:t>
            </a:r>
            <a:r>
              <a:rPr lang="es-ES" sz="1200" dirty="0">
                <a:solidFill>
                  <a:srgbClr val="000000"/>
                </a:solidFill>
                <a:effectLst/>
                <a:latin typeface="Calibri" panose="020F0502020204030204" pitchFamily="34" charset="0"/>
                <a:ea typeface="Times New Roman" panose="02020603050405020304" pitchFamily="18" charset="0"/>
              </a:rPr>
              <a:t> </a:t>
            </a:r>
            <a:r>
              <a:rPr lang="es-CR" sz="1200" dirty="0">
                <a:solidFill>
                  <a:srgbClr val="000000"/>
                </a:solidFill>
                <a:effectLst/>
                <a:latin typeface="Calibri" panose="020F0502020204030204" pitchFamily="34" charset="0"/>
                <a:ea typeface="Times New Roman" panose="02020603050405020304" pitchFamily="18" charset="0"/>
              </a:rPr>
              <a:t>Utilizamos frascos de vidrio transparente y bolsas Doy Pack que permiten ver el contenido y etiquetas personalizadas que muestran el nombre de la marca, la variedad de la mermelada y posiblemente una breve historia de la empresa. </a:t>
            </a:r>
            <a:endParaRPr lang="es-CR"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5767599"/>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e7ef9d6-5cfa-4bac-be03-d673effde297" xsi:nil="true"/>
    <lcf76f155ced4ddcb4097134ff3c332f xmlns="bf092b8a-d247-46ad-b0eb-ddc102dee59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9FE5358302B326439FEFE8222C7F0F1E" ma:contentTypeVersion="18" ma:contentTypeDescription="Crear nuevo documento." ma:contentTypeScope="" ma:versionID="f93733116f91c60e98b42024d5715c14">
  <xsd:schema xmlns:xsd="http://www.w3.org/2001/XMLSchema" xmlns:xs="http://www.w3.org/2001/XMLSchema" xmlns:p="http://schemas.microsoft.com/office/2006/metadata/properties" xmlns:ns2="bf092b8a-d247-46ad-b0eb-ddc102dee59b" xmlns:ns3="5e7ef9d6-5cfa-4bac-be03-d673effde297" targetNamespace="http://schemas.microsoft.com/office/2006/metadata/properties" ma:root="true" ma:fieldsID="4c953e79e03915176d11d4a8fb598c69" ns2:_="" ns3:_="">
    <xsd:import namespace="bf092b8a-d247-46ad-b0eb-ddc102dee59b"/>
    <xsd:import namespace="5e7ef9d6-5cfa-4bac-be03-d673effde29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092b8a-d247-46ad-b0eb-ddc102dee5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e5c6ed57-a4e6-412b-98b5-af82797fc0f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e7ef9d6-5cfa-4bac-be03-d673effde297"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element name="TaxCatchAll" ma:index="23" nillable="true" ma:displayName="Taxonomy Catch All Column" ma:hidden="true" ma:list="{5164f9d8-2474-49a4-8716-fc71aa948c86}" ma:internalName="TaxCatchAll" ma:showField="CatchAllData" ma:web="5e7ef9d6-5cfa-4bac-be03-d673effde2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104C19B-04B8-4009-800F-5F558BC95DA5}">
  <ds:schemaRefs>
    <ds:schemaRef ds:uri="http://schemas.microsoft.com/office/2006/metadata/properties"/>
    <ds:schemaRef ds:uri="http://schemas.microsoft.com/office/infopath/2007/PartnerControls"/>
    <ds:schemaRef ds:uri="5e7ef9d6-5cfa-4bac-be03-d673effde297"/>
    <ds:schemaRef ds:uri="bf092b8a-d247-46ad-b0eb-ddc102dee59b"/>
  </ds:schemaRefs>
</ds:datastoreItem>
</file>

<file path=customXml/itemProps2.xml><?xml version="1.0" encoding="utf-8"?>
<ds:datastoreItem xmlns:ds="http://schemas.openxmlformats.org/officeDocument/2006/customXml" ds:itemID="{43C08640-A2B3-4B2C-A030-0894B643D158}">
  <ds:schemaRefs>
    <ds:schemaRef ds:uri="http://schemas.microsoft.com/sharepoint/v3/contenttype/forms"/>
  </ds:schemaRefs>
</ds:datastoreItem>
</file>

<file path=customXml/itemProps3.xml><?xml version="1.0" encoding="utf-8"?>
<ds:datastoreItem xmlns:ds="http://schemas.openxmlformats.org/officeDocument/2006/customXml" ds:itemID="{F5066593-ED76-4F30-98FD-FF868C7E22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092b8a-d247-46ad-b0eb-ddc102dee59b"/>
    <ds:schemaRef ds:uri="5e7ef9d6-5cfa-4bac-be03-d673effde2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TM02900688[[fn=Faceta]]</Template>
  <TotalTime>108</TotalTime>
  <Words>1703</Words>
  <Application>Microsoft Office PowerPoint</Application>
  <PresentationFormat>Presentación en pantalla (4:3)</PresentationFormat>
  <Paragraphs>79</Paragraphs>
  <Slides>11</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11</vt:i4>
      </vt:variant>
    </vt:vector>
  </HeadingPairs>
  <TitlesOfParts>
    <vt:vector size="21" baseType="lpstr">
      <vt:lpstr>Arial</vt:lpstr>
      <vt:lpstr>Calibri</vt:lpstr>
      <vt:lpstr>Courier New</vt:lpstr>
      <vt:lpstr>Helvetica Neue</vt:lpstr>
      <vt:lpstr>Symbol</vt:lpstr>
      <vt:lpstr>Times New Roman</vt:lpstr>
      <vt:lpstr>Trebuchet MS</vt:lpstr>
      <vt:lpstr>Wingdings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Índice</dc:title>
  <dc:creator>Marvin Gómez</dc:creator>
  <cp:lastModifiedBy>walter alfaro</cp:lastModifiedBy>
  <cp:revision>7</cp:revision>
  <dcterms:created xsi:type="dcterms:W3CDTF">2014-01-09T20:21:12Z</dcterms:created>
  <dcterms:modified xsi:type="dcterms:W3CDTF">2024-06-14T16:20:21Z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0x0101009FE5358302B326439FEFE8222C7F0F1E</vt:lpwstr>
  </property>
  <property fmtid="{D5CDD505-2E9C-101B-9397-08002B2CF9AE}" pid="3" name="MediaServiceImageTags">
    <vt:lpwstr/>
  </property>
</Properties>
</file>