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x="18288000" cy="10287000"/>
  <p:notesSz cx="6858000" cy="9144000"/>
  <p:embeddedFontLst>
    <p:embeddedFont>
      <p:font typeface="Roca One" charset="1" panose="00000500000000000000"/>
      <p:regular r:id="rId47"/>
    </p:embeddedFont>
    <p:embeddedFont>
      <p:font typeface="Nefelibata Script" charset="1" panose="00000500000000000000"/>
      <p:regular r:id="rId48"/>
    </p:embeddedFont>
    <p:embeddedFont>
      <p:font typeface="Montserrat" charset="1" panose="00000500000000000000"/>
      <p:regular r:id="rId49"/>
    </p:embeddedFont>
    <p:embeddedFont>
      <p:font typeface="Roca One Bold" charset="1" panose="00000800000000000000"/>
      <p:regular r:id="rId50"/>
    </p:embeddedFont>
    <p:embeddedFont>
      <p:font typeface="Montserrat Bold" charset="1" panose="00000800000000000000"/>
      <p:regular r:id="rId51"/>
    </p:embeddedFont>
    <p:embeddedFont>
      <p:font typeface="Open Sans Bold" charset="1" panose="020B0806030504020204"/>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58.jpe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png" Type="http://schemas.openxmlformats.org/officeDocument/2006/relationships/image"/><Relationship Id="rId11" Target="../media/image66.svg" Type="http://schemas.openxmlformats.org/officeDocument/2006/relationships/image"/><Relationship Id="rId2" Target="../media/image61.jpeg" Type="http://schemas.openxmlformats.org/officeDocument/2006/relationships/image"/><Relationship Id="rId3" Target="../media/image62.jpeg" Type="http://schemas.openxmlformats.org/officeDocument/2006/relationships/image"/><Relationship Id="rId4" Target="../media/image63.jpe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64.pn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3.pn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69.png" Type="http://schemas.openxmlformats.org/officeDocument/2006/relationships/image"/><Relationship Id="rId7" Target="../media/image70.svg" Type="http://schemas.openxmlformats.org/officeDocument/2006/relationships/image"/><Relationship Id="rId8" Target="../media/image71.png" Type="http://schemas.openxmlformats.org/officeDocument/2006/relationships/image"/><Relationship Id="rId9" Target="../media/image7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8.png" Type="http://schemas.openxmlformats.org/officeDocument/2006/relationships/image"/><Relationship Id="rId11" Target="../media/image79.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 Id="rId8" Target="../media/image76.png" Type="http://schemas.openxmlformats.org/officeDocument/2006/relationships/image"/><Relationship Id="rId9" Target="../media/image7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1.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82.png" Type="http://schemas.openxmlformats.org/officeDocument/2006/relationships/image"/><Relationship Id="rId9" Target="../media/image8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svg" Type="http://schemas.openxmlformats.org/officeDocument/2006/relationships/image"/><Relationship Id="rId4" Target="../media/image84.png" Type="http://schemas.openxmlformats.org/officeDocument/2006/relationships/image"/><Relationship Id="rId5" Target="../media/image85.svg" Type="http://schemas.openxmlformats.org/officeDocument/2006/relationships/image"/><Relationship Id="rId6" Target="../media/image86.png" Type="http://schemas.openxmlformats.org/officeDocument/2006/relationships/image"/><Relationship Id="rId7" Target="../media/image87.svg" Type="http://schemas.openxmlformats.org/officeDocument/2006/relationships/image"/><Relationship Id="rId8" Target="../media/image7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8.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9.png" Type="http://schemas.openxmlformats.org/officeDocument/2006/relationships/image"/><Relationship Id="rId3" Target="../media/image90.svg"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 Id="rId6" Target="../media/image93.png" Type="http://schemas.openxmlformats.org/officeDocument/2006/relationships/image"/><Relationship Id="rId7" Target="../media/image94.svg" Type="http://schemas.openxmlformats.org/officeDocument/2006/relationships/image"/><Relationship Id="rId8" Target="../media/image95.png" Type="http://schemas.openxmlformats.org/officeDocument/2006/relationships/image"/><Relationship Id="rId9" Target="../media/image9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 Id="rId3" Target="../media/image98.svg" Type="http://schemas.openxmlformats.org/officeDocument/2006/relationships/image"/><Relationship Id="rId4" Target="../media/image99.png" Type="http://schemas.openxmlformats.org/officeDocument/2006/relationships/image"/><Relationship Id="rId5" Target="../media/image100.svg" Type="http://schemas.openxmlformats.org/officeDocument/2006/relationships/image"/><Relationship Id="rId6" Target="../media/image1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 Id="rId3" Target="../media/image98.svg" Type="http://schemas.openxmlformats.org/officeDocument/2006/relationships/image"/><Relationship Id="rId4" Target="../media/image99.png" Type="http://schemas.openxmlformats.org/officeDocument/2006/relationships/image"/><Relationship Id="rId5" Target="../media/image100.svg" Type="http://schemas.openxmlformats.org/officeDocument/2006/relationships/image"/><Relationship Id="rId6" Target="../media/image101.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8.svg" Type="http://schemas.openxmlformats.org/officeDocument/2006/relationships/image"/><Relationship Id="rId11" Target="../media/image93.png" Type="http://schemas.openxmlformats.org/officeDocument/2006/relationships/image"/><Relationship Id="rId12" Target="../media/image94.svg" Type="http://schemas.openxmlformats.org/officeDocument/2006/relationships/image"/><Relationship Id="rId2" Target="../media/image102.png" Type="http://schemas.openxmlformats.org/officeDocument/2006/relationships/image"/><Relationship Id="rId3" Target="../media/image103.svg" Type="http://schemas.openxmlformats.org/officeDocument/2006/relationships/image"/><Relationship Id="rId4" Target="../media/image84.png" Type="http://schemas.openxmlformats.org/officeDocument/2006/relationships/image"/><Relationship Id="rId5" Target="../media/image85.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jpeg" Type="http://schemas.openxmlformats.org/officeDocument/2006/relationships/image"/><Relationship Id="rId9" Target="../media/image10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5.png" Type="http://schemas.openxmlformats.org/officeDocument/2006/relationships/image"/><Relationship Id="rId11" Target="../media/image7.png" Type="http://schemas.openxmlformats.org/officeDocument/2006/relationships/image"/><Relationship Id="rId12" Target="../media/image8.svg" Type="http://schemas.openxmlformats.org/officeDocument/2006/relationships/image"/><Relationship Id="rId2" Target="../media/image84.png" Type="http://schemas.openxmlformats.org/officeDocument/2006/relationships/image"/><Relationship Id="rId3" Target="../media/image85.sv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118.pn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6.png" Type="http://schemas.openxmlformats.org/officeDocument/2006/relationships/image"/><Relationship Id="rId7" Target="../media/image117.sv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2" Target="../media/image119.png" Type="http://schemas.openxmlformats.org/officeDocument/2006/relationships/image"/><Relationship Id="rId3" Target="../media/image120.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121.png" Type="http://schemas.openxmlformats.org/officeDocument/2006/relationships/image"/><Relationship Id="rId7" Target="../media/image122.svg" Type="http://schemas.openxmlformats.org/officeDocument/2006/relationships/image"/><Relationship Id="rId8" Target="../media/image123.jpeg" Type="http://schemas.openxmlformats.org/officeDocument/2006/relationships/image"/><Relationship Id="rId9" Target="../media/image1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125.svg" Type="http://schemas.openxmlformats.org/officeDocument/2006/relationships/image"/><Relationship Id="rId4" Target="../media/image126.jpeg" Type="http://schemas.openxmlformats.org/officeDocument/2006/relationships/image"/><Relationship Id="rId5" Target="../media/image127.jpeg" Type="http://schemas.openxmlformats.org/officeDocument/2006/relationships/image"/><Relationship Id="rId6" Target="../media/image128.png" Type="http://schemas.openxmlformats.org/officeDocument/2006/relationships/image"/><Relationship Id="rId7" Target="../media/image12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6.png" Type="http://schemas.openxmlformats.org/officeDocument/2006/relationships/image"/><Relationship Id="rId11" Target="../media/image137.svg" Type="http://schemas.openxmlformats.org/officeDocument/2006/relationships/image"/><Relationship Id="rId2" Target="../media/image130.png" Type="http://schemas.openxmlformats.org/officeDocument/2006/relationships/image"/><Relationship Id="rId3" Target="../media/image131.svg" Type="http://schemas.openxmlformats.org/officeDocument/2006/relationships/image"/><Relationship Id="rId4" Target="../media/image99.png" Type="http://schemas.openxmlformats.org/officeDocument/2006/relationships/image"/><Relationship Id="rId5" Target="../media/image100.svg" Type="http://schemas.openxmlformats.org/officeDocument/2006/relationships/image"/><Relationship Id="rId6" Target="../media/image132.png" Type="http://schemas.openxmlformats.org/officeDocument/2006/relationships/image"/><Relationship Id="rId7" Target="../media/image133.svg" Type="http://schemas.openxmlformats.org/officeDocument/2006/relationships/image"/><Relationship Id="rId8" Target="../media/image134.png" Type="http://schemas.openxmlformats.org/officeDocument/2006/relationships/image"/><Relationship Id="rId9" Target="../media/image135.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8.png" Type="http://schemas.openxmlformats.org/officeDocument/2006/relationships/image"/><Relationship Id="rId3" Target="../media/image139.png" Type="http://schemas.openxmlformats.org/officeDocument/2006/relationships/image"/><Relationship Id="rId4" Target="../media/image140.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41.png" Type="http://schemas.openxmlformats.org/officeDocument/2006/relationships/image"/><Relationship Id="rId5" Target="../media/image142.svg" Type="http://schemas.openxmlformats.org/officeDocument/2006/relationships/image"/><Relationship Id="rId6" Target="../media/image143.png" Type="http://schemas.openxmlformats.org/officeDocument/2006/relationships/image"/><Relationship Id="rId7" Target="../media/image144.svg" Type="http://schemas.openxmlformats.org/officeDocument/2006/relationships/image"/><Relationship Id="rId8" Target="../media/image145.png" Type="http://schemas.openxmlformats.org/officeDocument/2006/relationships/image"/><Relationship Id="rId9" Target="../media/image146.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7.png" Type="http://schemas.openxmlformats.org/officeDocument/2006/relationships/image"/><Relationship Id="rId3" Target="../media/image148.png" Type="http://schemas.openxmlformats.org/officeDocument/2006/relationships/image"/><Relationship Id="rId4" Target="../media/image149.svg" Type="http://schemas.openxmlformats.org/officeDocument/2006/relationships/image"/><Relationship Id="rId5" Target="../media/image150.png" Type="http://schemas.openxmlformats.org/officeDocument/2006/relationships/image"/><Relationship Id="rId6" Target="../media/image15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2.png" Type="http://schemas.openxmlformats.org/officeDocument/2006/relationships/image"/><Relationship Id="rId3" Target="../media/image153.svg" Type="http://schemas.openxmlformats.org/officeDocument/2006/relationships/image"/><Relationship Id="rId4" Target="../media/image99.png" Type="http://schemas.openxmlformats.org/officeDocument/2006/relationships/image"/><Relationship Id="rId5" Target="../media/image100.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4.png" Type="http://schemas.openxmlformats.org/officeDocument/2006/relationships/image"/><Relationship Id="rId3" Target="../media/image155.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56.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7.png" Type="http://schemas.openxmlformats.org/officeDocument/2006/relationships/image"/><Relationship Id="rId3" Target="../media/image158.svg" Type="http://schemas.openxmlformats.org/officeDocument/2006/relationships/image"/><Relationship Id="rId4" Target="../media/image159.png" Type="http://schemas.openxmlformats.org/officeDocument/2006/relationships/image"/><Relationship Id="rId5" Target="../media/image160.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1.png" Type="http://schemas.openxmlformats.org/officeDocument/2006/relationships/image"/><Relationship Id="rId3" Target="../media/image162.svg" Type="http://schemas.openxmlformats.org/officeDocument/2006/relationships/image"/><Relationship Id="rId4" Target="../media/image163.png" Type="http://schemas.openxmlformats.org/officeDocument/2006/relationships/image"/><Relationship Id="rId5" Target="../media/image164.svg" Type="http://schemas.openxmlformats.org/officeDocument/2006/relationships/image"/><Relationship Id="rId6" Target="../media/image165.png" Type="http://schemas.openxmlformats.org/officeDocument/2006/relationships/image"/><Relationship Id="rId7" Target="../media/image16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7.png" Type="http://schemas.openxmlformats.org/officeDocument/2006/relationships/image"/><Relationship Id="rId3" Target="../media/image1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8.png" Type="http://schemas.openxmlformats.org/officeDocument/2006/relationships/image"/><Relationship Id="rId3"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7.svg" Type="http://schemas.openxmlformats.org/officeDocument/2006/relationships/image"/><Relationship Id="rId11" Target="../media/image178.png" Type="http://schemas.openxmlformats.org/officeDocument/2006/relationships/image"/><Relationship Id="rId12" Target="../media/image179.svg" Type="http://schemas.openxmlformats.org/officeDocument/2006/relationships/image"/><Relationship Id="rId2" Target="../media/image169.png" Type="http://schemas.openxmlformats.org/officeDocument/2006/relationships/image"/><Relationship Id="rId3" Target="../media/image170.png" Type="http://schemas.openxmlformats.org/officeDocument/2006/relationships/image"/><Relationship Id="rId4" Target="../media/image171.svg" Type="http://schemas.openxmlformats.org/officeDocument/2006/relationships/image"/><Relationship Id="rId5" Target="../media/image172.png" Type="http://schemas.openxmlformats.org/officeDocument/2006/relationships/image"/><Relationship Id="rId6" Target="../media/image173.svg" Type="http://schemas.openxmlformats.org/officeDocument/2006/relationships/image"/><Relationship Id="rId7" Target="../media/image174.png" Type="http://schemas.openxmlformats.org/officeDocument/2006/relationships/image"/><Relationship Id="rId8" Target="../media/image175.svg" Type="http://schemas.openxmlformats.org/officeDocument/2006/relationships/image"/><Relationship Id="rId9" Target="../media/image176.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0.png" Type="http://schemas.openxmlformats.org/officeDocument/2006/relationships/image"/><Relationship Id="rId3" Target="../media/image181.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82.png" Type="http://schemas.openxmlformats.org/officeDocument/2006/relationships/image"/><Relationship Id="rId7" Target="../media/image183.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14.png" Type="http://schemas.openxmlformats.org/officeDocument/2006/relationships/image"/><Relationship Id="rId9" Target="../media/image2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885899">
            <a:off x="7354068" y="1933195"/>
            <a:ext cx="19382734" cy="9609057"/>
          </a:xfrm>
          <a:custGeom>
            <a:avLst/>
            <a:gdLst/>
            <a:ahLst/>
            <a:cxnLst/>
            <a:rect r="r" b="b" t="t" l="l"/>
            <a:pathLst>
              <a:path h="9609057" w="19382734">
                <a:moveTo>
                  <a:pt x="0" y="0"/>
                </a:moveTo>
                <a:lnTo>
                  <a:pt x="19382734" y="0"/>
                </a:lnTo>
                <a:lnTo>
                  <a:pt x="19382734" y="9609056"/>
                </a:lnTo>
                <a:lnTo>
                  <a:pt x="0" y="9609056"/>
                </a:lnTo>
                <a:lnTo>
                  <a:pt x="0" y="0"/>
                </a:lnTo>
                <a:close/>
              </a:path>
            </a:pathLst>
          </a:custGeom>
          <a:blipFill>
            <a:blip r:embed="rId2">
              <a:extLst>
                <a:ext uri="{96DAC541-7B7A-43D3-8B79-37D633B846F1}">
                  <asvg:svgBlip xmlns:asvg="http://schemas.microsoft.com/office/drawing/2016/SVG/main" r:embed="rId3"/>
                </a:ext>
              </a:extLst>
            </a:blip>
            <a:stretch>
              <a:fillRect l="-11347" t="0" r="-51279" b="-225057"/>
            </a:stretch>
          </a:blipFill>
        </p:spPr>
      </p:sp>
      <p:sp>
        <p:nvSpPr>
          <p:cNvPr name="Freeform 3" id="3"/>
          <p:cNvSpPr/>
          <p:nvPr/>
        </p:nvSpPr>
        <p:spPr>
          <a:xfrm flipH="false" flipV="false" rot="-10800000">
            <a:off x="-806070" y="-2384369"/>
            <a:ext cx="11077340" cy="6319619"/>
          </a:xfrm>
          <a:custGeom>
            <a:avLst/>
            <a:gdLst/>
            <a:ahLst/>
            <a:cxnLst/>
            <a:rect r="r" b="b" t="t" l="l"/>
            <a:pathLst>
              <a:path h="6319619" w="11077340">
                <a:moveTo>
                  <a:pt x="0" y="0"/>
                </a:moveTo>
                <a:lnTo>
                  <a:pt x="11077340" y="0"/>
                </a:lnTo>
                <a:lnTo>
                  <a:pt x="11077340" y="6319619"/>
                </a:lnTo>
                <a:lnTo>
                  <a:pt x="0" y="6319619"/>
                </a:lnTo>
                <a:lnTo>
                  <a:pt x="0" y="0"/>
                </a:lnTo>
                <a:close/>
              </a:path>
            </a:pathLst>
          </a:custGeom>
          <a:blipFill>
            <a:blip r:embed="rId4">
              <a:extLst>
                <a:ext uri="{96DAC541-7B7A-43D3-8B79-37D633B846F1}">
                  <asvg:svgBlip xmlns:asvg="http://schemas.microsoft.com/office/drawing/2016/SVG/main" r:embed="rId5"/>
                </a:ext>
              </a:extLst>
            </a:blip>
            <a:stretch>
              <a:fillRect l="-14658" t="0" r="-64957" b="-211977"/>
            </a:stretch>
          </a:blipFill>
        </p:spPr>
      </p:sp>
      <p:sp>
        <p:nvSpPr>
          <p:cNvPr name="Freeform 4" id="4"/>
          <p:cNvSpPr/>
          <p:nvPr/>
        </p:nvSpPr>
        <p:spPr>
          <a:xfrm flipH="false" flipV="false" rot="4126673">
            <a:off x="5769517" y="-2444854"/>
            <a:ext cx="14219084" cy="9513860"/>
          </a:xfrm>
          <a:custGeom>
            <a:avLst/>
            <a:gdLst/>
            <a:ahLst/>
            <a:cxnLst/>
            <a:rect r="r" b="b" t="t" l="l"/>
            <a:pathLst>
              <a:path h="9513860" w="14219084">
                <a:moveTo>
                  <a:pt x="0" y="0"/>
                </a:moveTo>
                <a:lnTo>
                  <a:pt x="14219084" y="0"/>
                </a:lnTo>
                <a:lnTo>
                  <a:pt x="14219084" y="9513860"/>
                </a:lnTo>
                <a:lnTo>
                  <a:pt x="0" y="95138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5871181" y="5534398"/>
            <a:ext cx="6545637" cy="2273300"/>
          </a:xfrm>
          <a:prstGeom prst="rect">
            <a:avLst/>
          </a:prstGeom>
        </p:spPr>
        <p:txBody>
          <a:bodyPr anchor="t" rtlCol="false" tIns="0" lIns="0" bIns="0" rIns="0">
            <a:spAutoFit/>
          </a:bodyPr>
          <a:lstStyle/>
          <a:p>
            <a:pPr algn="ctr">
              <a:lnSpc>
                <a:spcPts val="9100"/>
              </a:lnSpc>
            </a:pPr>
            <a:r>
              <a:rPr lang="en-US" sz="6500">
                <a:solidFill>
                  <a:srgbClr val="536050"/>
                </a:solidFill>
                <a:latin typeface="Roca One"/>
              </a:rPr>
              <a:t>SOAPSTAR</a:t>
            </a:r>
          </a:p>
          <a:p>
            <a:pPr algn="ctr">
              <a:lnSpc>
                <a:spcPts val="9100"/>
              </a:lnSpc>
              <a:spcBef>
                <a:spcPct val="0"/>
              </a:spcBef>
            </a:pPr>
          </a:p>
        </p:txBody>
      </p:sp>
      <p:sp>
        <p:nvSpPr>
          <p:cNvPr name="TextBox 6" id="6"/>
          <p:cNvSpPr txBox="true"/>
          <p:nvPr/>
        </p:nvSpPr>
        <p:spPr>
          <a:xfrm rot="0">
            <a:off x="3884768" y="3142070"/>
            <a:ext cx="11683755" cy="2223724"/>
          </a:xfrm>
          <a:prstGeom prst="rect">
            <a:avLst/>
          </a:prstGeom>
        </p:spPr>
        <p:txBody>
          <a:bodyPr anchor="t" rtlCol="false" tIns="0" lIns="0" bIns="0" rIns="0">
            <a:spAutoFit/>
          </a:bodyPr>
          <a:lstStyle/>
          <a:p>
            <a:pPr algn="ctr">
              <a:lnSpc>
                <a:spcPts val="18208"/>
              </a:lnSpc>
            </a:pPr>
            <a:r>
              <a:rPr lang="en-US" sz="13006">
                <a:solidFill>
                  <a:srgbClr val="000000"/>
                </a:solidFill>
                <a:latin typeface="Nefelibata Script"/>
              </a:rPr>
              <a:t>Shinny hands </a:t>
            </a:r>
          </a:p>
        </p:txBody>
      </p:sp>
      <p:sp>
        <p:nvSpPr>
          <p:cNvPr name="Freeform 7" id="7"/>
          <p:cNvSpPr/>
          <p:nvPr/>
        </p:nvSpPr>
        <p:spPr>
          <a:xfrm flipH="false" flipV="false" rot="7840287">
            <a:off x="12019765" y="2640630"/>
            <a:ext cx="10051340" cy="6725260"/>
          </a:xfrm>
          <a:custGeom>
            <a:avLst/>
            <a:gdLst/>
            <a:ahLst/>
            <a:cxnLst/>
            <a:rect r="r" b="b" t="t" l="l"/>
            <a:pathLst>
              <a:path h="6725260" w="10051340">
                <a:moveTo>
                  <a:pt x="0" y="0"/>
                </a:moveTo>
                <a:lnTo>
                  <a:pt x="10051340" y="0"/>
                </a:lnTo>
                <a:lnTo>
                  <a:pt x="10051340" y="6725261"/>
                </a:lnTo>
                <a:lnTo>
                  <a:pt x="0" y="67252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8311" y="-466983"/>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5033229" y="6977819"/>
            <a:ext cx="8443863" cy="580356"/>
          </a:xfrm>
          <a:prstGeom prst="rect">
            <a:avLst/>
          </a:prstGeom>
        </p:spPr>
        <p:txBody>
          <a:bodyPr anchor="t" rtlCol="false" tIns="0" lIns="0" bIns="0" rIns="0">
            <a:spAutoFit/>
          </a:bodyPr>
          <a:lstStyle/>
          <a:p>
            <a:pPr algn="ctr">
              <a:lnSpc>
                <a:spcPts val="4891"/>
              </a:lnSpc>
              <a:spcBef>
                <a:spcPct val="0"/>
              </a:spcBef>
            </a:pPr>
            <a:r>
              <a:rPr lang="en-US" sz="3494">
                <a:solidFill>
                  <a:srgbClr val="536050"/>
                </a:solidFill>
                <a:latin typeface="Roca One"/>
              </a:rPr>
              <a:t>“HEALTH IN YOUR HANDS”</a:t>
            </a:r>
          </a:p>
        </p:txBody>
      </p:sp>
      <p:sp>
        <p:nvSpPr>
          <p:cNvPr name="Freeform 10" id="10"/>
          <p:cNvSpPr/>
          <p:nvPr/>
        </p:nvSpPr>
        <p:spPr>
          <a:xfrm flipH="false" flipV="false" rot="0">
            <a:off x="1873954" y="-466983"/>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3876219" y="-466983"/>
            <a:ext cx="2314022" cy="3856703"/>
          </a:xfrm>
          <a:custGeom>
            <a:avLst/>
            <a:gdLst/>
            <a:ahLst/>
            <a:cxnLst/>
            <a:rect r="r" b="b" t="t" l="l"/>
            <a:pathLst>
              <a:path h="3856703" w="2314022">
                <a:moveTo>
                  <a:pt x="0" y="0"/>
                </a:moveTo>
                <a:lnTo>
                  <a:pt x="2314021" y="0"/>
                </a:lnTo>
                <a:lnTo>
                  <a:pt x="2314021" y="3856703"/>
                </a:lnTo>
                <a:lnTo>
                  <a:pt x="0" y="38567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5878483" y="-466983"/>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7840287">
            <a:off x="12019765" y="-4492349"/>
            <a:ext cx="10051340" cy="6725260"/>
          </a:xfrm>
          <a:custGeom>
            <a:avLst/>
            <a:gdLst/>
            <a:ahLst/>
            <a:cxnLst/>
            <a:rect r="r" b="b" t="t" l="l"/>
            <a:pathLst>
              <a:path h="6725260" w="10051340">
                <a:moveTo>
                  <a:pt x="0" y="0"/>
                </a:moveTo>
                <a:lnTo>
                  <a:pt x="10051340" y="0"/>
                </a:lnTo>
                <a:lnTo>
                  <a:pt x="10051340" y="6725260"/>
                </a:lnTo>
                <a:lnTo>
                  <a:pt x="0" y="67252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120077" y="0"/>
            <a:ext cx="8167923" cy="5920103"/>
          </a:xfrm>
          <a:custGeom>
            <a:avLst/>
            <a:gdLst/>
            <a:ahLst/>
            <a:cxnLst/>
            <a:rect r="r" b="b" t="t" l="l"/>
            <a:pathLst>
              <a:path h="5920103" w="8167923">
                <a:moveTo>
                  <a:pt x="0" y="0"/>
                </a:moveTo>
                <a:lnTo>
                  <a:pt x="8167923" y="0"/>
                </a:lnTo>
                <a:lnTo>
                  <a:pt x="8167923" y="5920103"/>
                </a:lnTo>
                <a:lnTo>
                  <a:pt x="0" y="59201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923654" y="819150"/>
            <a:ext cx="12440692"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Actividades Claves</a:t>
            </a:r>
          </a:p>
        </p:txBody>
      </p:sp>
      <p:sp>
        <p:nvSpPr>
          <p:cNvPr name="TextBox 4" id="4"/>
          <p:cNvSpPr txBox="true"/>
          <p:nvPr/>
        </p:nvSpPr>
        <p:spPr>
          <a:xfrm rot="0">
            <a:off x="0" y="2599691"/>
            <a:ext cx="18288000" cy="6421120"/>
          </a:xfrm>
          <a:prstGeom prst="rect">
            <a:avLst/>
          </a:prstGeom>
        </p:spPr>
        <p:txBody>
          <a:bodyPr anchor="t" rtlCol="false" tIns="0" lIns="0" bIns="0" rIns="0">
            <a:spAutoFit/>
          </a:bodyPr>
          <a:lstStyle/>
          <a:p>
            <a:pPr algn="ctr" marL="1122679" indent="-561340" lvl="1">
              <a:lnSpc>
                <a:spcPts val="7279"/>
              </a:lnSpc>
              <a:buFont typeface="Arial"/>
              <a:buChar char="•"/>
            </a:pPr>
            <a:r>
              <a:rPr lang="en-US" sz="5199">
                <a:solidFill>
                  <a:srgbClr val="000000"/>
                </a:solidFill>
                <a:latin typeface="Montserrat"/>
              </a:rPr>
              <a:t>Investigación de la competencia del producto. </a:t>
            </a:r>
          </a:p>
          <a:p>
            <a:pPr algn="ctr" marL="1122679" indent="-561340" lvl="1">
              <a:lnSpc>
                <a:spcPts val="7279"/>
              </a:lnSpc>
              <a:buFont typeface="Arial"/>
              <a:buChar char="•"/>
            </a:pPr>
            <a:r>
              <a:rPr lang="en-US" sz="5199">
                <a:solidFill>
                  <a:srgbClr val="000000"/>
                </a:solidFill>
                <a:latin typeface="Montserrat"/>
              </a:rPr>
              <a:t>Realización de pruebas.</a:t>
            </a:r>
          </a:p>
          <a:p>
            <a:pPr algn="ctr" marL="1122679" indent="-561340" lvl="1">
              <a:lnSpc>
                <a:spcPts val="7279"/>
              </a:lnSpc>
              <a:buFont typeface="Arial"/>
              <a:buChar char="•"/>
            </a:pPr>
            <a:r>
              <a:rPr lang="en-US" sz="5199">
                <a:solidFill>
                  <a:srgbClr val="000000"/>
                </a:solidFill>
                <a:latin typeface="Montserrat"/>
              </a:rPr>
              <a:t>Compra de materia prima y materiales de empaque.</a:t>
            </a:r>
          </a:p>
          <a:p>
            <a:pPr algn="ctr" marL="1122679" indent="-561340" lvl="1">
              <a:lnSpc>
                <a:spcPts val="7279"/>
              </a:lnSpc>
              <a:buFont typeface="Arial"/>
              <a:buChar char="•"/>
            </a:pPr>
            <a:r>
              <a:rPr lang="en-US" sz="5199">
                <a:solidFill>
                  <a:srgbClr val="000000"/>
                </a:solidFill>
                <a:latin typeface="Montserrat"/>
              </a:rPr>
              <a:t>Realización del producto.</a:t>
            </a:r>
          </a:p>
          <a:p>
            <a:pPr algn="ctr" marL="1122679" indent="-561340" lvl="1">
              <a:lnSpc>
                <a:spcPts val="7279"/>
              </a:lnSpc>
              <a:buFont typeface="Arial"/>
              <a:buChar char="•"/>
            </a:pPr>
            <a:r>
              <a:rPr lang="en-US" sz="5199">
                <a:solidFill>
                  <a:srgbClr val="000000"/>
                </a:solidFill>
                <a:latin typeface="Montserrat"/>
              </a:rPr>
              <a:t>Marketing de la empresa.</a:t>
            </a:r>
          </a:p>
          <a:p>
            <a:pPr algn="ctr" marL="1122679" indent="-561340" lvl="1">
              <a:lnSpc>
                <a:spcPts val="7279"/>
              </a:lnSpc>
              <a:buFont typeface="Arial"/>
              <a:buChar char="•"/>
            </a:pPr>
            <a:r>
              <a:rPr lang="en-US" sz="5199">
                <a:solidFill>
                  <a:srgbClr val="000000"/>
                </a:solidFill>
                <a:latin typeface="Montserrat"/>
              </a:rPr>
              <a:t>Venta del producto.</a:t>
            </a:r>
            <a:r>
              <a:rPr lang="en-US" sz="5199">
                <a:solidFill>
                  <a:srgbClr val="000000"/>
                </a:solidFill>
                <a:latin typeface="Montserrat"/>
              </a:rPr>
              <a:t>  </a:t>
            </a:r>
          </a:p>
        </p:txBody>
      </p:sp>
      <p:sp>
        <p:nvSpPr>
          <p:cNvPr name="Freeform 5" id="5"/>
          <p:cNvSpPr/>
          <p:nvPr/>
        </p:nvSpPr>
        <p:spPr>
          <a:xfrm flipH="false" flipV="false" rot="0">
            <a:off x="385880" y="348239"/>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364346" y="6921123"/>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6DEF6"/>
        </a:solidFill>
      </p:bgPr>
    </p:bg>
    <p:spTree>
      <p:nvGrpSpPr>
        <p:cNvPr id="1" name=""/>
        <p:cNvGrpSpPr/>
        <p:nvPr/>
      </p:nvGrpSpPr>
      <p:grpSpPr>
        <a:xfrm>
          <a:off x="0" y="0"/>
          <a:ext cx="0" cy="0"/>
          <a:chOff x="0" y="0"/>
          <a:chExt cx="0" cy="0"/>
        </a:xfrm>
      </p:grpSpPr>
      <p:sp>
        <p:nvSpPr>
          <p:cNvPr name="TextBox 2" id="2"/>
          <p:cNvSpPr txBox="true"/>
          <p:nvPr/>
        </p:nvSpPr>
        <p:spPr>
          <a:xfrm rot="0">
            <a:off x="1354557" y="3751443"/>
            <a:ext cx="14860130" cy="1780540"/>
          </a:xfrm>
          <a:prstGeom prst="rect">
            <a:avLst/>
          </a:prstGeom>
        </p:spPr>
        <p:txBody>
          <a:bodyPr anchor="t" rtlCol="false" tIns="0" lIns="0" bIns="0" rIns="0">
            <a:spAutoFit/>
          </a:bodyPr>
          <a:lstStyle/>
          <a:p>
            <a:pPr algn="ctr">
              <a:lnSpc>
                <a:spcPts val="4759"/>
              </a:lnSpc>
            </a:pPr>
            <a:r>
              <a:rPr lang="en-US" sz="3399">
                <a:solidFill>
                  <a:srgbClr val="000000"/>
                </a:solidFill>
                <a:latin typeface="Montserrat"/>
              </a:rPr>
              <a:t>Atención de calidad, interactuando por medio de nuestras redes sociales: Facebook, Instragram, WhasApp, TikTok. Además de descuentos y promociones en fechas especiales. </a:t>
            </a:r>
          </a:p>
        </p:txBody>
      </p:sp>
      <p:sp>
        <p:nvSpPr>
          <p:cNvPr name="Freeform 3" id="3"/>
          <p:cNvSpPr/>
          <p:nvPr/>
        </p:nvSpPr>
        <p:spPr>
          <a:xfrm flipH="false" flipV="false" rot="0">
            <a:off x="-74637" y="4286567"/>
            <a:ext cx="8167923" cy="5920103"/>
          </a:xfrm>
          <a:custGeom>
            <a:avLst/>
            <a:gdLst/>
            <a:ahLst/>
            <a:cxnLst/>
            <a:rect r="r" b="b" t="t" l="l"/>
            <a:pathLst>
              <a:path h="5920103" w="8167923">
                <a:moveTo>
                  <a:pt x="0" y="0"/>
                </a:moveTo>
                <a:lnTo>
                  <a:pt x="8167923" y="0"/>
                </a:lnTo>
                <a:lnTo>
                  <a:pt x="8167923" y="5920103"/>
                </a:lnTo>
                <a:lnTo>
                  <a:pt x="0" y="59201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105369" y="5863192"/>
            <a:ext cx="3862768" cy="4114800"/>
          </a:xfrm>
          <a:custGeom>
            <a:avLst/>
            <a:gdLst/>
            <a:ahLst/>
            <a:cxnLst/>
            <a:rect r="r" b="b" t="t" l="l"/>
            <a:pathLst>
              <a:path h="4114800" w="3862768">
                <a:moveTo>
                  <a:pt x="0" y="0"/>
                </a:moveTo>
                <a:lnTo>
                  <a:pt x="3862768" y="0"/>
                </a:lnTo>
                <a:lnTo>
                  <a:pt x="3862768" y="4114800"/>
                </a:lnTo>
                <a:lnTo>
                  <a:pt x="0" y="4114800"/>
                </a:lnTo>
                <a:lnTo>
                  <a:pt x="0" y="0"/>
                </a:lnTo>
                <a:close/>
              </a:path>
            </a:pathLst>
          </a:custGeom>
          <a:blipFill>
            <a:blip r:embed="rId4"/>
            <a:stretch>
              <a:fillRect l="0" t="0" r="0" b="0"/>
            </a:stretch>
          </a:blipFill>
        </p:spPr>
      </p:sp>
      <p:sp>
        <p:nvSpPr>
          <p:cNvPr name="Freeform 5" id="5"/>
          <p:cNvSpPr/>
          <p:nvPr/>
        </p:nvSpPr>
        <p:spPr>
          <a:xfrm flipH="false" flipV="false" rot="0">
            <a:off x="8365044" y="6121717"/>
            <a:ext cx="5086793" cy="3597750"/>
          </a:xfrm>
          <a:custGeom>
            <a:avLst/>
            <a:gdLst/>
            <a:ahLst/>
            <a:cxnLst/>
            <a:rect r="r" b="b" t="t" l="l"/>
            <a:pathLst>
              <a:path h="3597750" w="5086793">
                <a:moveTo>
                  <a:pt x="0" y="0"/>
                </a:moveTo>
                <a:lnTo>
                  <a:pt x="5086794" y="0"/>
                </a:lnTo>
                <a:lnTo>
                  <a:pt x="5086794" y="3597750"/>
                </a:lnTo>
                <a:lnTo>
                  <a:pt x="0" y="35977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27037" y="1618478"/>
            <a:ext cx="17833925"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Relaciones con los clientes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B1D2C8"/>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316429" y="0"/>
            <a:ext cx="17655141" cy="11812895"/>
          </a:xfrm>
          <a:custGeom>
            <a:avLst/>
            <a:gdLst/>
            <a:ahLst/>
            <a:cxnLst/>
            <a:rect r="r" b="b" t="t" l="l"/>
            <a:pathLst>
              <a:path h="11812895" w="17655141">
                <a:moveTo>
                  <a:pt x="0" y="0"/>
                </a:moveTo>
                <a:lnTo>
                  <a:pt x="17655142" y="0"/>
                </a:lnTo>
                <a:lnTo>
                  <a:pt x="17655142" y="11812895"/>
                </a:lnTo>
                <a:lnTo>
                  <a:pt x="0" y="118128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910413" y="5230762"/>
            <a:ext cx="2566139" cy="4114800"/>
          </a:xfrm>
          <a:custGeom>
            <a:avLst/>
            <a:gdLst/>
            <a:ahLst/>
            <a:cxnLst/>
            <a:rect r="r" b="b" t="t" l="l"/>
            <a:pathLst>
              <a:path h="4114800" w="2566139">
                <a:moveTo>
                  <a:pt x="0" y="0"/>
                </a:moveTo>
                <a:lnTo>
                  <a:pt x="2566139" y="0"/>
                </a:lnTo>
                <a:lnTo>
                  <a:pt x="256613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685626" y="4568705"/>
            <a:ext cx="2846259" cy="2675484"/>
          </a:xfrm>
          <a:custGeom>
            <a:avLst/>
            <a:gdLst/>
            <a:ahLst/>
            <a:cxnLst/>
            <a:rect r="r" b="b" t="t" l="l"/>
            <a:pathLst>
              <a:path h="2675484" w="2846259">
                <a:moveTo>
                  <a:pt x="0" y="0"/>
                </a:moveTo>
                <a:lnTo>
                  <a:pt x="2846260" y="0"/>
                </a:lnTo>
                <a:lnTo>
                  <a:pt x="2846260" y="2675484"/>
                </a:lnTo>
                <a:lnTo>
                  <a:pt x="0" y="26754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8733941" y="7505700"/>
            <a:ext cx="6570415" cy="1801495"/>
          </a:xfrm>
          <a:prstGeom prst="rect">
            <a:avLst/>
          </a:prstGeom>
        </p:spPr>
        <p:txBody>
          <a:bodyPr anchor="t" rtlCol="false" tIns="0" lIns="0" bIns="0" rIns="0">
            <a:spAutoFit/>
          </a:bodyPr>
          <a:lstStyle/>
          <a:p>
            <a:pPr algn="ctr">
              <a:lnSpc>
                <a:spcPts val="7279"/>
              </a:lnSpc>
            </a:pPr>
            <a:r>
              <a:rPr lang="en-US" sz="5199">
                <a:solidFill>
                  <a:srgbClr val="000000"/>
                </a:solidFill>
                <a:latin typeface="Montserrat"/>
              </a:rPr>
              <a:t>A través de correos de Costa Rica</a:t>
            </a:r>
          </a:p>
        </p:txBody>
      </p:sp>
      <p:sp>
        <p:nvSpPr>
          <p:cNvPr name="TextBox 6" id="6"/>
          <p:cNvSpPr txBox="true"/>
          <p:nvPr/>
        </p:nvSpPr>
        <p:spPr>
          <a:xfrm rot="0">
            <a:off x="1028700" y="3038742"/>
            <a:ext cx="11080056" cy="1801495"/>
          </a:xfrm>
          <a:prstGeom prst="rect">
            <a:avLst/>
          </a:prstGeom>
        </p:spPr>
        <p:txBody>
          <a:bodyPr anchor="t" rtlCol="false" tIns="0" lIns="0" bIns="0" rIns="0">
            <a:spAutoFit/>
          </a:bodyPr>
          <a:lstStyle/>
          <a:p>
            <a:pPr algn="ctr">
              <a:lnSpc>
                <a:spcPts val="7279"/>
              </a:lnSpc>
            </a:pPr>
            <a:r>
              <a:rPr lang="en-US" sz="5199">
                <a:solidFill>
                  <a:srgbClr val="000000"/>
                </a:solidFill>
                <a:latin typeface="Montserrat"/>
              </a:rPr>
              <a:t>Entregas personales en la zona de Aguas Zarcas</a:t>
            </a:r>
          </a:p>
        </p:txBody>
      </p:sp>
      <p:sp>
        <p:nvSpPr>
          <p:cNvPr name="TextBox 7" id="7"/>
          <p:cNvSpPr txBox="true"/>
          <p:nvPr/>
        </p:nvSpPr>
        <p:spPr>
          <a:xfrm rot="0">
            <a:off x="6193482" y="667062"/>
            <a:ext cx="5901035" cy="2064386"/>
          </a:xfrm>
          <a:prstGeom prst="rect">
            <a:avLst/>
          </a:prstGeom>
        </p:spPr>
        <p:txBody>
          <a:bodyPr anchor="t" rtlCol="false" tIns="0" lIns="0" bIns="0" rIns="0">
            <a:spAutoFit/>
          </a:bodyPr>
          <a:lstStyle/>
          <a:p>
            <a:pPr algn="ctr">
              <a:lnSpc>
                <a:spcPts val="16939"/>
              </a:lnSpc>
            </a:pPr>
            <a:r>
              <a:rPr lang="en-US" sz="12099">
                <a:solidFill>
                  <a:srgbClr val="000000"/>
                </a:solidFill>
                <a:latin typeface="Roca One Bold"/>
              </a:rPr>
              <a:t>Canales</a:t>
            </a:r>
          </a:p>
        </p:txBody>
      </p:sp>
      <p:sp>
        <p:nvSpPr>
          <p:cNvPr name="AutoShape 8" id="8"/>
          <p:cNvSpPr/>
          <p:nvPr/>
        </p:nvSpPr>
        <p:spPr>
          <a:xfrm>
            <a:off x="-5463540" y="3580406"/>
            <a:ext cx="6492240" cy="0"/>
          </a:xfrm>
          <a:prstGeom prst="line">
            <a:avLst/>
          </a:prstGeom>
          <a:ln cap="flat" w="38100">
            <a:solidFill>
              <a:srgbClr val="000000"/>
            </a:solidFill>
            <a:prstDash val="solid"/>
            <a:headEnd type="oval" len="lg" w="lg"/>
            <a:tailEnd type="oval" len="lg" w="lg"/>
          </a:ln>
        </p:spPr>
      </p:sp>
      <p:sp>
        <p:nvSpPr>
          <p:cNvPr name="AutoShape 9" id="9"/>
          <p:cNvSpPr/>
          <p:nvPr/>
        </p:nvSpPr>
        <p:spPr>
          <a:xfrm>
            <a:off x="15304356" y="7988064"/>
            <a:ext cx="6492240" cy="0"/>
          </a:xfrm>
          <a:prstGeom prst="line">
            <a:avLst/>
          </a:prstGeom>
          <a:ln cap="flat" w="38100">
            <a:solidFill>
              <a:srgbClr val="000000"/>
            </a:solidFill>
            <a:prstDash val="solid"/>
            <a:headEnd type="oval" len="lg" w="lg"/>
            <a:tailEnd type="oval" len="lg" w="lg"/>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AF8F3"/>
        </a:solidFill>
      </p:bgPr>
    </p:bg>
    <p:spTree>
      <p:nvGrpSpPr>
        <p:cNvPr id="1" name=""/>
        <p:cNvGrpSpPr/>
        <p:nvPr/>
      </p:nvGrpSpPr>
      <p:grpSpPr>
        <a:xfrm>
          <a:off x="0" y="0"/>
          <a:ext cx="0" cy="0"/>
          <a:chOff x="0" y="0"/>
          <a:chExt cx="0" cy="0"/>
        </a:xfrm>
      </p:grpSpPr>
      <p:grpSp>
        <p:nvGrpSpPr>
          <p:cNvPr name="Group 2" id="2"/>
          <p:cNvGrpSpPr/>
          <p:nvPr/>
        </p:nvGrpSpPr>
        <p:grpSpPr>
          <a:xfrm rot="0">
            <a:off x="1382405" y="801755"/>
            <a:ext cx="6433032" cy="1638367"/>
            <a:chOff x="0" y="0"/>
            <a:chExt cx="1694297" cy="431504"/>
          </a:xfrm>
        </p:grpSpPr>
        <p:sp>
          <p:nvSpPr>
            <p:cNvPr name="Freeform 3" id="3"/>
            <p:cNvSpPr/>
            <p:nvPr/>
          </p:nvSpPr>
          <p:spPr>
            <a:xfrm flipH="false" flipV="false" rot="0">
              <a:off x="0" y="0"/>
              <a:ext cx="1694297" cy="431504"/>
            </a:xfrm>
            <a:custGeom>
              <a:avLst/>
              <a:gdLst/>
              <a:ahLst/>
              <a:cxnLst/>
              <a:rect r="r" b="b" t="t" l="l"/>
              <a:pathLst>
                <a:path h="431504" w="1694297">
                  <a:moveTo>
                    <a:pt x="61377" y="0"/>
                  </a:moveTo>
                  <a:lnTo>
                    <a:pt x="1632920" y="0"/>
                  </a:lnTo>
                  <a:cubicBezTo>
                    <a:pt x="1649198" y="0"/>
                    <a:pt x="1664809" y="6466"/>
                    <a:pt x="1676320" y="17977"/>
                  </a:cubicBezTo>
                  <a:cubicBezTo>
                    <a:pt x="1687830" y="29487"/>
                    <a:pt x="1694297" y="45099"/>
                    <a:pt x="1694297" y="61377"/>
                  </a:cubicBezTo>
                  <a:lnTo>
                    <a:pt x="1694297" y="370127"/>
                  </a:lnTo>
                  <a:cubicBezTo>
                    <a:pt x="1694297" y="404025"/>
                    <a:pt x="1666817" y="431504"/>
                    <a:pt x="1632920" y="431504"/>
                  </a:cubicBezTo>
                  <a:lnTo>
                    <a:pt x="61377" y="431504"/>
                  </a:lnTo>
                  <a:cubicBezTo>
                    <a:pt x="45099" y="431504"/>
                    <a:pt x="29487" y="425038"/>
                    <a:pt x="17977" y="413527"/>
                  </a:cubicBezTo>
                  <a:cubicBezTo>
                    <a:pt x="6466" y="402017"/>
                    <a:pt x="0" y="386405"/>
                    <a:pt x="0" y="370127"/>
                  </a:cubicBezTo>
                  <a:lnTo>
                    <a:pt x="0" y="61377"/>
                  </a:lnTo>
                  <a:cubicBezTo>
                    <a:pt x="0" y="45099"/>
                    <a:pt x="6466" y="29487"/>
                    <a:pt x="17977" y="17977"/>
                  </a:cubicBezTo>
                  <a:cubicBezTo>
                    <a:pt x="29487" y="6466"/>
                    <a:pt x="45099" y="0"/>
                    <a:pt x="61377" y="0"/>
                  </a:cubicBezTo>
                  <a:close/>
                </a:path>
              </a:pathLst>
            </a:custGeom>
            <a:solidFill>
              <a:srgbClr val="75ACA8"/>
            </a:solidFill>
          </p:spPr>
        </p:sp>
        <p:sp>
          <p:nvSpPr>
            <p:cNvPr name="TextBox 4" id="4"/>
            <p:cNvSpPr txBox="true"/>
            <p:nvPr/>
          </p:nvSpPr>
          <p:spPr>
            <a:xfrm>
              <a:off x="0" y="-38100"/>
              <a:ext cx="1694297" cy="469604"/>
            </a:xfrm>
            <a:prstGeom prst="rect">
              <a:avLst/>
            </a:prstGeom>
          </p:spPr>
          <p:txBody>
            <a:bodyPr anchor="ctr" rtlCol="false" tIns="50800" lIns="50800" bIns="50800" rIns="50800"/>
            <a:lstStyle/>
            <a:p>
              <a:pPr algn="ctr">
                <a:lnSpc>
                  <a:spcPts val="2659"/>
                </a:lnSpc>
              </a:pPr>
            </a:p>
          </p:txBody>
        </p:sp>
      </p:grpSp>
      <p:sp>
        <p:nvSpPr>
          <p:cNvPr name="AutoShape 5" id="5"/>
          <p:cNvSpPr/>
          <p:nvPr/>
        </p:nvSpPr>
        <p:spPr>
          <a:xfrm flipH="true" flipV="true">
            <a:off x="9144000" y="-1712318"/>
            <a:ext cx="19050" cy="11999318"/>
          </a:xfrm>
          <a:prstGeom prst="line">
            <a:avLst/>
          </a:prstGeom>
          <a:ln cap="flat" w="38100">
            <a:solidFill>
              <a:srgbClr val="000000"/>
            </a:solidFill>
            <a:prstDash val="sysDash"/>
            <a:headEnd type="none" len="sm" w="sm"/>
            <a:tailEnd type="none" len="sm" w="sm"/>
          </a:ln>
        </p:spPr>
      </p:sp>
      <p:grpSp>
        <p:nvGrpSpPr>
          <p:cNvPr name="Group 6" id="6"/>
          <p:cNvGrpSpPr/>
          <p:nvPr/>
        </p:nvGrpSpPr>
        <p:grpSpPr>
          <a:xfrm rot="0">
            <a:off x="10436449" y="801755"/>
            <a:ext cx="6433032" cy="1638367"/>
            <a:chOff x="0" y="0"/>
            <a:chExt cx="1694297" cy="431504"/>
          </a:xfrm>
        </p:grpSpPr>
        <p:sp>
          <p:nvSpPr>
            <p:cNvPr name="Freeform 7" id="7"/>
            <p:cNvSpPr/>
            <p:nvPr/>
          </p:nvSpPr>
          <p:spPr>
            <a:xfrm flipH="false" flipV="false" rot="0">
              <a:off x="0" y="0"/>
              <a:ext cx="1694297" cy="431504"/>
            </a:xfrm>
            <a:custGeom>
              <a:avLst/>
              <a:gdLst/>
              <a:ahLst/>
              <a:cxnLst/>
              <a:rect r="r" b="b" t="t" l="l"/>
              <a:pathLst>
                <a:path h="431504" w="1694297">
                  <a:moveTo>
                    <a:pt x="61377" y="0"/>
                  </a:moveTo>
                  <a:lnTo>
                    <a:pt x="1632920" y="0"/>
                  </a:lnTo>
                  <a:cubicBezTo>
                    <a:pt x="1649198" y="0"/>
                    <a:pt x="1664809" y="6466"/>
                    <a:pt x="1676320" y="17977"/>
                  </a:cubicBezTo>
                  <a:cubicBezTo>
                    <a:pt x="1687830" y="29487"/>
                    <a:pt x="1694297" y="45099"/>
                    <a:pt x="1694297" y="61377"/>
                  </a:cubicBezTo>
                  <a:lnTo>
                    <a:pt x="1694297" y="370127"/>
                  </a:lnTo>
                  <a:cubicBezTo>
                    <a:pt x="1694297" y="404025"/>
                    <a:pt x="1666817" y="431504"/>
                    <a:pt x="1632920" y="431504"/>
                  </a:cubicBezTo>
                  <a:lnTo>
                    <a:pt x="61377" y="431504"/>
                  </a:lnTo>
                  <a:cubicBezTo>
                    <a:pt x="45099" y="431504"/>
                    <a:pt x="29487" y="425038"/>
                    <a:pt x="17977" y="413527"/>
                  </a:cubicBezTo>
                  <a:cubicBezTo>
                    <a:pt x="6466" y="402017"/>
                    <a:pt x="0" y="386405"/>
                    <a:pt x="0" y="370127"/>
                  </a:cubicBezTo>
                  <a:lnTo>
                    <a:pt x="0" y="61377"/>
                  </a:lnTo>
                  <a:cubicBezTo>
                    <a:pt x="0" y="45099"/>
                    <a:pt x="6466" y="29487"/>
                    <a:pt x="17977" y="17977"/>
                  </a:cubicBezTo>
                  <a:cubicBezTo>
                    <a:pt x="29487" y="6466"/>
                    <a:pt x="45099" y="0"/>
                    <a:pt x="61377" y="0"/>
                  </a:cubicBezTo>
                  <a:close/>
                </a:path>
              </a:pathLst>
            </a:custGeom>
            <a:solidFill>
              <a:srgbClr val="75ACA8"/>
            </a:solidFill>
          </p:spPr>
        </p:sp>
        <p:sp>
          <p:nvSpPr>
            <p:cNvPr name="TextBox 8" id="8"/>
            <p:cNvSpPr txBox="true"/>
            <p:nvPr/>
          </p:nvSpPr>
          <p:spPr>
            <a:xfrm>
              <a:off x="0" y="-38100"/>
              <a:ext cx="1694297" cy="469604"/>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9909990" y="3751341"/>
            <a:ext cx="7485952" cy="4413811"/>
          </a:xfrm>
          <a:prstGeom prst="rect">
            <a:avLst/>
          </a:prstGeom>
        </p:spPr>
        <p:txBody>
          <a:bodyPr anchor="t" rtlCol="false" tIns="0" lIns="0" bIns="0" rIns="0">
            <a:spAutoFit/>
          </a:bodyPr>
          <a:lstStyle/>
          <a:p>
            <a:pPr algn="ctr">
              <a:lnSpc>
                <a:spcPts val="4398"/>
              </a:lnSpc>
            </a:pPr>
            <a:r>
              <a:rPr lang="en-US" sz="3142">
                <a:solidFill>
                  <a:srgbClr val="000000"/>
                </a:solidFill>
                <a:latin typeface="Montserrat"/>
              </a:rPr>
              <a:t>Ser reconocidos, tanto en la región de San Carlos como en todo el país, como una empresa comprometida con la calidad de nuestros productos, responsable en la prevención de enfermedades a través del lavado de manos.</a:t>
            </a:r>
          </a:p>
          <a:p>
            <a:pPr algn="ctr">
              <a:lnSpc>
                <a:spcPts val="4398"/>
              </a:lnSpc>
            </a:pPr>
          </a:p>
        </p:txBody>
      </p:sp>
      <p:sp>
        <p:nvSpPr>
          <p:cNvPr name="Freeform 10" id="10"/>
          <p:cNvSpPr/>
          <p:nvPr/>
        </p:nvSpPr>
        <p:spPr>
          <a:xfrm flipH="false" flipV="false" rot="0">
            <a:off x="16311964" y="6717223"/>
            <a:ext cx="2167955" cy="4114800"/>
          </a:xfrm>
          <a:custGeom>
            <a:avLst/>
            <a:gdLst/>
            <a:ahLst/>
            <a:cxnLst/>
            <a:rect r="r" b="b" t="t" l="l"/>
            <a:pathLst>
              <a:path h="4114800" w="2167955">
                <a:moveTo>
                  <a:pt x="0" y="0"/>
                </a:moveTo>
                <a:lnTo>
                  <a:pt x="2167955" y="0"/>
                </a:lnTo>
                <a:lnTo>
                  <a:pt x="216795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1" id="11"/>
          <p:cNvGrpSpPr/>
          <p:nvPr/>
        </p:nvGrpSpPr>
        <p:grpSpPr>
          <a:xfrm rot="3095447">
            <a:off x="-16338449" y="-4076682"/>
            <a:ext cx="21169013" cy="16916439"/>
            <a:chOff x="0" y="0"/>
            <a:chExt cx="1017127" cy="812800"/>
          </a:xfrm>
        </p:grpSpPr>
        <p:sp>
          <p:nvSpPr>
            <p:cNvPr name="Freeform 12" id="12"/>
            <p:cNvSpPr/>
            <p:nvPr/>
          </p:nvSpPr>
          <p:spPr>
            <a:xfrm flipH="false" flipV="false" rot="0">
              <a:off x="0" y="0"/>
              <a:ext cx="1017127" cy="812800"/>
            </a:xfrm>
            <a:custGeom>
              <a:avLst/>
              <a:gdLst/>
              <a:ahLst/>
              <a:cxnLst/>
              <a:rect r="r" b="b" t="t" l="l"/>
              <a:pathLst>
                <a:path h="812800" w="1017127">
                  <a:moveTo>
                    <a:pt x="508564" y="0"/>
                  </a:moveTo>
                  <a:lnTo>
                    <a:pt x="1017127" y="406400"/>
                  </a:lnTo>
                  <a:lnTo>
                    <a:pt x="508564" y="812800"/>
                  </a:lnTo>
                  <a:lnTo>
                    <a:pt x="0" y="406400"/>
                  </a:lnTo>
                  <a:lnTo>
                    <a:pt x="508564" y="0"/>
                  </a:lnTo>
                  <a:close/>
                </a:path>
              </a:pathLst>
            </a:custGeom>
            <a:solidFill>
              <a:srgbClr val="CCBCEB"/>
            </a:solidFill>
          </p:spPr>
        </p:sp>
        <p:sp>
          <p:nvSpPr>
            <p:cNvPr name="TextBox 13" id="13"/>
            <p:cNvSpPr txBox="true"/>
            <p:nvPr/>
          </p:nvSpPr>
          <p:spPr>
            <a:xfrm>
              <a:off x="174819" y="101600"/>
              <a:ext cx="667490" cy="5715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5911942" y="0"/>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11468020" y="809625"/>
            <a:ext cx="4369891"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Visión</a:t>
            </a:r>
          </a:p>
        </p:txBody>
      </p:sp>
      <p:sp>
        <p:nvSpPr>
          <p:cNvPr name="Freeform 16" id="16"/>
          <p:cNvSpPr/>
          <p:nvPr/>
        </p:nvSpPr>
        <p:spPr>
          <a:xfrm flipH="false" flipV="false" rot="8770278">
            <a:off x="-739047" y="-436462"/>
            <a:ext cx="2167955" cy="4114800"/>
          </a:xfrm>
          <a:custGeom>
            <a:avLst/>
            <a:gdLst/>
            <a:ahLst/>
            <a:cxnLst/>
            <a:rect r="r" b="b" t="t" l="l"/>
            <a:pathLst>
              <a:path h="4114800" w="2167955">
                <a:moveTo>
                  <a:pt x="0" y="0"/>
                </a:moveTo>
                <a:lnTo>
                  <a:pt x="2167955" y="0"/>
                </a:lnTo>
                <a:lnTo>
                  <a:pt x="21679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8770278">
            <a:off x="1579492" y="-1028700"/>
            <a:ext cx="2167955" cy="4114800"/>
          </a:xfrm>
          <a:custGeom>
            <a:avLst/>
            <a:gdLst/>
            <a:ahLst/>
            <a:cxnLst/>
            <a:rect r="r" b="b" t="t" l="l"/>
            <a:pathLst>
              <a:path h="4114800" w="2167955">
                <a:moveTo>
                  <a:pt x="0" y="0"/>
                </a:moveTo>
                <a:lnTo>
                  <a:pt x="2167955" y="0"/>
                </a:lnTo>
                <a:lnTo>
                  <a:pt x="216795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1603192" y="809625"/>
            <a:ext cx="6212245"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Misión </a:t>
            </a:r>
          </a:p>
        </p:txBody>
      </p:sp>
      <p:sp>
        <p:nvSpPr>
          <p:cNvPr name="TextBox 19" id="19"/>
          <p:cNvSpPr txBox="true"/>
          <p:nvPr/>
        </p:nvSpPr>
        <p:spPr>
          <a:xfrm rot="0">
            <a:off x="966339" y="3751341"/>
            <a:ext cx="7485952" cy="4413811"/>
          </a:xfrm>
          <a:prstGeom prst="rect">
            <a:avLst/>
          </a:prstGeom>
        </p:spPr>
        <p:txBody>
          <a:bodyPr anchor="t" rtlCol="false" tIns="0" lIns="0" bIns="0" rIns="0">
            <a:spAutoFit/>
          </a:bodyPr>
          <a:lstStyle/>
          <a:p>
            <a:pPr algn="ctr">
              <a:lnSpc>
                <a:spcPts val="4398"/>
              </a:lnSpc>
            </a:pPr>
            <a:r>
              <a:rPr lang="en-US" sz="3142">
                <a:solidFill>
                  <a:srgbClr val="000000"/>
                </a:solidFill>
                <a:latin typeface="Montserrat"/>
              </a:rPr>
              <a:t>Ofrecer un producto para el lavado de manos que cumpla con el tiempo recomendado por la OMS. Que nuestros clientes puedan llevar sus propias láminas de jabón de un solo uso, garantizándoles su aseo personal en todo momento.</a:t>
            </a:r>
          </a:p>
          <a:p>
            <a:pPr algn="ctr">
              <a:lnSpc>
                <a:spcPts val="4398"/>
              </a:lnSpc>
            </a:pPr>
          </a:p>
        </p:txBody>
      </p:sp>
      <p:sp>
        <p:nvSpPr>
          <p:cNvPr name="Freeform 20" id="20"/>
          <p:cNvSpPr/>
          <p:nvPr/>
        </p:nvSpPr>
        <p:spPr>
          <a:xfrm flipH="false" flipV="false" rot="0">
            <a:off x="415163" y="7606035"/>
            <a:ext cx="2376058" cy="2337177"/>
          </a:xfrm>
          <a:custGeom>
            <a:avLst/>
            <a:gdLst/>
            <a:ahLst/>
            <a:cxnLst/>
            <a:rect r="r" b="b" t="t" l="l"/>
            <a:pathLst>
              <a:path h="2337177" w="2376058">
                <a:moveTo>
                  <a:pt x="0" y="0"/>
                </a:moveTo>
                <a:lnTo>
                  <a:pt x="2376058" y="0"/>
                </a:lnTo>
                <a:lnTo>
                  <a:pt x="2376058" y="2337176"/>
                </a:lnTo>
                <a:lnTo>
                  <a:pt x="0" y="23371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8CCDB0"/>
        </a:solidFill>
      </p:bgPr>
    </p:bg>
    <p:spTree>
      <p:nvGrpSpPr>
        <p:cNvPr id="1" name=""/>
        <p:cNvGrpSpPr/>
        <p:nvPr/>
      </p:nvGrpSpPr>
      <p:grpSpPr>
        <a:xfrm>
          <a:off x="0" y="0"/>
          <a:ext cx="0" cy="0"/>
          <a:chOff x="0" y="0"/>
          <a:chExt cx="0" cy="0"/>
        </a:xfrm>
      </p:grpSpPr>
      <p:sp>
        <p:nvSpPr>
          <p:cNvPr name="Freeform 2" id="2"/>
          <p:cNvSpPr/>
          <p:nvPr/>
        </p:nvSpPr>
        <p:spPr>
          <a:xfrm flipH="false" flipV="false" rot="0">
            <a:off x="644615" y="246809"/>
            <a:ext cx="16199185" cy="10838727"/>
          </a:xfrm>
          <a:custGeom>
            <a:avLst/>
            <a:gdLst/>
            <a:ahLst/>
            <a:cxnLst/>
            <a:rect r="r" b="b" t="t" l="l"/>
            <a:pathLst>
              <a:path h="10838727" w="16199185">
                <a:moveTo>
                  <a:pt x="0" y="0"/>
                </a:moveTo>
                <a:lnTo>
                  <a:pt x="16199185" y="0"/>
                </a:lnTo>
                <a:lnTo>
                  <a:pt x="16199185" y="10838727"/>
                </a:lnTo>
                <a:lnTo>
                  <a:pt x="0" y="108387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360876" y="2792404"/>
            <a:ext cx="5747537" cy="574753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0" r="0" b="0"/>
              </a:stretch>
            </a:blipFill>
          </p:spPr>
        </p:sp>
      </p:grpSp>
      <p:grpSp>
        <p:nvGrpSpPr>
          <p:cNvPr name="Group 5" id="5"/>
          <p:cNvGrpSpPr/>
          <p:nvPr/>
        </p:nvGrpSpPr>
        <p:grpSpPr>
          <a:xfrm rot="0">
            <a:off x="3045321" y="713586"/>
            <a:ext cx="6631110" cy="1312167"/>
            <a:chOff x="0" y="0"/>
            <a:chExt cx="1746465" cy="345591"/>
          </a:xfrm>
        </p:grpSpPr>
        <p:sp>
          <p:nvSpPr>
            <p:cNvPr name="Freeform 6" id="6"/>
            <p:cNvSpPr/>
            <p:nvPr/>
          </p:nvSpPr>
          <p:spPr>
            <a:xfrm flipH="false" flipV="false" rot="0">
              <a:off x="0" y="0"/>
              <a:ext cx="1746465" cy="345591"/>
            </a:xfrm>
            <a:custGeom>
              <a:avLst/>
              <a:gdLst/>
              <a:ahLst/>
              <a:cxnLst/>
              <a:rect r="r" b="b" t="t" l="l"/>
              <a:pathLst>
                <a:path h="345591" w="1746465">
                  <a:moveTo>
                    <a:pt x="0" y="0"/>
                  </a:moveTo>
                  <a:lnTo>
                    <a:pt x="1543265" y="0"/>
                  </a:lnTo>
                  <a:lnTo>
                    <a:pt x="1746465" y="172796"/>
                  </a:lnTo>
                  <a:lnTo>
                    <a:pt x="1543265" y="345591"/>
                  </a:lnTo>
                  <a:lnTo>
                    <a:pt x="0" y="345591"/>
                  </a:lnTo>
                  <a:lnTo>
                    <a:pt x="203200" y="172796"/>
                  </a:lnTo>
                  <a:lnTo>
                    <a:pt x="0" y="0"/>
                  </a:lnTo>
                  <a:close/>
                </a:path>
              </a:pathLst>
            </a:custGeom>
            <a:solidFill>
              <a:srgbClr val="EAF8F3"/>
            </a:solidFill>
          </p:spPr>
        </p:sp>
        <p:sp>
          <p:nvSpPr>
            <p:cNvPr name="TextBox 7" id="7"/>
            <p:cNvSpPr txBox="true"/>
            <p:nvPr/>
          </p:nvSpPr>
          <p:spPr>
            <a:xfrm>
              <a:off x="177800" y="-38100"/>
              <a:ext cx="1492465" cy="383691"/>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3387191" y="504036"/>
            <a:ext cx="5947371" cy="1849732"/>
          </a:xfrm>
          <a:prstGeom prst="rect">
            <a:avLst/>
          </a:prstGeom>
        </p:spPr>
        <p:txBody>
          <a:bodyPr anchor="t" rtlCol="false" tIns="0" lIns="0" bIns="0" rIns="0">
            <a:spAutoFit/>
          </a:bodyPr>
          <a:lstStyle/>
          <a:p>
            <a:pPr algn="ctr">
              <a:lnSpc>
                <a:spcPts val="15145"/>
              </a:lnSpc>
            </a:pPr>
            <a:r>
              <a:rPr lang="en-US" sz="10818">
                <a:solidFill>
                  <a:srgbClr val="000000"/>
                </a:solidFill>
                <a:latin typeface="Roca One Bold"/>
              </a:rPr>
              <a:t>Logo</a:t>
            </a:r>
          </a:p>
        </p:txBody>
      </p:sp>
      <p:sp>
        <p:nvSpPr>
          <p:cNvPr name="Freeform 9" id="9"/>
          <p:cNvSpPr/>
          <p:nvPr/>
        </p:nvSpPr>
        <p:spPr>
          <a:xfrm flipH="false" flipV="false" rot="-2637126">
            <a:off x="7592642" y="6498313"/>
            <a:ext cx="17655141" cy="11812895"/>
          </a:xfrm>
          <a:custGeom>
            <a:avLst/>
            <a:gdLst/>
            <a:ahLst/>
            <a:cxnLst/>
            <a:rect r="r" b="b" t="t" l="l"/>
            <a:pathLst>
              <a:path h="11812895" w="17655141">
                <a:moveTo>
                  <a:pt x="0" y="0"/>
                </a:moveTo>
                <a:lnTo>
                  <a:pt x="17655142" y="0"/>
                </a:lnTo>
                <a:lnTo>
                  <a:pt x="17655142" y="11812894"/>
                </a:lnTo>
                <a:lnTo>
                  <a:pt x="0" y="118128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1405969">
            <a:off x="9197440" y="8562976"/>
            <a:ext cx="1595155" cy="1390648"/>
          </a:xfrm>
          <a:custGeom>
            <a:avLst/>
            <a:gdLst/>
            <a:ahLst/>
            <a:cxnLst/>
            <a:rect r="r" b="b" t="t" l="l"/>
            <a:pathLst>
              <a:path h="1390648" w="1595155">
                <a:moveTo>
                  <a:pt x="0" y="0"/>
                </a:moveTo>
                <a:lnTo>
                  <a:pt x="1595155" y="0"/>
                </a:lnTo>
                <a:lnTo>
                  <a:pt x="1595155" y="1390648"/>
                </a:lnTo>
                <a:lnTo>
                  <a:pt x="0" y="13906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1405969">
            <a:off x="2056352" y="4448176"/>
            <a:ext cx="1595155" cy="1390648"/>
          </a:xfrm>
          <a:custGeom>
            <a:avLst/>
            <a:gdLst/>
            <a:ahLst/>
            <a:cxnLst/>
            <a:rect r="r" b="b" t="t" l="l"/>
            <a:pathLst>
              <a:path h="1390648" w="1595155">
                <a:moveTo>
                  <a:pt x="0" y="0"/>
                </a:moveTo>
                <a:lnTo>
                  <a:pt x="1595154" y="0"/>
                </a:lnTo>
                <a:lnTo>
                  <a:pt x="1595154" y="1390648"/>
                </a:lnTo>
                <a:lnTo>
                  <a:pt x="0" y="13906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1405969">
            <a:off x="15970014" y="420016"/>
            <a:ext cx="2578572" cy="2247986"/>
          </a:xfrm>
          <a:custGeom>
            <a:avLst/>
            <a:gdLst/>
            <a:ahLst/>
            <a:cxnLst/>
            <a:rect r="r" b="b" t="t" l="l"/>
            <a:pathLst>
              <a:path h="2247986" w="2578572">
                <a:moveTo>
                  <a:pt x="0" y="0"/>
                </a:moveTo>
                <a:lnTo>
                  <a:pt x="2578572" y="0"/>
                </a:lnTo>
                <a:lnTo>
                  <a:pt x="2578572" y="2247986"/>
                </a:lnTo>
                <a:lnTo>
                  <a:pt x="0" y="22479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6689360" y="3388068"/>
            <a:ext cx="4909279" cy="5328933"/>
          </a:xfrm>
          <a:custGeom>
            <a:avLst/>
            <a:gdLst/>
            <a:ahLst/>
            <a:cxnLst/>
            <a:rect r="r" b="b" t="t" l="l"/>
            <a:pathLst>
              <a:path h="5328933" w="4909279">
                <a:moveTo>
                  <a:pt x="0" y="0"/>
                </a:moveTo>
                <a:lnTo>
                  <a:pt x="4909280" y="0"/>
                </a:lnTo>
                <a:lnTo>
                  <a:pt x="4909280" y="5328933"/>
                </a:lnTo>
                <a:lnTo>
                  <a:pt x="0" y="5328933"/>
                </a:lnTo>
                <a:lnTo>
                  <a:pt x="0" y="0"/>
                </a:lnTo>
                <a:close/>
              </a:path>
            </a:pathLst>
          </a:custGeom>
          <a:blipFill>
            <a:blip r:embed="rId2"/>
            <a:stretch>
              <a:fillRect l="0" t="0" r="0" b="0"/>
            </a:stretch>
          </a:blipFill>
        </p:spPr>
      </p:sp>
      <p:sp>
        <p:nvSpPr>
          <p:cNvPr name="Freeform 3" id="3"/>
          <p:cNvSpPr/>
          <p:nvPr/>
        </p:nvSpPr>
        <p:spPr>
          <a:xfrm flipH="false" flipV="false" rot="0">
            <a:off x="12198715" y="3388068"/>
            <a:ext cx="5204469" cy="4514759"/>
          </a:xfrm>
          <a:custGeom>
            <a:avLst/>
            <a:gdLst/>
            <a:ahLst/>
            <a:cxnLst/>
            <a:rect r="r" b="b" t="t" l="l"/>
            <a:pathLst>
              <a:path h="4514759" w="5204469">
                <a:moveTo>
                  <a:pt x="0" y="0"/>
                </a:moveTo>
                <a:lnTo>
                  <a:pt x="5204469" y="0"/>
                </a:lnTo>
                <a:lnTo>
                  <a:pt x="5204469" y="4514758"/>
                </a:lnTo>
                <a:lnTo>
                  <a:pt x="0" y="4514758"/>
                </a:lnTo>
                <a:lnTo>
                  <a:pt x="0" y="0"/>
                </a:lnTo>
                <a:close/>
              </a:path>
            </a:pathLst>
          </a:custGeom>
          <a:blipFill>
            <a:blip r:embed="rId3"/>
            <a:stretch>
              <a:fillRect l="-17705" t="-12909" r="-12890" b="0"/>
            </a:stretch>
          </a:blipFill>
        </p:spPr>
      </p:sp>
      <p:sp>
        <p:nvSpPr>
          <p:cNvPr name="Freeform 4" id="4"/>
          <p:cNvSpPr/>
          <p:nvPr/>
        </p:nvSpPr>
        <p:spPr>
          <a:xfrm flipH="false" flipV="false" rot="0">
            <a:off x="1028700" y="3595602"/>
            <a:ext cx="5218304" cy="4307224"/>
          </a:xfrm>
          <a:custGeom>
            <a:avLst/>
            <a:gdLst/>
            <a:ahLst/>
            <a:cxnLst/>
            <a:rect r="r" b="b" t="t" l="l"/>
            <a:pathLst>
              <a:path h="4307224" w="5218304">
                <a:moveTo>
                  <a:pt x="0" y="0"/>
                </a:moveTo>
                <a:lnTo>
                  <a:pt x="5218304" y="0"/>
                </a:lnTo>
                <a:lnTo>
                  <a:pt x="5218304" y="4307224"/>
                </a:lnTo>
                <a:lnTo>
                  <a:pt x="0" y="4307224"/>
                </a:lnTo>
                <a:lnTo>
                  <a:pt x="0" y="0"/>
                </a:lnTo>
                <a:close/>
              </a:path>
            </a:pathLst>
          </a:custGeom>
          <a:blipFill>
            <a:blip r:embed="rId4"/>
            <a:stretch>
              <a:fillRect l="-11009" t="-3704" r="-8015" b="-4445"/>
            </a:stretch>
          </a:blipFill>
        </p:spPr>
      </p:sp>
      <p:sp>
        <p:nvSpPr>
          <p:cNvPr name="Freeform 5" id="5"/>
          <p:cNvSpPr/>
          <p:nvPr/>
        </p:nvSpPr>
        <p:spPr>
          <a:xfrm flipH="false" flipV="false" rot="0">
            <a:off x="-345520" y="6659601"/>
            <a:ext cx="2167955" cy="4114800"/>
          </a:xfrm>
          <a:custGeom>
            <a:avLst/>
            <a:gdLst/>
            <a:ahLst/>
            <a:cxnLst/>
            <a:rect r="r" b="b" t="t" l="l"/>
            <a:pathLst>
              <a:path h="4114800" w="2167955">
                <a:moveTo>
                  <a:pt x="0" y="0"/>
                </a:moveTo>
                <a:lnTo>
                  <a:pt x="2167955" y="0"/>
                </a:lnTo>
                <a:lnTo>
                  <a:pt x="216795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3610714">
            <a:off x="-376648" y="600355"/>
            <a:ext cx="3500027" cy="4040436"/>
          </a:xfrm>
          <a:custGeom>
            <a:avLst/>
            <a:gdLst/>
            <a:ahLst/>
            <a:cxnLst/>
            <a:rect r="r" b="b" t="t" l="l"/>
            <a:pathLst>
              <a:path h="4040436" w="3500027">
                <a:moveTo>
                  <a:pt x="0" y="0"/>
                </a:moveTo>
                <a:lnTo>
                  <a:pt x="3500028" y="0"/>
                </a:lnTo>
                <a:lnTo>
                  <a:pt x="3500028" y="4040436"/>
                </a:lnTo>
                <a:lnTo>
                  <a:pt x="0" y="4040436"/>
                </a:lnTo>
                <a:lnTo>
                  <a:pt x="0" y="0"/>
                </a:lnTo>
                <a:close/>
              </a:path>
            </a:pathLst>
          </a:custGeom>
          <a:blipFill>
            <a:blip r:embed="rId7"/>
            <a:stretch>
              <a:fillRect l="0" t="0" r="0" b="0"/>
            </a:stretch>
          </a:blipFill>
        </p:spPr>
      </p:sp>
      <p:sp>
        <p:nvSpPr>
          <p:cNvPr name="Freeform 7" id="7"/>
          <p:cNvSpPr/>
          <p:nvPr/>
        </p:nvSpPr>
        <p:spPr>
          <a:xfrm flipH="false" flipV="false" rot="-8711021">
            <a:off x="16319206" y="-385757"/>
            <a:ext cx="2167955" cy="4114800"/>
          </a:xfrm>
          <a:custGeom>
            <a:avLst/>
            <a:gdLst/>
            <a:ahLst/>
            <a:cxnLst/>
            <a:rect r="r" b="b" t="t" l="l"/>
            <a:pathLst>
              <a:path h="4114800" w="2167955">
                <a:moveTo>
                  <a:pt x="0" y="0"/>
                </a:moveTo>
                <a:lnTo>
                  <a:pt x="2167955" y="0"/>
                </a:lnTo>
                <a:lnTo>
                  <a:pt x="216795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3018581" y="251625"/>
            <a:ext cx="12478977" cy="2268905"/>
          </a:xfrm>
          <a:custGeom>
            <a:avLst/>
            <a:gdLst/>
            <a:ahLst/>
            <a:cxnLst/>
            <a:rect r="r" b="b" t="t" l="l"/>
            <a:pathLst>
              <a:path h="2268905" w="12478977">
                <a:moveTo>
                  <a:pt x="0" y="0"/>
                </a:moveTo>
                <a:lnTo>
                  <a:pt x="12478976" y="0"/>
                </a:lnTo>
                <a:lnTo>
                  <a:pt x="12478976" y="2268904"/>
                </a:lnTo>
                <a:lnTo>
                  <a:pt x="0" y="22689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3018581" y="624528"/>
            <a:ext cx="12478977" cy="1743728"/>
          </a:xfrm>
          <a:prstGeom prst="rect">
            <a:avLst/>
          </a:prstGeom>
        </p:spPr>
        <p:txBody>
          <a:bodyPr anchor="t" rtlCol="false" tIns="0" lIns="0" bIns="0" rIns="0">
            <a:spAutoFit/>
          </a:bodyPr>
          <a:lstStyle/>
          <a:p>
            <a:pPr algn="ctr">
              <a:lnSpc>
                <a:spcPts val="14342"/>
              </a:lnSpc>
            </a:pPr>
            <a:r>
              <a:rPr lang="en-US" sz="10244">
                <a:solidFill>
                  <a:srgbClr val="000000"/>
                </a:solidFill>
                <a:latin typeface="Roca One Bold"/>
              </a:rPr>
              <a:t>Diseño del producto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75ACA8"/>
        </a:solidFill>
      </p:bgPr>
    </p:bg>
    <p:spTree>
      <p:nvGrpSpPr>
        <p:cNvPr id="1" name=""/>
        <p:cNvGrpSpPr/>
        <p:nvPr/>
      </p:nvGrpSpPr>
      <p:grpSpPr>
        <a:xfrm>
          <a:off x="0" y="0"/>
          <a:ext cx="0" cy="0"/>
          <a:chOff x="0" y="0"/>
          <a:chExt cx="0" cy="0"/>
        </a:xfrm>
      </p:grpSpPr>
      <p:sp>
        <p:nvSpPr>
          <p:cNvPr name="Freeform 2" id="2"/>
          <p:cNvSpPr/>
          <p:nvPr/>
        </p:nvSpPr>
        <p:spPr>
          <a:xfrm flipH="false" flipV="false" rot="2700000">
            <a:off x="-3482444" y="6387109"/>
            <a:ext cx="14995810" cy="8555104"/>
          </a:xfrm>
          <a:custGeom>
            <a:avLst/>
            <a:gdLst/>
            <a:ahLst/>
            <a:cxnLst/>
            <a:rect r="r" b="b" t="t" l="l"/>
            <a:pathLst>
              <a:path h="8555104" w="14995810">
                <a:moveTo>
                  <a:pt x="0" y="0"/>
                </a:moveTo>
                <a:lnTo>
                  <a:pt x="14995810" y="0"/>
                </a:lnTo>
                <a:lnTo>
                  <a:pt x="14995810" y="8555104"/>
                </a:lnTo>
                <a:lnTo>
                  <a:pt x="0" y="8555104"/>
                </a:lnTo>
                <a:lnTo>
                  <a:pt x="0" y="0"/>
                </a:lnTo>
                <a:close/>
              </a:path>
            </a:pathLst>
          </a:custGeom>
          <a:blipFill>
            <a:blip r:embed="rId2">
              <a:extLst>
                <a:ext uri="{96DAC541-7B7A-43D3-8B79-37D633B846F1}">
                  <asvg:svgBlip xmlns:asvg="http://schemas.microsoft.com/office/drawing/2016/SVG/main" r:embed="rId3"/>
                </a:ext>
              </a:extLst>
            </a:blip>
            <a:stretch>
              <a:fillRect l="-14658" t="0" r="-64957" b="-211977"/>
            </a:stretch>
          </a:blipFill>
        </p:spPr>
      </p:sp>
      <p:sp>
        <p:nvSpPr>
          <p:cNvPr name="Freeform 3" id="3"/>
          <p:cNvSpPr/>
          <p:nvPr/>
        </p:nvSpPr>
        <p:spPr>
          <a:xfrm flipH="false" flipV="false" rot="9532659">
            <a:off x="-2034566" y="-2012527"/>
            <a:ext cx="8816247" cy="5029666"/>
          </a:xfrm>
          <a:custGeom>
            <a:avLst/>
            <a:gdLst/>
            <a:ahLst/>
            <a:cxnLst/>
            <a:rect r="r" b="b" t="t" l="l"/>
            <a:pathLst>
              <a:path h="5029666" w="8816247">
                <a:moveTo>
                  <a:pt x="0" y="0"/>
                </a:moveTo>
                <a:lnTo>
                  <a:pt x="8816247" y="0"/>
                </a:lnTo>
                <a:lnTo>
                  <a:pt x="8816247" y="5029666"/>
                </a:lnTo>
                <a:lnTo>
                  <a:pt x="0" y="5029666"/>
                </a:lnTo>
                <a:lnTo>
                  <a:pt x="0" y="0"/>
                </a:lnTo>
                <a:close/>
              </a:path>
            </a:pathLst>
          </a:custGeom>
          <a:blipFill>
            <a:blip r:embed="rId4">
              <a:extLst>
                <a:ext uri="{96DAC541-7B7A-43D3-8B79-37D633B846F1}">
                  <asvg:svgBlip xmlns:asvg="http://schemas.microsoft.com/office/drawing/2016/SVG/main" r:embed="rId5"/>
                </a:ext>
              </a:extLst>
            </a:blip>
            <a:stretch>
              <a:fillRect l="-14658" t="0" r="-64957" b="-211977"/>
            </a:stretch>
          </a:blipFill>
        </p:spPr>
      </p:sp>
      <p:sp>
        <p:nvSpPr>
          <p:cNvPr name="TextBox 4" id="4"/>
          <p:cNvSpPr txBox="true"/>
          <p:nvPr/>
        </p:nvSpPr>
        <p:spPr>
          <a:xfrm rot="0">
            <a:off x="4682963" y="809625"/>
            <a:ext cx="1712056"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F</a:t>
            </a:r>
          </a:p>
        </p:txBody>
      </p:sp>
      <p:sp>
        <p:nvSpPr>
          <p:cNvPr name="TextBox 5" id="5"/>
          <p:cNvSpPr txBox="true"/>
          <p:nvPr/>
        </p:nvSpPr>
        <p:spPr>
          <a:xfrm rot="0">
            <a:off x="546090" y="2290531"/>
            <a:ext cx="9693458" cy="3312795"/>
          </a:xfrm>
          <a:prstGeom prst="rect">
            <a:avLst/>
          </a:prstGeom>
        </p:spPr>
        <p:txBody>
          <a:bodyPr anchor="t" rtlCol="false" tIns="0" lIns="0" bIns="0" rIns="0">
            <a:spAutoFit/>
          </a:bodyPr>
          <a:lstStyle/>
          <a:p>
            <a:pPr algn="ctr">
              <a:lnSpc>
                <a:spcPts val="3779"/>
              </a:lnSpc>
            </a:pPr>
            <a:r>
              <a:rPr lang="en-US" sz="2700">
                <a:solidFill>
                  <a:srgbClr val="000000"/>
                </a:solidFill>
                <a:latin typeface="Montserrat"/>
              </a:rPr>
              <a:t>Fortalezas:</a:t>
            </a:r>
          </a:p>
          <a:p>
            <a:pPr algn="ctr">
              <a:lnSpc>
                <a:spcPts val="3779"/>
              </a:lnSpc>
            </a:pPr>
            <a:r>
              <a:rPr lang="en-US" sz="2700">
                <a:solidFill>
                  <a:srgbClr val="000000"/>
                </a:solidFill>
                <a:latin typeface="Montserrat"/>
              </a:rPr>
              <a:t>Ingredientes efectivos para la higiene.</a:t>
            </a:r>
          </a:p>
          <a:p>
            <a:pPr algn="ctr">
              <a:lnSpc>
                <a:spcPts val="3779"/>
              </a:lnSpc>
            </a:pPr>
            <a:r>
              <a:rPr lang="en-US" sz="2700">
                <a:solidFill>
                  <a:srgbClr val="000000"/>
                </a:solidFill>
                <a:latin typeface="Montserrat"/>
              </a:rPr>
              <a:t>Producto apto para todo público a partir de los 5</a:t>
            </a:r>
          </a:p>
          <a:p>
            <a:pPr algn="ctr">
              <a:lnSpc>
                <a:spcPts val="3779"/>
              </a:lnSpc>
            </a:pPr>
            <a:r>
              <a:rPr lang="en-US" sz="2700">
                <a:solidFill>
                  <a:srgbClr val="000000"/>
                </a:solidFill>
                <a:latin typeface="Montserrat"/>
              </a:rPr>
              <a:t>años de edad.</a:t>
            </a:r>
          </a:p>
          <a:p>
            <a:pPr algn="ctr">
              <a:lnSpc>
                <a:spcPts val="3779"/>
              </a:lnSpc>
            </a:pPr>
            <a:r>
              <a:rPr lang="en-US" sz="2700">
                <a:solidFill>
                  <a:srgbClr val="000000"/>
                </a:solidFill>
                <a:latin typeface="Montserrat"/>
              </a:rPr>
              <a:t>La portabilidad del producto (de bolsillo).</a:t>
            </a:r>
          </a:p>
          <a:p>
            <a:pPr algn="ctr">
              <a:lnSpc>
                <a:spcPts val="3779"/>
              </a:lnSpc>
            </a:pPr>
            <a:r>
              <a:rPr lang="en-US" sz="2700">
                <a:solidFill>
                  <a:srgbClr val="000000"/>
                </a:solidFill>
                <a:latin typeface="Montserrat"/>
              </a:rPr>
              <a:t>Precios asequibles.</a:t>
            </a:r>
          </a:p>
          <a:p>
            <a:pPr algn="ctr">
              <a:lnSpc>
                <a:spcPts val="3779"/>
              </a:lnSpc>
            </a:pPr>
          </a:p>
        </p:txBody>
      </p:sp>
      <p:sp>
        <p:nvSpPr>
          <p:cNvPr name="TextBox 6" id="6"/>
          <p:cNvSpPr txBox="true"/>
          <p:nvPr/>
        </p:nvSpPr>
        <p:spPr>
          <a:xfrm rot="0">
            <a:off x="3490923" y="3751666"/>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O</a:t>
            </a:r>
          </a:p>
        </p:txBody>
      </p:sp>
      <p:sp>
        <p:nvSpPr>
          <p:cNvPr name="TextBox 7" id="7"/>
          <p:cNvSpPr txBox="true"/>
          <p:nvPr/>
        </p:nvSpPr>
        <p:spPr>
          <a:xfrm rot="0">
            <a:off x="8159990" y="5263616"/>
            <a:ext cx="8363953" cy="4265295"/>
          </a:xfrm>
          <a:prstGeom prst="rect">
            <a:avLst/>
          </a:prstGeom>
        </p:spPr>
        <p:txBody>
          <a:bodyPr anchor="t" rtlCol="false" tIns="0" lIns="0" bIns="0" rIns="0">
            <a:spAutoFit/>
          </a:bodyPr>
          <a:lstStyle/>
          <a:p>
            <a:pPr algn="ctr">
              <a:lnSpc>
                <a:spcPts val="3779"/>
              </a:lnSpc>
            </a:pPr>
            <a:r>
              <a:rPr lang="en-US" sz="2700">
                <a:solidFill>
                  <a:srgbClr val="000000"/>
                </a:solidFill>
                <a:latin typeface="Montserrat"/>
              </a:rPr>
              <a:t>Oportunidades:</a:t>
            </a:r>
          </a:p>
          <a:p>
            <a:pPr algn="ctr">
              <a:lnSpc>
                <a:spcPts val="3779"/>
              </a:lnSpc>
            </a:pPr>
            <a:r>
              <a:rPr lang="en-US" sz="2700">
                <a:solidFill>
                  <a:srgbClr val="000000"/>
                </a:solidFill>
                <a:latin typeface="Montserrat"/>
              </a:rPr>
              <a:t>Poca o ninguna competencia directa en la zona.</a:t>
            </a:r>
          </a:p>
          <a:p>
            <a:pPr algn="ctr">
              <a:lnSpc>
                <a:spcPts val="3779"/>
              </a:lnSpc>
            </a:pPr>
            <a:r>
              <a:rPr lang="en-US" sz="2700">
                <a:solidFill>
                  <a:srgbClr val="000000"/>
                </a:solidFill>
                <a:latin typeface="Montserrat"/>
              </a:rPr>
              <a:t>Mayor demanda de</a:t>
            </a:r>
          </a:p>
          <a:p>
            <a:pPr algn="ctr">
              <a:lnSpc>
                <a:spcPts val="3779"/>
              </a:lnSpc>
            </a:pPr>
            <a:r>
              <a:rPr lang="en-US" sz="2700">
                <a:solidFill>
                  <a:srgbClr val="000000"/>
                </a:solidFill>
                <a:latin typeface="Montserrat"/>
              </a:rPr>
              <a:t>productos para el lavado de manos.</a:t>
            </a:r>
          </a:p>
          <a:p>
            <a:pPr algn="ctr">
              <a:lnSpc>
                <a:spcPts val="3779"/>
              </a:lnSpc>
            </a:pPr>
            <a:r>
              <a:rPr lang="en-US" sz="2700">
                <a:solidFill>
                  <a:srgbClr val="000000"/>
                </a:solidFill>
                <a:latin typeface="Montserrat"/>
              </a:rPr>
              <a:t>La concientización sobre el lavado de manos constante debido a la última pandemia.</a:t>
            </a:r>
          </a:p>
          <a:p>
            <a:pPr algn="ctr">
              <a:lnSpc>
                <a:spcPts val="3779"/>
              </a:lnSpc>
            </a:pPr>
            <a:r>
              <a:rPr lang="en-US" sz="2700">
                <a:solidFill>
                  <a:srgbClr val="000000"/>
                </a:solidFill>
                <a:latin typeface="Montserrat"/>
              </a:rPr>
              <a:t>El lavado de manos como norma esencial en la sociedad, para evitar enfermase.</a:t>
            </a:r>
          </a:p>
          <a:p>
            <a:pPr algn="ctr">
              <a:lnSpc>
                <a:spcPts val="3779"/>
              </a:lnSpc>
            </a:pPr>
          </a:p>
        </p:txBody>
      </p:sp>
      <p:sp>
        <p:nvSpPr>
          <p:cNvPr name="Freeform 8" id="8"/>
          <p:cNvSpPr/>
          <p:nvPr/>
        </p:nvSpPr>
        <p:spPr>
          <a:xfrm flipH="false" flipV="false" rot="-2452600">
            <a:off x="14544974" y="-1136385"/>
            <a:ext cx="2212359" cy="2212359"/>
          </a:xfrm>
          <a:custGeom>
            <a:avLst/>
            <a:gdLst/>
            <a:ahLst/>
            <a:cxnLst/>
            <a:rect r="r" b="b" t="t" l="l"/>
            <a:pathLst>
              <a:path h="2212359" w="2212359">
                <a:moveTo>
                  <a:pt x="0" y="0"/>
                </a:moveTo>
                <a:lnTo>
                  <a:pt x="2212359" y="0"/>
                </a:lnTo>
                <a:lnTo>
                  <a:pt x="2212359" y="2212359"/>
                </a:lnTo>
                <a:lnTo>
                  <a:pt x="0" y="22123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1564259">
            <a:off x="15941652" y="2175813"/>
            <a:ext cx="1720276" cy="1720276"/>
          </a:xfrm>
          <a:custGeom>
            <a:avLst/>
            <a:gdLst/>
            <a:ahLst/>
            <a:cxnLst/>
            <a:rect r="r" b="b" t="t" l="l"/>
            <a:pathLst>
              <a:path h="1720276" w="1720276">
                <a:moveTo>
                  <a:pt x="0" y="0"/>
                </a:moveTo>
                <a:lnTo>
                  <a:pt x="1720275" y="0"/>
                </a:lnTo>
                <a:lnTo>
                  <a:pt x="1720275" y="1720276"/>
                </a:lnTo>
                <a:lnTo>
                  <a:pt x="0" y="17202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10589627">
            <a:off x="12970123" y="-451133"/>
            <a:ext cx="6181437" cy="5578577"/>
          </a:xfrm>
          <a:custGeom>
            <a:avLst/>
            <a:gdLst/>
            <a:ahLst/>
            <a:cxnLst/>
            <a:rect r="r" b="b" t="t" l="l"/>
            <a:pathLst>
              <a:path h="5578577" w="6181437">
                <a:moveTo>
                  <a:pt x="0" y="0"/>
                </a:moveTo>
                <a:lnTo>
                  <a:pt x="6181438" y="0"/>
                </a:lnTo>
                <a:lnTo>
                  <a:pt x="6181438" y="5578577"/>
                </a:lnTo>
                <a:lnTo>
                  <a:pt x="0" y="55785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1649288">
            <a:off x="13405177" y="-442694"/>
            <a:ext cx="1458925" cy="1458925"/>
          </a:xfrm>
          <a:custGeom>
            <a:avLst/>
            <a:gdLst/>
            <a:ahLst/>
            <a:cxnLst/>
            <a:rect r="r" b="b" t="t" l="l"/>
            <a:pathLst>
              <a:path h="1458925" w="1458925">
                <a:moveTo>
                  <a:pt x="0" y="0"/>
                </a:moveTo>
                <a:lnTo>
                  <a:pt x="1458925" y="0"/>
                </a:lnTo>
                <a:lnTo>
                  <a:pt x="1458925" y="1458925"/>
                </a:lnTo>
                <a:lnTo>
                  <a:pt x="0" y="14589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3026674">
            <a:off x="-4000718" y="7103358"/>
            <a:ext cx="13306057" cy="5849167"/>
          </a:xfrm>
          <a:custGeom>
            <a:avLst/>
            <a:gdLst/>
            <a:ahLst/>
            <a:cxnLst/>
            <a:rect r="r" b="b" t="t" l="l"/>
            <a:pathLst>
              <a:path h="5849167" w="13306057">
                <a:moveTo>
                  <a:pt x="0" y="0"/>
                </a:moveTo>
                <a:lnTo>
                  <a:pt x="13306056" y="0"/>
                </a:lnTo>
                <a:lnTo>
                  <a:pt x="13306056" y="5849167"/>
                </a:lnTo>
                <a:lnTo>
                  <a:pt x="0" y="5849167"/>
                </a:lnTo>
                <a:lnTo>
                  <a:pt x="0" y="0"/>
                </a:lnTo>
                <a:close/>
              </a:path>
            </a:pathLst>
          </a:custGeom>
          <a:blipFill>
            <a:blip r:embed="rId10"/>
            <a:stretch>
              <a:fillRect l="-4777" t="0" r="-4777"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6DEF6"/>
        </a:solidFill>
      </p:bgPr>
    </p:bg>
    <p:spTree>
      <p:nvGrpSpPr>
        <p:cNvPr id="1" name=""/>
        <p:cNvGrpSpPr/>
        <p:nvPr/>
      </p:nvGrpSpPr>
      <p:grpSpPr>
        <a:xfrm>
          <a:off x="0" y="0"/>
          <a:ext cx="0" cy="0"/>
          <a:chOff x="0" y="0"/>
          <a:chExt cx="0" cy="0"/>
        </a:xfrm>
      </p:grpSpPr>
      <p:grpSp>
        <p:nvGrpSpPr>
          <p:cNvPr name="Group 2" id="2"/>
          <p:cNvGrpSpPr/>
          <p:nvPr/>
        </p:nvGrpSpPr>
        <p:grpSpPr>
          <a:xfrm rot="0">
            <a:off x="13100674" y="-2325394"/>
            <a:ext cx="7913348" cy="791334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8DC"/>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3866872" y="823000"/>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D</a:t>
            </a:r>
          </a:p>
        </p:txBody>
      </p:sp>
      <p:sp>
        <p:nvSpPr>
          <p:cNvPr name="TextBox 6" id="6"/>
          <p:cNvSpPr txBox="true"/>
          <p:nvPr/>
        </p:nvSpPr>
        <p:spPr>
          <a:xfrm rot="0">
            <a:off x="0" y="2363998"/>
            <a:ext cx="9968343" cy="3789045"/>
          </a:xfrm>
          <a:prstGeom prst="rect">
            <a:avLst/>
          </a:prstGeom>
        </p:spPr>
        <p:txBody>
          <a:bodyPr anchor="t" rtlCol="false" tIns="0" lIns="0" bIns="0" rIns="0">
            <a:spAutoFit/>
          </a:bodyPr>
          <a:lstStyle/>
          <a:p>
            <a:pPr algn="ctr">
              <a:lnSpc>
                <a:spcPts val="3779"/>
              </a:lnSpc>
            </a:pPr>
            <a:r>
              <a:rPr lang="en-US" sz="2700">
                <a:solidFill>
                  <a:srgbClr val="000000"/>
                </a:solidFill>
                <a:latin typeface="Montserrat"/>
              </a:rPr>
              <a:t>Debilidades:</a:t>
            </a:r>
          </a:p>
          <a:p>
            <a:pPr algn="ctr">
              <a:lnSpc>
                <a:spcPts val="3779"/>
              </a:lnSpc>
            </a:pPr>
            <a:r>
              <a:rPr lang="en-US" sz="2700">
                <a:solidFill>
                  <a:srgbClr val="000000"/>
                </a:solidFill>
                <a:latin typeface="Montserrat"/>
              </a:rPr>
              <a:t>Exceso de trabajo para algunos colaboradores en el proceso de producción.</a:t>
            </a:r>
          </a:p>
          <a:p>
            <a:pPr algn="ctr">
              <a:lnSpc>
                <a:spcPts val="3779"/>
              </a:lnSpc>
            </a:pPr>
            <a:r>
              <a:rPr lang="en-US" sz="2700">
                <a:solidFill>
                  <a:srgbClr val="000000"/>
                </a:solidFill>
                <a:latin typeface="Montserrat"/>
              </a:rPr>
              <a:t>Dificultad para encontrar los productos correctos para la elaboración del jabón.</a:t>
            </a:r>
          </a:p>
          <a:p>
            <a:pPr algn="ctr">
              <a:lnSpc>
                <a:spcPts val="3779"/>
              </a:lnSpc>
            </a:pPr>
            <a:r>
              <a:rPr lang="en-US" sz="2700">
                <a:solidFill>
                  <a:srgbClr val="000000"/>
                </a:solidFill>
                <a:latin typeface="Montserrat"/>
              </a:rPr>
              <a:t>Poca experencia para encontrar la técnica adecuada para la elaboración del producto.</a:t>
            </a:r>
          </a:p>
          <a:p>
            <a:pPr algn="ctr">
              <a:lnSpc>
                <a:spcPts val="3779"/>
              </a:lnSpc>
            </a:pPr>
          </a:p>
        </p:txBody>
      </p:sp>
      <p:sp>
        <p:nvSpPr>
          <p:cNvPr name="TextBox 7" id="7"/>
          <p:cNvSpPr txBox="true"/>
          <p:nvPr/>
        </p:nvSpPr>
        <p:spPr>
          <a:xfrm rot="0">
            <a:off x="4723223" y="4220739"/>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A</a:t>
            </a:r>
          </a:p>
        </p:txBody>
      </p:sp>
      <p:sp>
        <p:nvSpPr>
          <p:cNvPr name="TextBox 8" id="8"/>
          <p:cNvSpPr txBox="true"/>
          <p:nvPr/>
        </p:nvSpPr>
        <p:spPr>
          <a:xfrm rot="0">
            <a:off x="9144000" y="5915130"/>
            <a:ext cx="8860535" cy="2360295"/>
          </a:xfrm>
          <a:prstGeom prst="rect">
            <a:avLst/>
          </a:prstGeom>
        </p:spPr>
        <p:txBody>
          <a:bodyPr anchor="t" rtlCol="false" tIns="0" lIns="0" bIns="0" rIns="0">
            <a:spAutoFit/>
          </a:bodyPr>
          <a:lstStyle/>
          <a:p>
            <a:pPr algn="ctr">
              <a:lnSpc>
                <a:spcPts val="3779"/>
              </a:lnSpc>
            </a:pPr>
            <a:r>
              <a:rPr lang="en-US" sz="2700">
                <a:solidFill>
                  <a:srgbClr val="000000"/>
                </a:solidFill>
                <a:latin typeface="Montserrat"/>
              </a:rPr>
              <a:t>Amenazas:</a:t>
            </a:r>
          </a:p>
          <a:p>
            <a:pPr algn="ctr">
              <a:lnSpc>
                <a:spcPts val="3779"/>
              </a:lnSpc>
            </a:pPr>
            <a:r>
              <a:rPr lang="en-US" sz="2700">
                <a:solidFill>
                  <a:srgbClr val="000000"/>
                </a:solidFill>
                <a:latin typeface="Montserrat"/>
              </a:rPr>
              <a:t>Competencia indirecta.</a:t>
            </a:r>
          </a:p>
          <a:p>
            <a:pPr algn="ctr">
              <a:lnSpc>
                <a:spcPts val="3779"/>
              </a:lnSpc>
            </a:pPr>
            <a:r>
              <a:rPr lang="en-US" sz="2700">
                <a:solidFill>
                  <a:srgbClr val="000000"/>
                </a:solidFill>
                <a:latin typeface="Montserrat"/>
              </a:rPr>
              <a:t>Percepción negativa de la innovación del producto.</a:t>
            </a:r>
          </a:p>
          <a:p>
            <a:pPr algn="ctr">
              <a:lnSpc>
                <a:spcPts val="3779"/>
              </a:lnSpc>
            </a:pPr>
            <a:r>
              <a:rPr lang="en-US" sz="2700">
                <a:solidFill>
                  <a:srgbClr val="000000"/>
                </a:solidFill>
                <a:latin typeface="Montserrat"/>
              </a:rPr>
              <a:t>Imitación por parte de los competidores.</a:t>
            </a:r>
          </a:p>
          <a:p>
            <a:pPr algn="ctr">
              <a:lnSpc>
                <a:spcPts val="3779"/>
              </a:lnSpc>
            </a:pPr>
          </a:p>
        </p:txBody>
      </p:sp>
      <p:sp>
        <p:nvSpPr>
          <p:cNvPr name="Freeform 9" id="9"/>
          <p:cNvSpPr/>
          <p:nvPr/>
        </p:nvSpPr>
        <p:spPr>
          <a:xfrm flipH="false" flipV="false" rot="-2960799">
            <a:off x="16245075" y="-1046816"/>
            <a:ext cx="6064607" cy="6916879"/>
          </a:xfrm>
          <a:custGeom>
            <a:avLst/>
            <a:gdLst/>
            <a:ahLst/>
            <a:cxnLst/>
            <a:rect r="r" b="b" t="t" l="l"/>
            <a:pathLst>
              <a:path h="6916879" w="6064607">
                <a:moveTo>
                  <a:pt x="0" y="0"/>
                </a:moveTo>
                <a:lnTo>
                  <a:pt x="6064607" y="0"/>
                </a:lnTo>
                <a:lnTo>
                  <a:pt x="6064607" y="6916879"/>
                </a:lnTo>
                <a:lnTo>
                  <a:pt x="0" y="6916879"/>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10" id="10"/>
          <p:cNvSpPr/>
          <p:nvPr/>
        </p:nvSpPr>
        <p:spPr>
          <a:xfrm flipH="false" flipV="false" rot="-2960799">
            <a:off x="10901270" y="-892959"/>
            <a:ext cx="6064607" cy="6916879"/>
          </a:xfrm>
          <a:custGeom>
            <a:avLst/>
            <a:gdLst/>
            <a:ahLst/>
            <a:cxnLst/>
            <a:rect r="r" b="b" t="t" l="l"/>
            <a:pathLst>
              <a:path h="6916879" w="6064607">
                <a:moveTo>
                  <a:pt x="0" y="0"/>
                </a:moveTo>
                <a:lnTo>
                  <a:pt x="6064607" y="0"/>
                </a:lnTo>
                <a:lnTo>
                  <a:pt x="6064607" y="6916879"/>
                </a:lnTo>
                <a:lnTo>
                  <a:pt x="0" y="6916879"/>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11" id="11"/>
          <p:cNvSpPr/>
          <p:nvPr/>
        </p:nvSpPr>
        <p:spPr>
          <a:xfrm flipH="false" flipV="false" rot="-2960799">
            <a:off x="12238451" y="923085"/>
            <a:ext cx="6064607" cy="6916879"/>
          </a:xfrm>
          <a:custGeom>
            <a:avLst/>
            <a:gdLst/>
            <a:ahLst/>
            <a:cxnLst/>
            <a:rect r="r" b="b" t="t" l="l"/>
            <a:pathLst>
              <a:path h="6916879" w="6064607">
                <a:moveTo>
                  <a:pt x="0" y="0"/>
                </a:moveTo>
                <a:lnTo>
                  <a:pt x="6064607" y="0"/>
                </a:lnTo>
                <a:lnTo>
                  <a:pt x="6064607" y="6916879"/>
                </a:lnTo>
                <a:lnTo>
                  <a:pt x="0" y="6916879"/>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12" id="12"/>
          <p:cNvSpPr/>
          <p:nvPr/>
        </p:nvSpPr>
        <p:spPr>
          <a:xfrm flipH="false" flipV="false" rot="-2960799">
            <a:off x="10901270" y="1685060"/>
            <a:ext cx="6064607" cy="6916879"/>
          </a:xfrm>
          <a:custGeom>
            <a:avLst/>
            <a:gdLst/>
            <a:ahLst/>
            <a:cxnLst/>
            <a:rect r="r" b="b" t="t" l="l"/>
            <a:pathLst>
              <a:path h="6916879" w="6064607">
                <a:moveTo>
                  <a:pt x="0" y="0"/>
                </a:moveTo>
                <a:lnTo>
                  <a:pt x="6064607" y="0"/>
                </a:lnTo>
                <a:lnTo>
                  <a:pt x="6064607" y="6916880"/>
                </a:lnTo>
                <a:lnTo>
                  <a:pt x="0" y="6916880"/>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13" id="13"/>
          <p:cNvSpPr/>
          <p:nvPr/>
        </p:nvSpPr>
        <p:spPr>
          <a:xfrm flipH="false" flipV="false" rot="2700000">
            <a:off x="-3241935" y="7127191"/>
            <a:ext cx="11077340" cy="6319619"/>
          </a:xfrm>
          <a:custGeom>
            <a:avLst/>
            <a:gdLst/>
            <a:ahLst/>
            <a:cxnLst/>
            <a:rect r="r" b="b" t="t" l="l"/>
            <a:pathLst>
              <a:path h="6319619" w="11077340">
                <a:moveTo>
                  <a:pt x="0" y="0"/>
                </a:moveTo>
                <a:lnTo>
                  <a:pt x="11077340" y="0"/>
                </a:lnTo>
                <a:lnTo>
                  <a:pt x="11077340" y="6319618"/>
                </a:lnTo>
                <a:lnTo>
                  <a:pt x="0" y="6319618"/>
                </a:lnTo>
                <a:lnTo>
                  <a:pt x="0" y="0"/>
                </a:lnTo>
                <a:close/>
              </a:path>
            </a:pathLst>
          </a:custGeom>
          <a:blipFill>
            <a:blip r:embed="rId4">
              <a:extLst>
                <a:ext uri="{96DAC541-7B7A-43D3-8B79-37D633B846F1}">
                  <asvg:svgBlip xmlns:asvg="http://schemas.microsoft.com/office/drawing/2016/SVG/main" r:embed="rId5"/>
                </a:ext>
              </a:extLst>
            </a:blip>
            <a:stretch>
              <a:fillRect l="-14658" t="0" r="-64957" b="-211977"/>
            </a:stretch>
          </a:blipFill>
        </p:spPr>
      </p:sp>
      <p:sp>
        <p:nvSpPr>
          <p:cNvPr name="Freeform 14" id="14"/>
          <p:cNvSpPr/>
          <p:nvPr/>
        </p:nvSpPr>
        <p:spPr>
          <a:xfrm flipH="false" flipV="false" rot="-117013">
            <a:off x="-506321" y="6412425"/>
            <a:ext cx="6961127" cy="5045418"/>
          </a:xfrm>
          <a:custGeom>
            <a:avLst/>
            <a:gdLst/>
            <a:ahLst/>
            <a:cxnLst/>
            <a:rect r="r" b="b" t="t" l="l"/>
            <a:pathLst>
              <a:path h="5045418" w="6961127">
                <a:moveTo>
                  <a:pt x="0" y="0"/>
                </a:moveTo>
                <a:lnTo>
                  <a:pt x="6961128" y="0"/>
                </a:lnTo>
                <a:lnTo>
                  <a:pt x="6961128" y="5045418"/>
                </a:lnTo>
                <a:lnTo>
                  <a:pt x="0" y="50454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5400000">
            <a:off x="-300602" y="99093"/>
            <a:ext cx="2658605" cy="2460418"/>
          </a:xfrm>
          <a:custGeom>
            <a:avLst/>
            <a:gdLst/>
            <a:ahLst/>
            <a:cxnLst/>
            <a:rect r="r" b="b" t="t" l="l"/>
            <a:pathLst>
              <a:path h="2460418" w="2658605">
                <a:moveTo>
                  <a:pt x="0" y="0"/>
                </a:moveTo>
                <a:lnTo>
                  <a:pt x="2658604" y="0"/>
                </a:lnTo>
                <a:lnTo>
                  <a:pt x="2658604" y="2460418"/>
                </a:lnTo>
                <a:lnTo>
                  <a:pt x="0" y="24604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3728583">
            <a:off x="1946083" y="-1402294"/>
            <a:ext cx="2658605" cy="2460418"/>
          </a:xfrm>
          <a:custGeom>
            <a:avLst/>
            <a:gdLst/>
            <a:ahLst/>
            <a:cxnLst/>
            <a:rect r="r" b="b" t="t" l="l"/>
            <a:pathLst>
              <a:path h="2460418" w="2658605">
                <a:moveTo>
                  <a:pt x="0" y="0"/>
                </a:moveTo>
                <a:lnTo>
                  <a:pt x="2658605" y="0"/>
                </a:lnTo>
                <a:lnTo>
                  <a:pt x="2658605" y="2460418"/>
                </a:lnTo>
                <a:lnTo>
                  <a:pt x="0" y="24604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4996498">
            <a:off x="12849915" y="6377252"/>
            <a:ext cx="6384789" cy="5762097"/>
          </a:xfrm>
          <a:custGeom>
            <a:avLst/>
            <a:gdLst/>
            <a:ahLst/>
            <a:cxnLst/>
            <a:rect r="r" b="b" t="t" l="l"/>
            <a:pathLst>
              <a:path h="5762097" w="6384789">
                <a:moveTo>
                  <a:pt x="0" y="0"/>
                </a:moveTo>
                <a:lnTo>
                  <a:pt x="6384789" y="0"/>
                </a:lnTo>
                <a:lnTo>
                  <a:pt x="6384789" y="5762096"/>
                </a:lnTo>
                <a:lnTo>
                  <a:pt x="0" y="57620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961993">
            <a:off x="-723289" y="4756663"/>
            <a:ext cx="8130290" cy="8517446"/>
          </a:xfrm>
          <a:custGeom>
            <a:avLst/>
            <a:gdLst/>
            <a:ahLst/>
            <a:cxnLst/>
            <a:rect r="r" b="b" t="t" l="l"/>
            <a:pathLst>
              <a:path h="8517446" w="8130290">
                <a:moveTo>
                  <a:pt x="0" y="0"/>
                </a:moveTo>
                <a:lnTo>
                  <a:pt x="8130290" y="0"/>
                </a:lnTo>
                <a:lnTo>
                  <a:pt x="8130290" y="8517446"/>
                </a:lnTo>
                <a:lnTo>
                  <a:pt x="0" y="85174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70241" y="956861"/>
            <a:ext cx="9011273" cy="4958651"/>
          </a:xfrm>
          <a:prstGeom prst="rect">
            <a:avLst/>
          </a:prstGeom>
        </p:spPr>
        <p:txBody>
          <a:bodyPr anchor="t" rtlCol="false" tIns="0" lIns="0" bIns="0" rIns="0">
            <a:spAutoFit/>
          </a:bodyPr>
          <a:lstStyle/>
          <a:p>
            <a:pPr algn="ctr">
              <a:lnSpc>
                <a:spcPts val="4413"/>
              </a:lnSpc>
            </a:pPr>
          </a:p>
          <a:p>
            <a:pPr algn="ctr">
              <a:lnSpc>
                <a:spcPts val="4413"/>
              </a:lnSpc>
            </a:pPr>
            <a:r>
              <a:rPr lang="en-US" sz="3152">
                <a:solidFill>
                  <a:srgbClr val="000000"/>
                </a:solidFill>
                <a:latin typeface="Montserrat"/>
              </a:rPr>
              <a:t>Mantener:</a:t>
            </a:r>
          </a:p>
          <a:p>
            <a:pPr algn="ctr">
              <a:lnSpc>
                <a:spcPts val="4413"/>
              </a:lnSpc>
            </a:pPr>
            <a:r>
              <a:rPr lang="en-US" sz="3152">
                <a:solidFill>
                  <a:srgbClr val="000000"/>
                </a:solidFill>
                <a:latin typeface="Montserrat"/>
              </a:rPr>
              <a:t>Conservando y mejorando la fórmula del producto.</a:t>
            </a:r>
          </a:p>
          <a:p>
            <a:pPr algn="ctr">
              <a:lnSpc>
                <a:spcPts val="4413"/>
              </a:lnSpc>
            </a:pPr>
            <a:r>
              <a:rPr lang="en-US" sz="3152">
                <a:solidFill>
                  <a:srgbClr val="000000"/>
                </a:solidFill>
                <a:latin typeface="Montserrat"/>
              </a:rPr>
              <a:t>Realizando pruebas constantes para verificar la efectividad del producto.</a:t>
            </a:r>
          </a:p>
          <a:p>
            <a:pPr algn="ctr">
              <a:lnSpc>
                <a:spcPts val="4413"/>
              </a:lnSpc>
            </a:pPr>
            <a:r>
              <a:rPr lang="en-US" sz="3152">
                <a:solidFill>
                  <a:srgbClr val="000000"/>
                </a:solidFill>
                <a:latin typeface="Montserrat"/>
              </a:rPr>
              <a:t>Utilizando materiales que no afecten la piel de las personas.</a:t>
            </a:r>
          </a:p>
          <a:p>
            <a:pPr algn="ctr">
              <a:lnSpc>
                <a:spcPts val="4413"/>
              </a:lnSpc>
            </a:pPr>
          </a:p>
        </p:txBody>
      </p:sp>
      <p:sp>
        <p:nvSpPr>
          <p:cNvPr name="TextBox 4" id="4"/>
          <p:cNvSpPr txBox="true"/>
          <p:nvPr/>
        </p:nvSpPr>
        <p:spPr>
          <a:xfrm rot="0">
            <a:off x="-3675166" y="132398"/>
            <a:ext cx="17702088" cy="1602105"/>
          </a:xfrm>
          <a:prstGeom prst="rect">
            <a:avLst/>
          </a:prstGeom>
        </p:spPr>
        <p:txBody>
          <a:bodyPr anchor="t" rtlCol="false" tIns="0" lIns="0" bIns="0" rIns="0">
            <a:spAutoFit/>
          </a:bodyPr>
          <a:lstStyle/>
          <a:p>
            <a:pPr algn="ctr">
              <a:lnSpc>
                <a:spcPts val="13019"/>
              </a:lnSpc>
            </a:pPr>
            <a:r>
              <a:rPr lang="en-US" sz="9300">
                <a:solidFill>
                  <a:srgbClr val="000000"/>
                </a:solidFill>
                <a:latin typeface="Roca One Bold"/>
              </a:rPr>
              <a:t>M</a:t>
            </a:r>
          </a:p>
        </p:txBody>
      </p:sp>
      <p:sp>
        <p:nvSpPr>
          <p:cNvPr name="TextBox 5" id="5"/>
          <p:cNvSpPr txBox="true"/>
          <p:nvPr/>
        </p:nvSpPr>
        <p:spPr>
          <a:xfrm rot="0">
            <a:off x="9990949" y="5076825"/>
            <a:ext cx="8071944" cy="4406194"/>
          </a:xfrm>
          <a:prstGeom prst="rect">
            <a:avLst/>
          </a:prstGeom>
        </p:spPr>
        <p:txBody>
          <a:bodyPr anchor="t" rtlCol="false" tIns="0" lIns="0" bIns="0" rIns="0">
            <a:spAutoFit/>
          </a:bodyPr>
          <a:lstStyle/>
          <a:p>
            <a:pPr algn="ctr">
              <a:lnSpc>
                <a:spcPts val="4413"/>
              </a:lnSpc>
            </a:pPr>
          </a:p>
          <a:p>
            <a:pPr algn="ctr">
              <a:lnSpc>
                <a:spcPts val="4413"/>
              </a:lnSpc>
            </a:pPr>
            <a:r>
              <a:rPr lang="en-US" sz="3152">
                <a:solidFill>
                  <a:srgbClr val="000000"/>
                </a:solidFill>
                <a:latin typeface="Montserrat"/>
              </a:rPr>
              <a:t>Explorar:</a:t>
            </a:r>
          </a:p>
          <a:p>
            <a:pPr algn="ctr">
              <a:lnSpc>
                <a:spcPts val="4413"/>
              </a:lnSpc>
            </a:pPr>
            <a:r>
              <a:rPr lang="en-US" sz="3152">
                <a:solidFill>
                  <a:srgbClr val="000000"/>
                </a:solidFill>
                <a:latin typeface="Montserrat"/>
              </a:rPr>
              <a:t>Dando a conocer el producto por las diferenes redes sociales, como un producto innovador y fácil de portar.</a:t>
            </a:r>
          </a:p>
          <a:p>
            <a:pPr algn="ctr">
              <a:lnSpc>
                <a:spcPts val="4413"/>
              </a:lnSpc>
            </a:pPr>
            <a:r>
              <a:rPr lang="en-US" sz="3152">
                <a:solidFill>
                  <a:srgbClr val="000000"/>
                </a:solidFill>
                <a:latin typeface="Montserrat"/>
              </a:rPr>
              <a:t>Colocando el producto en la mayor cantidad de comercios de la Zona Norte.</a:t>
            </a:r>
          </a:p>
        </p:txBody>
      </p:sp>
      <p:sp>
        <p:nvSpPr>
          <p:cNvPr name="TextBox 6" id="6"/>
          <p:cNvSpPr txBox="true"/>
          <p:nvPr/>
        </p:nvSpPr>
        <p:spPr>
          <a:xfrm rot="0">
            <a:off x="5007957" y="4248467"/>
            <a:ext cx="17702088" cy="1609091"/>
          </a:xfrm>
          <a:prstGeom prst="rect">
            <a:avLst/>
          </a:prstGeom>
        </p:spPr>
        <p:txBody>
          <a:bodyPr anchor="t" rtlCol="false" tIns="0" lIns="0" bIns="0" rIns="0">
            <a:spAutoFit/>
          </a:bodyPr>
          <a:lstStyle/>
          <a:p>
            <a:pPr algn="ctr">
              <a:lnSpc>
                <a:spcPts val="13159"/>
              </a:lnSpc>
            </a:pPr>
            <a:r>
              <a:rPr lang="en-US" sz="9399">
                <a:solidFill>
                  <a:srgbClr val="000000"/>
                </a:solidFill>
                <a:latin typeface="Roca One Bold"/>
              </a:rPr>
              <a:t>E</a:t>
            </a:r>
          </a:p>
        </p:txBody>
      </p:sp>
      <p:sp>
        <p:nvSpPr>
          <p:cNvPr name="Freeform 7" id="7"/>
          <p:cNvSpPr/>
          <p:nvPr/>
        </p:nvSpPr>
        <p:spPr>
          <a:xfrm flipH="false" flipV="false" rot="-2960799">
            <a:off x="-3338655" y="5799860"/>
            <a:ext cx="6064607" cy="6916879"/>
          </a:xfrm>
          <a:custGeom>
            <a:avLst/>
            <a:gdLst/>
            <a:ahLst/>
            <a:cxnLst/>
            <a:rect r="r" b="b" t="t" l="l"/>
            <a:pathLst>
              <a:path h="6916879" w="6064607">
                <a:moveTo>
                  <a:pt x="0" y="0"/>
                </a:moveTo>
                <a:lnTo>
                  <a:pt x="6064607" y="0"/>
                </a:lnTo>
                <a:lnTo>
                  <a:pt x="6064607" y="6916880"/>
                </a:lnTo>
                <a:lnTo>
                  <a:pt x="0" y="6916880"/>
                </a:lnTo>
                <a:lnTo>
                  <a:pt x="0" y="0"/>
                </a:lnTo>
                <a:close/>
              </a:path>
            </a:pathLst>
          </a:custGeom>
          <a:blipFill>
            <a:blip r:embed="rId4">
              <a:extLst>
                <a:ext uri="{96DAC541-7B7A-43D3-8B79-37D633B846F1}">
                  <asvg:svgBlip xmlns:asvg="http://schemas.microsoft.com/office/drawing/2016/SVG/main" r:embed="rId5"/>
                </a:ext>
              </a:extLst>
            </a:blip>
            <a:stretch>
              <a:fillRect l="-72148" t="-990" r="0" b="0"/>
            </a:stretch>
          </a:blipFill>
        </p:spPr>
      </p:sp>
      <p:sp>
        <p:nvSpPr>
          <p:cNvPr name="Freeform 8" id="8"/>
          <p:cNvSpPr/>
          <p:nvPr/>
        </p:nvSpPr>
        <p:spPr>
          <a:xfrm flipH="false" flipV="false" rot="-2960799">
            <a:off x="793522" y="5556946"/>
            <a:ext cx="6064607" cy="6916879"/>
          </a:xfrm>
          <a:custGeom>
            <a:avLst/>
            <a:gdLst/>
            <a:ahLst/>
            <a:cxnLst/>
            <a:rect r="r" b="b" t="t" l="l"/>
            <a:pathLst>
              <a:path h="6916879" w="6064607">
                <a:moveTo>
                  <a:pt x="0" y="0"/>
                </a:moveTo>
                <a:lnTo>
                  <a:pt x="6064606" y="0"/>
                </a:lnTo>
                <a:lnTo>
                  <a:pt x="6064606" y="6916880"/>
                </a:lnTo>
                <a:lnTo>
                  <a:pt x="0" y="6916880"/>
                </a:lnTo>
                <a:lnTo>
                  <a:pt x="0" y="0"/>
                </a:lnTo>
                <a:close/>
              </a:path>
            </a:pathLst>
          </a:custGeom>
          <a:blipFill>
            <a:blip r:embed="rId4">
              <a:extLst>
                <a:ext uri="{96DAC541-7B7A-43D3-8B79-37D633B846F1}">
                  <asvg:svgBlip xmlns:asvg="http://schemas.microsoft.com/office/drawing/2016/SVG/main" r:embed="rId5"/>
                </a:ext>
              </a:extLst>
            </a:blip>
            <a:stretch>
              <a:fillRect l="-72148" t="-990" r="0" b="0"/>
            </a:stretch>
          </a:blipFill>
        </p:spPr>
      </p:sp>
      <p:sp>
        <p:nvSpPr>
          <p:cNvPr name="Freeform 9" id="9"/>
          <p:cNvSpPr/>
          <p:nvPr/>
        </p:nvSpPr>
        <p:spPr>
          <a:xfrm flipH="false" flipV="false" rot="-8532349">
            <a:off x="10171344" y="-2224324"/>
            <a:ext cx="12428586" cy="7090504"/>
          </a:xfrm>
          <a:custGeom>
            <a:avLst/>
            <a:gdLst/>
            <a:ahLst/>
            <a:cxnLst/>
            <a:rect r="r" b="b" t="t" l="l"/>
            <a:pathLst>
              <a:path h="7090504" w="12428586">
                <a:moveTo>
                  <a:pt x="0" y="0"/>
                </a:moveTo>
                <a:lnTo>
                  <a:pt x="12428586" y="0"/>
                </a:lnTo>
                <a:lnTo>
                  <a:pt x="12428586" y="7090504"/>
                </a:lnTo>
                <a:lnTo>
                  <a:pt x="0" y="7090504"/>
                </a:lnTo>
                <a:lnTo>
                  <a:pt x="0" y="0"/>
                </a:lnTo>
                <a:close/>
              </a:path>
            </a:pathLst>
          </a:custGeom>
          <a:blipFill>
            <a:blip r:embed="rId6">
              <a:extLst>
                <a:ext uri="{96DAC541-7B7A-43D3-8B79-37D633B846F1}">
                  <asvg:svgBlip xmlns:asvg="http://schemas.microsoft.com/office/drawing/2016/SVG/main" r:embed="rId7"/>
                </a:ext>
              </a:extLst>
            </a:blip>
            <a:stretch>
              <a:fillRect l="-14658" t="0" r="-64957" b="-211977"/>
            </a:stretch>
          </a:blipFill>
        </p:spPr>
      </p:sp>
      <p:sp>
        <p:nvSpPr>
          <p:cNvPr name="Freeform 10" id="10"/>
          <p:cNvSpPr/>
          <p:nvPr/>
        </p:nvSpPr>
        <p:spPr>
          <a:xfrm flipH="false" flipV="false" rot="1161047">
            <a:off x="-882812" y="5655046"/>
            <a:ext cx="3823023" cy="4114800"/>
          </a:xfrm>
          <a:custGeom>
            <a:avLst/>
            <a:gdLst/>
            <a:ahLst/>
            <a:cxnLst/>
            <a:rect r="r" b="b" t="t" l="l"/>
            <a:pathLst>
              <a:path h="4114800" w="3823023">
                <a:moveTo>
                  <a:pt x="0" y="0"/>
                </a:moveTo>
                <a:lnTo>
                  <a:pt x="3823024" y="0"/>
                </a:lnTo>
                <a:lnTo>
                  <a:pt x="382302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1161047">
            <a:off x="-199725" y="7830413"/>
            <a:ext cx="3823023" cy="4114800"/>
          </a:xfrm>
          <a:custGeom>
            <a:avLst/>
            <a:gdLst/>
            <a:ahLst/>
            <a:cxnLst/>
            <a:rect r="r" b="b" t="t" l="l"/>
            <a:pathLst>
              <a:path h="4114800" w="3823023">
                <a:moveTo>
                  <a:pt x="0" y="0"/>
                </a:moveTo>
                <a:lnTo>
                  <a:pt x="3823024" y="0"/>
                </a:lnTo>
                <a:lnTo>
                  <a:pt x="382302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1161047">
            <a:off x="1914313" y="6559754"/>
            <a:ext cx="3823023" cy="4114800"/>
          </a:xfrm>
          <a:custGeom>
            <a:avLst/>
            <a:gdLst/>
            <a:ahLst/>
            <a:cxnLst/>
            <a:rect r="r" b="b" t="t" l="l"/>
            <a:pathLst>
              <a:path h="4114800" w="3823023">
                <a:moveTo>
                  <a:pt x="0" y="0"/>
                </a:moveTo>
                <a:lnTo>
                  <a:pt x="3823024" y="0"/>
                </a:lnTo>
                <a:lnTo>
                  <a:pt x="382302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1161047">
            <a:off x="3749936" y="8728823"/>
            <a:ext cx="3823023" cy="4114800"/>
          </a:xfrm>
          <a:custGeom>
            <a:avLst/>
            <a:gdLst/>
            <a:ahLst/>
            <a:cxnLst/>
            <a:rect r="r" b="b" t="t" l="l"/>
            <a:pathLst>
              <a:path h="4114800" w="3823023">
                <a:moveTo>
                  <a:pt x="0" y="0"/>
                </a:moveTo>
                <a:lnTo>
                  <a:pt x="3823023" y="0"/>
                </a:lnTo>
                <a:lnTo>
                  <a:pt x="38230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1161047">
            <a:off x="-2217863" y="4946596"/>
            <a:ext cx="3823023" cy="4114800"/>
          </a:xfrm>
          <a:custGeom>
            <a:avLst/>
            <a:gdLst/>
            <a:ahLst/>
            <a:cxnLst/>
            <a:rect r="r" b="b" t="t" l="l"/>
            <a:pathLst>
              <a:path h="4114800" w="3823023">
                <a:moveTo>
                  <a:pt x="0" y="0"/>
                </a:moveTo>
                <a:lnTo>
                  <a:pt x="3823023" y="0"/>
                </a:lnTo>
                <a:lnTo>
                  <a:pt x="38230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AutoShape 15" id="15"/>
          <p:cNvSpPr/>
          <p:nvPr/>
        </p:nvSpPr>
        <p:spPr>
          <a:xfrm>
            <a:off x="-2217420" y="1004486"/>
            <a:ext cx="6492240" cy="0"/>
          </a:xfrm>
          <a:prstGeom prst="line">
            <a:avLst/>
          </a:prstGeom>
          <a:ln cap="flat" w="38100">
            <a:solidFill>
              <a:srgbClr val="000000"/>
            </a:solidFill>
            <a:prstDash val="solid"/>
            <a:headEnd type="oval" len="lg" w="lg"/>
            <a:tailEnd type="oval" len="lg" w="lg"/>
          </a:ln>
        </p:spPr>
      </p:sp>
      <p:sp>
        <p:nvSpPr>
          <p:cNvPr name="AutoShape 16" id="16"/>
          <p:cNvSpPr/>
          <p:nvPr/>
        </p:nvSpPr>
        <p:spPr>
          <a:xfrm>
            <a:off x="14816774" y="5162550"/>
            <a:ext cx="6492240" cy="0"/>
          </a:xfrm>
          <a:prstGeom prst="line">
            <a:avLst/>
          </a:prstGeom>
          <a:ln cap="flat" w="38100">
            <a:solidFill>
              <a:srgbClr val="000000"/>
            </a:solidFill>
            <a:prstDash val="solid"/>
            <a:headEnd type="oval" len="lg" w="lg"/>
            <a:tailEnd type="oval" len="lg" w="lg"/>
          </a:ln>
        </p:spPr>
      </p:sp>
      <p:sp>
        <p:nvSpPr>
          <p:cNvPr name="Freeform 17" id="17"/>
          <p:cNvSpPr/>
          <p:nvPr/>
        </p:nvSpPr>
        <p:spPr>
          <a:xfrm flipH="false" flipV="false" rot="1161047">
            <a:off x="10564685" y="-1587364"/>
            <a:ext cx="3823023" cy="4114800"/>
          </a:xfrm>
          <a:custGeom>
            <a:avLst/>
            <a:gdLst/>
            <a:ahLst/>
            <a:cxnLst/>
            <a:rect r="r" b="b" t="t" l="l"/>
            <a:pathLst>
              <a:path h="4114800" w="3823023">
                <a:moveTo>
                  <a:pt x="0" y="0"/>
                </a:moveTo>
                <a:lnTo>
                  <a:pt x="3823023" y="0"/>
                </a:lnTo>
                <a:lnTo>
                  <a:pt x="38230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1161047">
            <a:off x="13049932" y="-736472"/>
            <a:ext cx="3823023" cy="4114800"/>
          </a:xfrm>
          <a:custGeom>
            <a:avLst/>
            <a:gdLst/>
            <a:ahLst/>
            <a:cxnLst/>
            <a:rect r="r" b="b" t="t" l="l"/>
            <a:pathLst>
              <a:path h="4114800" w="3823023">
                <a:moveTo>
                  <a:pt x="0" y="0"/>
                </a:moveTo>
                <a:lnTo>
                  <a:pt x="3823023" y="0"/>
                </a:lnTo>
                <a:lnTo>
                  <a:pt x="38230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1161047">
            <a:off x="16001903" y="231465"/>
            <a:ext cx="3823023" cy="4114800"/>
          </a:xfrm>
          <a:custGeom>
            <a:avLst/>
            <a:gdLst/>
            <a:ahLst/>
            <a:cxnLst/>
            <a:rect r="r" b="b" t="t" l="l"/>
            <a:pathLst>
              <a:path h="4114800" w="3823023">
                <a:moveTo>
                  <a:pt x="0" y="0"/>
                </a:moveTo>
                <a:lnTo>
                  <a:pt x="3823024" y="0"/>
                </a:lnTo>
                <a:lnTo>
                  <a:pt x="382302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2960799">
            <a:off x="12395865" y="-299603"/>
            <a:ext cx="6064607" cy="6916879"/>
          </a:xfrm>
          <a:custGeom>
            <a:avLst/>
            <a:gdLst/>
            <a:ahLst/>
            <a:cxnLst/>
            <a:rect r="r" b="b" t="t" l="l"/>
            <a:pathLst>
              <a:path h="6916879" w="6064607">
                <a:moveTo>
                  <a:pt x="0" y="0"/>
                </a:moveTo>
                <a:lnTo>
                  <a:pt x="6064606" y="0"/>
                </a:lnTo>
                <a:lnTo>
                  <a:pt x="6064606" y="6916879"/>
                </a:lnTo>
                <a:lnTo>
                  <a:pt x="0" y="6916879"/>
                </a:lnTo>
                <a:lnTo>
                  <a:pt x="0" y="0"/>
                </a:lnTo>
                <a:close/>
              </a:path>
            </a:pathLst>
          </a:custGeom>
          <a:blipFill>
            <a:blip r:embed="rId4">
              <a:extLst>
                <a:ext uri="{96DAC541-7B7A-43D3-8B79-37D633B846F1}">
                  <asvg:svgBlip xmlns:asvg="http://schemas.microsoft.com/office/drawing/2016/SVG/main" r:embed="rId5"/>
                </a:ext>
              </a:extLst>
            </a:blip>
            <a:stretch>
              <a:fillRect l="-72148" t="-99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TextBox 2" id="2"/>
          <p:cNvSpPr txBox="true"/>
          <p:nvPr/>
        </p:nvSpPr>
        <p:spPr>
          <a:xfrm rot="0">
            <a:off x="2434895" y="628066"/>
            <a:ext cx="7214102" cy="7720933"/>
          </a:xfrm>
          <a:prstGeom prst="rect">
            <a:avLst/>
          </a:prstGeom>
        </p:spPr>
        <p:txBody>
          <a:bodyPr anchor="t" rtlCol="false" tIns="0" lIns="0" bIns="0" rIns="0">
            <a:spAutoFit/>
          </a:bodyPr>
          <a:lstStyle/>
          <a:p>
            <a:pPr algn="ctr">
              <a:lnSpc>
                <a:spcPts val="4411"/>
              </a:lnSpc>
            </a:pPr>
          </a:p>
          <a:p>
            <a:pPr algn="ctr">
              <a:lnSpc>
                <a:spcPts val="4411"/>
              </a:lnSpc>
            </a:pPr>
          </a:p>
          <a:p>
            <a:pPr algn="ctr">
              <a:lnSpc>
                <a:spcPts val="4411"/>
              </a:lnSpc>
            </a:pPr>
            <a:r>
              <a:rPr lang="en-US" sz="3151">
                <a:solidFill>
                  <a:srgbClr val="000000"/>
                </a:solidFill>
                <a:latin typeface="Montserrat"/>
              </a:rPr>
              <a:t>Corregir:</a:t>
            </a:r>
          </a:p>
          <a:p>
            <a:pPr algn="ctr">
              <a:lnSpc>
                <a:spcPts val="4411"/>
              </a:lnSpc>
            </a:pPr>
            <a:r>
              <a:rPr lang="en-US" sz="3151">
                <a:solidFill>
                  <a:srgbClr val="000000"/>
                </a:solidFill>
                <a:latin typeface="Montserrat"/>
              </a:rPr>
              <a:t>Estableciendo horarios para involucrar a todos los colaboradores y así evitar el recargo de trabajo en un solo grupo.</a:t>
            </a:r>
          </a:p>
          <a:p>
            <a:pPr algn="ctr">
              <a:lnSpc>
                <a:spcPts val="4411"/>
              </a:lnSpc>
            </a:pPr>
            <a:r>
              <a:rPr lang="en-US" sz="3151">
                <a:solidFill>
                  <a:srgbClr val="000000"/>
                </a:solidFill>
                <a:latin typeface="Montserrat"/>
              </a:rPr>
              <a:t>Buscando distintos proveedores para obtener precios más asequibles, manteniendo la misma calidad.</a:t>
            </a:r>
          </a:p>
          <a:p>
            <a:pPr algn="ctr">
              <a:lnSpc>
                <a:spcPts val="4411"/>
              </a:lnSpc>
            </a:pPr>
            <a:r>
              <a:rPr lang="en-US" sz="3151">
                <a:solidFill>
                  <a:srgbClr val="000000"/>
                </a:solidFill>
                <a:latin typeface="Montserrat"/>
              </a:rPr>
              <a:t>Haciendo diferentes pruebas para encontrar la técnica más eficiente.</a:t>
            </a:r>
          </a:p>
          <a:p>
            <a:pPr algn="ctr">
              <a:lnSpc>
                <a:spcPts val="4411"/>
              </a:lnSpc>
            </a:pPr>
          </a:p>
        </p:txBody>
      </p:sp>
      <p:sp>
        <p:nvSpPr>
          <p:cNvPr name="TextBox 3" id="3"/>
          <p:cNvSpPr txBox="true"/>
          <p:nvPr/>
        </p:nvSpPr>
        <p:spPr>
          <a:xfrm rot="0">
            <a:off x="10567086" y="3227975"/>
            <a:ext cx="7069484" cy="7059025"/>
          </a:xfrm>
          <a:prstGeom prst="rect">
            <a:avLst/>
          </a:prstGeom>
        </p:spPr>
        <p:txBody>
          <a:bodyPr anchor="t" rtlCol="false" tIns="0" lIns="0" bIns="0" rIns="0">
            <a:spAutoFit/>
          </a:bodyPr>
          <a:lstStyle/>
          <a:p>
            <a:pPr algn="ctr">
              <a:lnSpc>
                <a:spcPts val="4669"/>
              </a:lnSpc>
            </a:pPr>
            <a:r>
              <a:rPr lang="en-US" sz="3335">
                <a:solidFill>
                  <a:srgbClr val="000000"/>
                </a:solidFill>
                <a:latin typeface="Montserrat"/>
              </a:rPr>
              <a:t>Afrontar:</a:t>
            </a:r>
          </a:p>
          <a:p>
            <a:pPr algn="ctr">
              <a:lnSpc>
                <a:spcPts val="4669"/>
              </a:lnSpc>
            </a:pPr>
            <a:r>
              <a:rPr lang="en-US" sz="3335">
                <a:solidFill>
                  <a:srgbClr val="000000"/>
                </a:solidFill>
                <a:latin typeface="Montserrat"/>
              </a:rPr>
              <a:t>Dándole una mejor calidad a nuestro producto.</a:t>
            </a:r>
          </a:p>
          <a:p>
            <a:pPr algn="ctr">
              <a:lnSpc>
                <a:spcPts val="4669"/>
              </a:lnSpc>
            </a:pPr>
            <a:r>
              <a:rPr lang="en-US" sz="3335">
                <a:solidFill>
                  <a:srgbClr val="000000"/>
                </a:solidFill>
                <a:latin typeface="Montserrat"/>
              </a:rPr>
              <a:t>Haciendo la suficiente publicidad y pruebas para que las personas confíen en nosotros.</a:t>
            </a:r>
          </a:p>
          <a:p>
            <a:pPr algn="ctr">
              <a:lnSpc>
                <a:spcPts val="4669"/>
              </a:lnSpc>
            </a:pPr>
            <a:r>
              <a:rPr lang="en-US" sz="3335">
                <a:solidFill>
                  <a:srgbClr val="000000"/>
                </a:solidFill>
                <a:latin typeface="Montserrat"/>
              </a:rPr>
              <a:t>Demostrando el valor agregado del producto, el cual lo hace único (tiempo establecido por la OMS para el lavado correcto de las manos).</a:t>
            </a:r>
          </a:p>
          <a:p>
            <a:pPr algn="ctr">
              <a:lnSpc>
                <a:spcPts val="4669"/>
              </a:lnSpc>
            </a:pPr>
          </a:p>
        </p:txBody>
      </p:sp>
      <p:sp>
        <p:nvSpPr>
          <p:cNvPr name="TextBox 4" id="4"/>
          <p:cNvSpPr txBox="true"/>
          <p:nvPr/>
        </p:nvSpPr>
        <p:spPr>
          <a:xfrm rot="0">
            <a:off x="6078154" y="2101704"/>
            <a:ext cx="16047347" cy="1532268"/>
          </a:xfrm>
          <a:prstGeom prst="rect">
            <a:avLst/>
          </a:prstGeom>
        </p:spPr>
        <p:txBody>
          <a:bodyPr anchor="t" rtlCol="false" tIns="0" lIns="0" bIns="0" rIns="0">
            <a:spAutoFit/>
          </a:bodyPr>
          <a:lstStyle/>
          <a:p>
            <a:pPr algn="ctr">
              <a:lnSpc>
                <a:spcPts val="12564"/>
              </a:lnSpc>
            </a:pPr>
            <a:r>
              <a:rPr lang="en-US" sz="8974">
                <a:solidFill>
                  <a:srgbClr val="000000"/>
                </a:solidFill>
                <a:latin typeface="Roca One Bold"/>
              </a:rPr>
              <a:t>A</a:t>
            </a:r>
          </a:p>
        </p:txBody>
      </p:sp>
      <p:sp>
        <p:nvSpPr>
          <p:cNvPr name="Freeform 5" id="5"/>
          <p:cNvSpPr/>
          <p:nvPr/>
        </p:nvSpPr>
        <p:spPr>
          <a:xfrm flipH="false" flipV="false" rot="5400000">
            <a:off x="-7315400" y="4368361"/>
            <a:ext cx="16085929" cy="2924714"/>
          </a:xfrm>
          <a:custGeom>
            <a:avLst/>
            <a:gdLst/>
            <a:ahLst/>
            <a:cxnLst/>
            <a:rect r="r" b="b" t="t" l="l"/>
            <a:pathLst>
              <a:path h="2924714" w="16085929">
                <a:moveTo>
                  <a:pt x="0" y="0"/>
                </a:moveTo>
                <a:lnTo>
                  <a:pt x="16085930" y="0"/>
                </a:lnTo>
                <a:lnTo>
                  <a:pt x="16085930" y="2924715"/>
                </a:lnTo>
                <a:lnTo>
                  <a:pt x="0" y="29247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5400000">
            <a:off x="-6239488" y="4009048"/>
            <a:ext cx="12478977" cy="2268905"/>
          </a:xfrm>
          <a:custGeom>
            <a:avLst/>
            <a:gdLst/>
            <a:ahLst/>
            <a:cxnLst/>
            <a:rect r="r" b="b" t="t" l="l"/>
            <a:pathLst>
              <a:path h="2268905" w="12478977">
                <a:moveTo>
                  <a:pt x="0" y="0"/>
                </a:moveTo>
                <a:lnTo>
                  <a:pt x="12478976" y="0"/>
                </a:lnTo>
                <a:lnTo>
                  <a:pt x="12478976" y="2268904"/>
                </a:lnTo>
                <a:lnTo>
                  <a:pt x="0" y="22689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589440">
            <a:off x="15759129" y="108471"/>
            <a:ext cx="2482633" cy="2164347"/>
          </a:xfrm>
          <a:custGeom>
            <a:avLst/>
            <a:gdLst/>
            <a:ahLst/>
            <a:cxnLst/>
            <a:rect r="r" b="b" t="t" l="l"/>
            <a:pathLst>
              <a:path h="2164347" w="2482633">
                <a:moveTo>
                  <a:pt x="0" y="0"/>
                </a:moveTo>
                <a:lnTo>
                  <a:pt x="2482633" y="0"/>
                </a:lnTo>
                <a:lnTo>
                  <a:pt x="2482633" y="2164346"/>
                </a:lnTo>
                <a:lnTo>
                  <a:pt x="0" y="21643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5400000">
            <a:off x="14058955" y="3424361"/>
            <a:ext cx="13306057" cy="5339055"/>
          </a:xfrm>
          <a:custGeom>
            <a:avLst/>
            <a:gdLst/>
            <a:ahLst/>
            <a:cxnLst/>
            <a:rect r="r" b="b" t="t" l="l"/>
            <a:pathLst>
              <a:path h="5339055" w="13306057">
                <a:moveTo>
                  <a:pt x="0" y="0"/>
                </a:moveTo>
                <a:lnTo>
                  <a:pt x="13306057" y="0"/>
                </a:lnTo>
                <a:lnTo>
                  <a:pt x="13306057" y="5339056"/>
                </a:lnTo>
                <a:lnTo>
                  <a:pt x="0" y="5339056"/>
                </a:lnTo>
                <a:lnTo>
                  <a:pt x="0" y="0"/>
                </a:lnTo>
                <a:close/>
              </a:path>
            </a:pathLst>
          </a:custGeom>
          <a:blipFill>
            <a:blip r:embed="rId8"/>
            <a:stretch>
              <a:fillRect l="0" t="0" r="0" b="0"/>
            </a:stretch>
          </a:blipFill>
        </p:spPr>
      </p:sp>
      <p:sp>
        <p:nvSpPr>
          <p:cNvPr name="Freeform 9" id="9"/>
          <p:cNvSpPr/>
          <p:nvPr/>
        </p:nvSpPr>
        <p:spPr>
          <a:xfrm flipH="false" flipV="false" rot="5400000">
            <a:off x="-6887661" y="964444"/>
            <a:ext cx="13306057" cy="5339055"/>
          </a:xfrm>
          <a:custGeom>
            <a:avLst/>
            <a:gdLst/>
            <a:ahLst/>
            <a:cxnLst/>
            <a:rect r="r" b="b" t="t" l="l"/>
            <a:pathLst>
              <a:path h="5339055" w="13306057">
                <a:moveTo>
                  <a:pt x="0" y="0"/>
                </a:moveTo>
                <a:lnTo>
                  <a:pt x="13306057" y="0"/>
                </a:lnTo>
                <a:lnTo>
                  <a:pt x="13306057" y="5339055"/>
                </a:lnTo>
                <a:lnTo>
                  <a:pt x="0" y="5339055"/>
                </a:lnTo>
                <a:lnTo>
                  <a:pt x="0" y="0"/>
                </a:lnTo>
                <a:close/>
              </a:path>
            </a:pathLst>
          </a:custGeom>
          <a:blipFill>
            <a:blip r:embed="rId8"/>
            <a:stretch>
              <a:fillRect l="0" t="0" r="0" b="0"/>
            </a:stretch>
          </a:blipFill>
        </p:spPr>
      </p:sp>
      <p:sp>
        <p:nvSpPr>
          <p:cNvPr name="TextBox 10" id="10"/>
          <p:cNvSpPr txBox="true"/>
          <p:nvPr/>
        </p:nvSpPr>
        <p:spPr>
          <a:xfrm rot="0">
            <a:off x="-2017936" y="532816"/>
            <a:ext cx="16119764" cy="1507489"/>
          </a:xfrm>
          <a:prstGeom prst="rect">
            <a:avLst/>
          </a:prstGeom>
        </p:spPr>
        <p:txBody>
          <a:bodyPr anchor="t" rtlCol="false" tIns="0" lIns="0" bIns="0" rIns="0">
            <a:spAutoFit/>
          </a:bodyPr>
          <a:lstStyle/>
          <a:p>
            <a:pPr algn="ctr">
              <a:lnSpc>
                <a:spcPts val="12366"/>
              </a:lnSpc>
            </a:pPr>
            <a:r>
              <a:rPr lang="en-US" sz="8832">
                <a:solidFill>
                  <a:srgbClr val="000000"/>
                </a:solidFill>
                <a:latin typeface="Roca One Bold"/>
              </a:rPr>
              <a:t>C</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DD3F1"/>
        </a:solidFill>
      </p:bgPr>
    </p:bg>
    <p:spTree>
      <p:nvGrpSpPr>
        <p:cNvPr id="1" name=""/>
        <p:cNvGrpSpPr/>
        <p:nvPr/>
      </p:nvGrpSpPr>
      <p:grpSpPr>
        <a:xfrm>
          <a:off x="0" y="0"/>
          <a:ext cx="0" cy="0"/>
          <a:chOff x="0" y="0"/>
          <a:chExt cx="0" cy="0"/>
        </a:xfrm>
      </p:grpSpPr>
      <p:sp>
        <p:nvSpPr>
          <p:cNvPr name="Freeform 2" id="2"/>
          <p:cNvSpPr/>
          <p:nvPr/>
        </p:nvSpPr>
        <p:spPr>
          <a:xfrm flipH="false" flipV="false" rot="0">
            <a:off x="1120905" y="572620"/>
            <a:ext cx="16199185" cy="10838727"/>
          </a:xfrm>
          <a:custGeom>
            <a:avLst/>
            <a:gdLst/>
            <a:ahLst/>
            <a:cxnLst/>
            <a:rect r="r" b="b" t="t" l="l"/>
            <a:pathLst>
              <a:path h="10838727" w="16199185">
                <a:moveTo>
                  <a:pt x="0" y="0"/>
                </a:moveTo>
                <a:lnTo>
                  <a:pt x="16199184" y="0"/>
                </a:lnTo>
                <a:lnTo>
                  <a:pt x="16199184" y="10838727"/>
                </a:lnTo>
                <a:lnTo>
                  <a:pt x="0" y="108387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220790">
            <a:off x="-1822241" y="1171361"/>
            <a:ext cx="7111993" cy="2456182"/>
          </a:xfrm>
          <a:custGeom>
            <a:avLst/>
            <a:gdLst/>
            <a:ahLst/>
            <a:cxnLst/>
            <a:rect r="r" b="b" t="t" l="l"/>
            <a:pathLst>
              <a:path h="2456182" w="7111993">
                <a:moveTo>
                  <a:pt x="0" y="0"/>
                </a:moveTo>
                <a:lnTo>
                  <a:pt x="7111992" y="0"/>
                </a:lnTo>
                <a:lnTo>
                  <a:pt x="7111992" y="2456182"/>
                </a:lnTo>
                <a:lnTo>
                  <a:pt x="0" y="2456182"/>
                </a:lnTo>
                <a:lnTo>
                  <a:pt x="0" y="0"/>
                </a:lnTo>
                <a:close/>
              </a:path>
            </a:pathLst>
          </a:custGeom>
          <a:blipFill>
            <a:blip r:embed="rId4"/>
            <a:stretch>
              <a:fillRect l="0" t="0" r="0" b="-7135"/>
            </a:stretch>
          </a:blipFill>
        </p:spPr>
      </p:sp>
      <p:sp>
        <p:nvSpPr>
          <p:cNvPr name="TextBox 4" id="4"/>
          <p:cNvSpPr txBox="true"/>
          <p:nvPr/>
        </p:nvSpPr>
        <p:spPr>
          <a:xfrm rot="0">
            <a:off x="1181694" y="4458284"/>
            <a:ext cx="16077606" cy="2380615"/>
          </a:xfrm>
          <a:prstGeom prst="rect">
            <a:avLst/>
          </a:prstGeom>
        </p:spPr>
        <p:txBody>
          <a:bodyPr anchor="t" rtlCol="false" tIns="0" lIns="0" bIns="0" rIns="0">
            <a:spAutoFit/>
          </a:bodyPr>
          <a:lstStyle/>
          <a:p>
            <a:pPr algn="ctr">
              <a:lnSpc>
                <a:spcPts val="4759"/>
              </a:lnSpc>
            </a:pPr>
            <a:r>
              <a:rPr lang="en-US" sz="3399">
                <a:solidFill>
                  <a:srgbClr val="000000"/>
                </a:solidFill>
                <a:latin typeface="Montserrat"/>
              </a:rPr>
              <a:t>Shiny Hands, S. A. se dedica a la producción y distribución de láminas de jabón de un solo uso, hechas a base de glicerina y esencias antibacteriales, el tamaño de la lámina permite cumplir con el tiempo recomendado por la OMS para el correcto lavado de manos.</a:t>
            </a:r>
          </a:p>
        </p:txBody>
      </p:sp>
      <p:sp>
        <p:nvSpPr>
          <p:cNvPr name="Freeform 5" id="5"/>
          <p:cNvSpPr/>
          <p:nvPr/>
        </p:nvSpPr>
        <p:spPr>
          <a:xfrm flipH="false" flipV="false" rot="-3220790">
            <a:off x="-2151594" y="-943310"/>
            <a:ext cx="7111993" cy="2456182"/>
          </a:xfrm>
          <a:custGeom>
            <a:avLst/>
            <a:gdLst/>
            <a:ahLst/>
            <a:cxnLst/>
            <a:rect r="r" b="b" t="t" l="l"/>
            <a:pathLst>
              <a:path h="2456182" w="7111993">
                <a:moveTo>
                  <a:pt x="0" y="0"/>
                </a:moveTo>
                <a:lnTo>
                  <a:pt x="7111993" y="0"/>
                </a:lnTo>
                <a:lnTo>
                  <a:pt x="7111993" y="2456182"/>
                </a:lnTo>
                <a:lnTo>
                  <a:pt x="0" y="2456182"/>
                </a:lnTo>
                <a:lnTo>
                  <a:pt x="0" y="0"/>
                </a:lnTo>
                <a:close/>
              </a:path>
            </a:pathLst>
          </a:custGeom>
          <a:blipFill>
            <a:blip r:embed="rId4"/>
            <a:stretch>
              <a:fillRect l="0" t="0" r="0" b="-7135"/>
            </a:stretch>
          </a:blipFill>
        </p:spPr>
      </p:sp>
      <p:sp>
        <p:nvSpPr>
          <p:cNvPr name="Freeform 6" id="6"/>
          <p:cNvSpPr/>
          <p:nvPr/>
        </p:nvSpPr>
        <p:spPr>
          <a:xfrm flipH="false" flipV="false" rot="-4423333">
            <a:off x="-1822241" y="-1108457"/>
            <a:ext cx="7111993" cy="2456182"/>
          </a:xfrm>
          <a:custGeom>
            <a:avLst/>
            <a:gdLst/>
            <a:ahLst/>
            <a:cxnLst/>
            <a:rect r="r" b="b" t="t" l="l"/>
            <a:pathLst>
              <a:path h="2456182" w="7111993">
                <a:moveTo>
                  <a:pt x="0" y="0"/>
                </a:moveTo>
                <a:lnTo>
                  <a:pt x="7111992" y="0"/>
                </a:lnTo>
                <a:lnTo>
                  <a:pt x="7111992" y="2456183"/>
                </a:lnTo>
                <a:lnTo>
                  <a:pt x="0" y="2456183"/>
                </a:lnTo>
                <a:lnTo>
                  <a:pt x="0" y="0"/>
                </a:lnTo>
                <a:close/>
              </a:path>
            </a:pathLst>
          </a:custGeom>
          <a:blipFill>
            <a:blip r:embed="rId4"/>
            <a:stretch>
              <a:fillRect l="0" t="0" r="0" b="-7135"/>
            </a:stretch>
          </a:blipFill>
        </p:spPr>
      </p:sp>
      <p:sp>
        <p:nvSpPr>
          <p:cNvPr name="Freeform 7" id="7"/>
          <p:cNvSpPr/>
          <p:nvPr/>
        </p:nvSpPr>
        <p:spPr>
          <a:xfrm flipH="false" flipV="false" rot="2075858">
            <a:off x="-3997829" y="-2123755"/>
            <a:ext cx="7111993" cy="2456182"/>
          </a:xfrm>
          <a:custGeom>
            <a:avLst/>
            <a:gdLst/>
            <a:ahLst/>
            <a:cxnLst/>
            <a:rect r="r" b="b" t="t" l="l"/>
            <a:pathLst>
              <a:path h="2456182" w="7111993">
                <a:moveTo>
                  <a:pt x="0" y="0"/>
                </a:moveTo>
                <a:lnTo>
                  <a:pt x="7111993" y="0"/>
                </a:lnTo>
                <a:lnTo>
                  <a:pt x="7111993" y="2456183"/>
                </a:lnTo>
                <a:lnTo>
                  <a:pt x="0" y="2456183"/>
                </a:lnTo>
                <a:lnTo>
                  <a:pt x="0" y="0"/>
                </a:lnTo>
                <a:close/>
              </a:path>
            </a:pathLst>
          </a:custGeom>
          <a:blipFill>
            <a:blip r:embed="rId4"/>
            <a:stretch>
              <a:fillRect l="0" t="0" r="0" b="-7135"/>
            </a:stretch>
          </a:blipFill>
        </p:spPr>
      </p:sp>
      <p:sp>
        <p:nvSpPr>
          <p:cNvPr name="Freeform 8" id="8"/>
          <p:cNvSpPr/>
          <p:nvPr/>
        </p:nvSpPr>
        <p:spPr>
          <a:xfrm flipH="false" flipV="false" rot="0">
            <a:off x="15560948" y="7573887"/>
            <a:ext cx="2376058" cy="2337177"/>
          </a:xfrm>
          <a:custGeom>
            <a:avLst/>
            <a:gdLst/>
            <a:ahLst/>
            <a:cxnLst/>
            <a:rect r="r" b="b" t="t" l="l"/>
            <a:pathLst>
              <a:path h="2337177" w="2376058">
                <a:moveTo>
                  <a:pt x="0" y="0"/>
                </a:moveTo>
                <a:lnTo>
                  <a:pt x="2376058" y="0"/>
                </a:lnTo>
                <a:lnTo>
                  <a:pt x="2376058" y="2337176"/>
                </a:lnTo>
                <a:lnTo>
                  <a:pt x="0" y="23371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2727052" y="2390127"/>
            <a:ext cx="12833896"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Modelo de negocios</a:t>
            </a:r>
          </a:p>
        </p:txBody>
      </p:sp>
      <p:sp>
        <p:nvSpPr>
          <p:cNvPr name="Freeform 10" id="10"/>
          <p:cNvSpPr/>
          <p:nvPr/>
        </p:nvSpPr>
        <p:spPr>
          <a:xfrm flipH="false" flipV="false" rot="0">
            <a:off x="16102289" y="2061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75ACA8"/>
        </a:solidFill>
      </p:bgPr>
    </p:bg>
    <p:spTree>
      <p:nvGrpSpPr>
        <p:cNvPr id="1" name=""/>
        <p:cNvGrpSpPr/>
        <p:nvPr/>
      </p:nvGrpSpPr>
      <p:grpSpPr>
        <a:xfrm>
          <a:off x="0" y="0"/>
          <a:ext cx="0" cy="0"/>
          <a:chOff x="0" y="0"/>
          <a:chExt cx="0" cy="0"/>
        </a:xfrm>
      </p:grpSpPr>
      <p:sp>
        <p:nvSpPr>
          <p:cNvPr name="Freeform 2" id="2"/>
          <p:cNvSpPr/>
          <p:nvPr/>
        </p:nvSpPr>
        <p:spPr>
          <a:xfrm flipH="false" flipV="false" rot="7851781">
            <a:off x="761795" y="-175943"/>
            <a:ext cx="2300867" cy="2409285"/>
          </a:xfrm>
          <a:custGeom>
            <a:avLst/>
            <a:gdLst/>
            <a:ahLst/>
            <a:cxnLst/>
            <a:rect r="r" b="b" t="t" l="l"/>
            <a:pathLst>
              <a:path h="2409285" w="2300867">
                <a:moveTo>
                  <a:pt x="0" y="0"/>
                </a:moveTo>
                <a:lnTo>
                  <a:pt x="2300867" y="0"/>
                </a:lnTo>
                <a:lnTo>
                  <a:pt x="2300867" y="2409286"/>
                </a:lnTo>
                <a:lnTo>
                  <a:pt x="0" y="2409286"/>
                </a:lnTo>
                <a:lnTo>
                  <a:pt x="0" y="0"/>
                </a:lnTo>
                <a:close/>
              </a:path>
            </a:pathLst>
          </a:custGeom>
          <a:blipFill>
            <a:blip r:embed="rId2"/>
            <a:stretch>
              <a:fillRect l="0" t="0" r="0" b="0"/>
            </a:stretch>
          </a:blipFill>
        </p:spPr>
      </p:sp>
      <p:grpSp>
        <p:nvGrpSpPr>
          <p:cNvPr name="Group 3" id="3"/>
          <p:cNvGrpSpPr/>
          <p:nvPr/>
        </p:nvGrpSpPr>
        <p:grpSpPr>
          <a:xfrm rot="0">
            <a:off x="486493" y="3173826"/>
            <a:ext cx="7715303" cy="1034749"/>
            <a:chOff x="0" y="0"/>
            <a:chExt cx="2032014" cy="272526"/>
          </a:xfrm>
        </p:grpSpPr>
        <p:sp>
          <p:nvSpPr>
            <p:cNvPr name="Freeform 4" id="4"/>
            <p:cNvSpPr/>
            <p:nvPr/>
          </p:nvSpPr>
          <p:spPr>
            <a:xfrm flipH="false" flipV="false" rot="0">
              <a:off x="0" y="0"/>
              <a:ext cx="2032014" cy="272526"/>
            </a:xfrm>
            <a:custGeom>
              <a:avLst/>
              <a:gdLst/>
              <a:ahLst/>
              <a:cxnLst/>
              <a:rect r="r" b="b" t="t" l="l"/>
              <a:pathLst>
                <a:path h="272526" w="2032014">
                  <a:moveTo>
                    <a:pt x="1828814" y="0"/>
                  </a:moveTo>
                  <a:cubicBezTo>
                    <a:pt x="1941038" y="0"/>
                    <a:pt x="2032014" y="61007"/>
                    <a:pt x="2032014" y="136263"/>
                  </a:cubicBezTo>
                  <a:cubicBezTo>
                    <a:pt x="2032014" y="211519"/>
                    <a:pt x="1941038" y="272526"/>
                    <a:pt x="1828814" y="272526"/>
                  </a:cubicBezTo>
                  <a:lnTo>
                    <a:pt x="203200" y="272526"/>
                  </a:lnTo>
                  <a:cubicBezTo>
                    <a:pt x="90976" y="272526"/>
                    <a:pt x="0" y="211519"/>
                    <a:pt x="0" y="136263"/>
                  </a:cubicBezTo>
                  <a:cubicBezTo>
                    <a:pt x="0" y="61007"/>
                    <a:pt x="90976" y="0"/>
                    <a:pt x="203200" y="0"/>
                  </a:cubicBezTo>
                  <a:close/>
                </a:path>
              </a:pathLst>
            </a:custGeom>
            <a:solidFill>
              <a:srgbClr val="83BDAA"/>
            </a:solidFill>
          </p:spPr>
        </p:sp>
        <p:sp>
          <p:nvSpPr>
            <p:cNvPr name="TextBox 5" id="5"/>
            <p:cNvSpPr txBox="true"/>
            <p:nvPr/>
          </p:nvSpPr>
          <p:spPr>
            <a:xfrm>
              <a:off x="0" y="-38100"/>
              <a:ext cx="2032014" cy="310626"/>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86493" y="6371590"/>
            <a:ext cx="7715303" cy="1034749"/>
            <a:chOff x="0" y="0"/>
            <a:chExt cx="2032014" cy="272526"/>
          </a:xfrm>
        </p:grpSpPr>
        <p:sp>
          <p:nvSpPr>
            <p:cNvPr name="Freeform 7" id="7"/>
            <p:cNvSpPr/>
            <p:nvPr/>
          </p:nvSpPr>
          <p:spPr>
            <a:xfrm flipH="false" flipV="false" rot="0">
              <a:off x="0" y="0"/>
              <a:ext cx="2032014" cy="272526"/>
            </a:xfrm>
            <a:custGeom>
              <a:avLst/>
              <a:gdLst/>
              <a:ahLst/>
              <a:cxnLst/>
              <a:rect r="r" b="b" t="t" l="l"/>
              <a:pathLst>
                <a:path h="272526" w="2032014">
                  <a:moveTo>
                    <a:pt x="1828814" y="0"/>
                  </a:moveTo>
                  <a:cubicBezTo>
                    <a:pt x="1941038" y="0"/>
                    <a:pt x="2032014" y="61007"/>
                    <a:pt x="2032014" y="136263"/>
                  </a:cubicBezTo>
                  <a:cubicBezTo>
                    <a:pt x="2032014" y="211519"/>
                    <a:pt x="1941038" y="272526"/>
                    <a:pt x="1828814" y="272526"/>
                  </a:cubicBezTo>
                  <a:lnTo>
                    <a:pt x="203200" y="272526"/>
                  </a:lnTo>
                  <a:cubicBezTo>
                    <a:pt x="90976" y="272526"/>
                    <a:pt x="0" y="211519"/>
                    <a:pt x="0" y="136263"/>
                  </a:cubicBezTo>
                  <a:cubicBezTo>
                    <a:pt x="0" y="61007"/>
                    <a:pt x="90976" y="0"/>
                    <a:pt x="203200" y="0"/>
                  </a:cubicBezTo>
                  <a:close/>
                </a:path>
              </a:pathLst>
            </a:custGeom>
            <a:solidFill>
              <a:srgbClr val="83BDAA"/>
            </a:solidFill>
          </p:spPr>
        </p:sp>
        <p:sp>
          <p:nvSpPr>
            <p:cNvPr name="TextBox 8" id="8"/>
            <p:cNvSpPr txBox="true"/>
            <p:nvPr/>
          </p:nvSpPr>
          <p:spPr>
            <a:xfrm>
              <a:off x="0" y="-38100"/>
              <a:ext cx="2032014" cy="310626"/>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16226191" y="8254593"/>
            <a:ext cx="2066217" cy="2032407"/>
          </a:xfrm>
          <a:custGeom>
            <a:avLst/>
            <a:gdLst/>
            <a:ahLst/>
            <a:cxnLst/>
            <a:rect r="r" b="b" t="t" l="l"/>
            <a:pathLst>
              <a:path h="2032407" w="2066217">
                <a:moveTo>
                  <a:pt x="0" y="0"/>
                </a:moveTo>
                <a:lnTo>
                  <a:pt x="2066218" y="0"/>
                </a:lnTo>
                <a:lnTo>
                  <a:pt x="2066218" y="2032407"/>
                </a:lnTo>
                <a:lnTo>
                  <a:pt x="0" y="20324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699268" y="1219402"/>
            <a:ext cx="20574549" cy="1467484"/>
          </a:xfrm>
          <a:prstGeom prst="rect">
            <a:avLst/>
          </a:prstGeom>
        </p:spPr>
        <p:txBody>
          <a:bodyPr anchor="t" rtlCol="false" tIns="0" lIns="0" bIns="0" rIns="0">
            <a:spAutoFit/>
          </a:bodyPr>
          <a:lstStyle/>
          <a:p>
            <a:pPr algn="ctr">
              <a:lnSpc>
                <a:spcPts val="12040"/>
              </a:lnSpc>
            </a:pPr>
            <a:r>
              <a:rPr lang="en-US" sz="8600">
                <a:solidFill>
                  <a:srgbClr val="000000"/>
                </a:solidFill>
                <a:latin typeface="Roca One Bold"/>
              </a:rPr>
              <a:t>Análisis de la competencia </a:t>
            </a:r>
          </a:p>
        </p:txBody>
      </p:sp>
      <p:sp>
        <p:nvSpPr>
          <p:cNvPr name="TextBox 11" id="11"/>
          <p:cNvSpPr txBox="true"/>
          <p:nvPr/>
        </p:nvSpPr>
        <p:spPr>
          <a:xfrm rot="0">
            <a:off x="1028700" y="3200028"/>
            <a:ext cx="6630888" cy="887095"/>
          </a:xfrm>
          <a:prstGeom prst="rect">
            <a:avLst/>
          </a:prstGeom>
        </p:spPr>
        <p:txBody>
          <a:bodyPr anchor="t" rtlCol="false" tIns="0" lIns="0" bIns="0" rIns="0">
            <a:spAutoFit/>
          </a:bodyPr>
          <a:lstStyle/>
          <a:p>
            <a:pPr algn="ctr">
              <a:lnSpc>
                <a:spcPts val="7279"/>
              </a:lnSpc>
            </a:pPr>
            <a:r>
              <a:rPr lang="en-US" sz="5199">
                <a:solidFill>
                  <a:srgbClr val="000000"/>
                </a:solidFill>
                <a:latin typeface="Roca One"/>
              </a:rPr>
              <a:t>Competencia directa:</a:t>
            </a:r>
          </a:p>
        </p:txBody>
      </p:sp>
      <p:sp>
        <p:nvSpPr>
          <p:cNvPr name="TextBox 12" id="12"/>
          <p:cNvSpPr txBox="true"/>
          <p:nvPr/>
        </p:nvSpPr>
        <p:spPr>
          <a:xfrm rot="0">
            <a:off x="721965" y="6397792"/>
            <a:ext cx="7244358" cy="887095"/>
          </a:xfrm>
          <a:prstGeom prst="rect">
            <a:avLst/>
          </a:prstGeom>
        </p:spPr>
        <p:txBody>
          <a:bodyPr anchor="t" rtlCol="false" tIns="0" lIns="0" bIns="0" rIns="0">
            <a:spAutoFit/>
          </a:bodyPr>
          <a:lstStyle/>
          <a:p>
            <a:pPr algn="ctr">
              <a:lnSpc>
                <a:spcPts val="7279"/>
              </a:lnSpc>
            </a:pPr>
            <a:r>
              <a:rPr lang="en-US" sz="5199">
                <a:solidFill>
                  <a:srgbClr val="000000"/>
                </a:solidFill>
                <a:latin typeface="Roca One"/>
              </a:rPr>
              <a:t>Competencia indirecta:</a:t>
            </a:r>
          </a:p>
        </p:txBody>
      </p:sp>
      <p:sp>
        <p:nvSpPr>
          <p:cNvPr name="TextBox 13" id="13"/>
          <p:cNvSpPr txBox="true"/>
          <p:nvPr/>
        </p:nvSpPr>
        <p:spPr>
          <a:xfrm rot="0">
            <a:off x="0" y="4448810"/>
            <a:ext cx="18288000" cy="1313180"/>
          </a:xfrm>
          <a:prstGeom prst="rect">
            <a:avLst/>
          </a:prstGeom>
        </p:spPr>
        <p:txBody>
          <a:bodyPr anchor="t" rtlCol="false" tIns="0" lIns="0" bIns="0" rIns="0">
            <a:spAutoFit/>
          </a:bodyPr>
          <a:lstStyle/>
          <a:p>
            <a:pPr algn="ctr">
              <a:lnSpc>
                <a:spcPts val="5319"/>
              </a:lnSpc>
            </a:pPr>
            <a:r>
              <a:rPr lang="en-US" sz="3799">
                <a:solidFill>
                  <a:srgbClr val="000000"/>
                </a:solidFill>
                <a:latin typeface="Montserrat"/>
              </a:rPr>
              <a:t>No hay competencia directa en la Zona Norte, no se produce ni se vende localmente ningún producto igual a SoapStar.</a:t>
            </a:r>
          </a:p>
        </p:txBody>
      </p:sp>
      <p:sp>
        <p:nvSpPr>
          <p:cNvPr name="TextBox 14" id="14"/>
          <p:cNvSpPr txBox="true"/>
          <p:nvPr/>
        </p:nvSpPr>
        <p:spPr>
          <a:xfrm rot="0">
            <a:off x="613018" y="7644464"/>
            <a:ext cx="17061963" cy="1979930"/>
          </a:xfrm>
          <a:prstGeom prst="rect">
            <a:avLst/>
          </a:prstGeom>
        </p:spPr>
        <p:txBody>
          <a:bodyPr anchor="t" rtlCol="false" tIns="0" lIns="0" bIns="0" rIns="0">
            <a:spAutoFit/>
          </a:bodyPr>
          <a:lstStyle/>
          <a:p>
            <a:pPr algn="ctr">
              <a:lnSpc>
                <a:spcPts val="5319"/>
              </a:lnSpc>
            </a:pPr>
            <a:r>
              <a:rPr lang="en-US" sz="3799">
                <a:solidFill>
                  <a:srgbClr val="000000"/>
                </a:solidFill>
                <a:latin typeface="Montserrat"/>
              </a:rPr>
              <a:t>Existe un amplio mercado de importación de productos para la limpieza de manos, como el jabón en barra Protex, jabón líquido Bactex, alcohol en gel y jabón en espuma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TextBox 2" id="2"/>
          <p:cNvSpPr txBox="true"/>
          <p:nvPr/>
        </p:nvSpPr>
        <p:spPr>
          <a:xfrm rot="0">
            <a:off x="-442788" y="1194302"/>
            <a:ext cx="17702088" cy="1500506"/>
          </a:xfrm>
          <a:prstGeom prst="rect">
            <a:avLst/>
          </a:prstGeom>
        </p:spPr>
        <p:txBody>
          <a:bodyPr anchor="t" rtlCol="false" tIns="0" lIns="0" bIns="0" rIns="0">
            <a:spAutoFit/>
          </a:bodyPr>
          <a:lstStyle/>
          <a:p>
            <a:pPr algn="ctr">
              <a:lnSpc>
                <a:spcPts val="12319"/>
              </a:lnSpc>
            </a:pPr>
            <a:r>
              <a:rPr lang="en-US" sz="8799">
                <a:solidFill>
                  <a:srgbClr val="000000"/>
                </a:solidFill>
                <a:latin typeface="Roca One Bold"/>
              </a:rPr>
              <a:t>Estrategia competitiva </a:t>
            </a:r>
          </a:p>
        </p:txBody>
      </p:sp>
      <p:sp>
        <p:nvSpPr>
          <p:cNvPr name="Freeform 3" id="3"/>
          <p:cNvSpPr/>
          <p:nvPr/>
        </p:nvSpPr>
        <p:spPr>
          <a:xfrm flipH="false" flipV="false" rot="-10800000">
            <a:off x="10292984" y="0"/>
            <a:ext cx="7995016" cy="12066005"/>
          </a:xfrm>
          <a:custGeom>
            <a:avLst/>
            <a:gdLst/>
            <a:ahLst/>
            <a:cxnLst/>
            <a:rect r="r" b="b" t="t" l="l"/>
            <a:pathLst>
              <a:path h="12066005" w="7995016">
                <a:moveTo>
                  <a:pt x="0" y="0"/>
                </a:moveTo>
                <a:lnTo>
                  <a:pt x="7995016" y="0"/>
                </a:lnTo>
                <a:lnTo>
                  <a:pt x="7995016" y="12066005"/>
                </a:lnTo>
                <a:lnTo>
                  <a:pt x="0" y="12066005"/>
                </a:lnTo>
                <a:lnTo>
                  <a:pt x="0" y="0"/>
                </a:lnTo>
                <a:close/>
              </a:path>
            </a:pathLst>
          </a:custGeom>
          <a:blipFill>
            <a:blip r:embed="rId2">
              <a:extLst>
                <a:ext uri="{96DAC541-7B7A-43D3-8B79-37D633B846F1}">
                  <asvg:svgBlip xmlns:asvg="http://schemas.microsoft.com/office/drawing/2016/SVG/main" r:embed="rId3"/>
                </a:ext>
              </a:extLst>
            </a:blip>
            <a:stretch>
              <a:fillRect l="0" t="0" r="-125558" b="0"/>
            </a:stretch>
          </a:blipFill>
        </p:spPr>
      </p:sp>
      <p:sp>
        <p:nvSpPr>
          <p:cNvPr name="TextBox 4" id="4"/>
          <p:cNvSpPr txBox="true"/>
          <p:nvPr/>
        </p:nvSpPr>
        <p:spPr>
          <a:xfrm rot="0">
            <a:off x="1649196" y="3112320"/>
            <a:ext cx="13518119" cy="4777740"/>
          </a:xfrm>
          <a:prstGeom prst="rect">
            <a:avLst/>
          </a:prstGeom>
        </p:spPr>
        <p:txBody>
          <a:bodyPr anchor="t" rtlCol="false" tIns="0" lIns="0" bIns="0" rIns="0">
            <a:spAutoFit/>
          </a:bodyPr>
          <a:lstStyle/>
          <a:p>
            <a:pPr algn="ctr">
              <a:lnSpc>
                <a:spcPts val="5459"/>
              </a:lnSpc>
            </a:pPr>
          </a:p>
          <a:p>
            <a:pPr algn="ctr">
              <a:lnSpc>
                <a:spcPts val="5459"/>
              </a:lnSpc>
            </a:pPr>
            <a:r>
              <a:rPr lang="en-US" sz="3900">
                <a:solidFill>
                  <a:srgbClr val="000000"/>
                </a:solidFill>
                <a:latin typeface="Montserrat"/>
              </a:rPr>
              <a:t>Al utilizar “SoapStar” se cumple con el tiempo  de 40 a 60  segundos  establecido por la OMS y el Ministerio de Salud de Costa Rica  para el correcto lavado de manos. Al ser de un solo uso se aprovecha al máximo su utilidad disminuyendo la contaminación al medio ambiente por sus componentes biodegradables. </a:t>
            </a:r>
          </a:p>
        </p:txBody>
      </p:sp>
      <p:sp>
        <p:nvSpPr>
          <p:cNvPr name="Freeform 5" id="5"/>
          <p:cNvSpPr/>
          <p:nvPr/>
        </p:nvSpPr>
        <p:spPr>
          <a:xfrm flipH="false" flipV="false" rot="0">
            <a:off x="-5872324" y="-1342010"/>
            <a:ext cx="7296198" cy="12971019"/>
          </a:xfrm>
          <a:custGeom>
            <a:avLst/>
            <a:gdLst/>
            <a:ahLst/>
            <a:cxnLst/>
            <a:rect r="r" b="b" t="t" l="l"/>
            <a:pathLst>
              <a:path h="12971019" w="7296198">
                <a:moveTo>
                  <a:pt x="0" y="0"/>
                </a:moveTo>
                <a:lnTo>
                  <a:pt x="7296199" y="0"/>
                </a:lnTo>
                <a:lnTo>
                  <a:pt x="7296199" y="12971020"/>
                </a:lnTo>
                <a:lnTo>
                  <a:pt x="0" y="12971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11169808" y="-1779005"/>
            <a:ext cx="7995016" cy="12066005"/>
          </a:xfrm>
          <a:custGeom>
            <a:avLst/>
            <a:gdLst/>
            <a:ahLst/>
            <a:cxnLst/>
            <a:rect r="r" b="b" t="t" l="l"/>
            <a:pathLst>
              <a:path h="12066005" w="7995016">
                <a:moveTo>
                  <a:pt x="0" y="0"/>
                </a:moveTo>
                <a:lnTo>
                  <a:pt x="7995016" y="0"/>
                </a:lnTo>
                <a:lnTo>
                  <a:pt x="7995016" y="12066005"/>
                </a:lnTo>
                <a:lnTo>
                  <a:pt x="0" y="12066005"/>
                </a:lnTo>
                <a:lnTo>
                  <a:pt x="0" y="0"/>
                </a:lnTo>
                <a:close/>
              </a:path>
            </a:pathLst>
          </a:custGeom>
          <a:blipFill>
            <a:blip r:embed="rId6">
              <a:extLst>
                <a:ext uri="{96DAC541-7B7A-43D3-8B79-37D633B846F1}">
                  <asvg:svgBlip xmlns:asvg="http://schemas.microsoft.com/office/drawing/2016/SVG/main" r:embed="rId7"/>
                </a:ext>
              </a:extLst>
            </a:blip>
            <a:stretch>
              <a:fillRect l="0" t="0" r="-125558" b="0"/>
            </a:stretch>
          </a:blipFill>
        </p:spPr>
      </p:sp>
      <p:sp>
        <p:nvSpPr>
          <p:cNvPr name="Freeform 7" id="7"/>
          <p:cNvSpPr/>
          <p:nvPr/>
        </p:nvSpPr>
        <p:spPr>
          <a:xfrm flipH="false" flipV="false" rot="0">
            <a:off x="301057" y="7890060"/>
            <a:ext cx="2245635" cy="2000657"/>
          </a:xfrm>
          <a:custGeom>
            <a:avLst/>
            <a:gdLst/>
            <a:ahLst/>
            <a:cxnLst/>
            <a:rect r="r" b="b" t="t" l="l"/>
            <a:pathLst>
              <a:path h="2000657" w="2245635">
                <a:moveTo>
                  <a:pt x="0" y="0"/>
                </a:moveTo>
                <a:lnTo>
                  <a:pt x="2245635" y="0"/>
                </a:lnTo>
                <a:lnTo>
                  <a:pt x="2245635" y="2000657"/>
                </a:lnTo>
                <a:lnTo>
                  <a:pt x="0" y="20006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2460935" y="2561458"/>
            <a:ext cx="5947321"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Diferenciación: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75ACA8"/>
        </a:solidFill>
      </p:bgPr>
    </p:bg>
    <p:spTree>
      <p:nvGrpSpPr>
        <p:cNvPr id="1" name=""/>
        <p:cNvGrpSpPr/>
        <p:nvPr/>
      </p:nvGrpSpPr>
      <p:grpSpPr>
        <a:xfrm>
          <a:off x="0" y="0"/>
          <a:ext cx="0" cy="0"/>
          <a:chOff x="0" y="0"/>
          <a:chExt cx="0" cy="0"/>
        </a:xfrm>
      </p:grpSpPr>
      <p:sp>
        <p:nvSpPr>
          <p:cNvPr name="Freeform 2" id="2"/>
          <p:cNvSpPr/>
          <p:nvPr/>
        </p:nvSpPr>
        <p:spPr>
          <a:xfrm flipH="false" flipV="false" rot="-1366035">
            <a:off x="9185596" y="5753908"/>
            <a:ext cx="11077340" cy="6319619"/>
          </a:xfrm>
          <a:custGeom>
            <a:avLst/>
            <a:gdLst/>
            <a:ahLst/>
            <a:cxnLst/>
            <a:rect r="r" b="b" t="t" l="l"/>
            <a:pathLst>
              <a:path h="6319619" w="11077340">
                <a:moveTo>
                  <a:pt x="0" y="0"/>
                </a:moveTo>
                <a:lnTo>
                  <a:pt x="11077340" y="0"/>
                </a:lnTo>
                <a:lnTo>
                  <a:pt x="11077340" y="6319619"/>
                </a:lnTo>
                <a:lnTo>
                  <a:pt x="0" y="6319619"/>
                </a:lnTo>
                <a:lnTo>
                  <a:pt x="0" y="0"/>
                </a:lnTo>
                <a:close/>
              </a:path>
            </a:pathLst>
          </a:custGeom>
          <a:blipFill>
            <a:blip r:embed="rId2">
              <a:extLst>
                <a:ext uri="{96DAC541-7B7A-43D3-8B79-37D633B846F1}">
                  <asvg:svgBlip xmlns:asvg="http://schemas.microsoft.com/office/drawing/2016/SVG/main" r:embed="rId3"/>
                </a:ext>
              </a:extLst>
            </a:blip>
            <a:stretch>
              <a:fillRect l="-14658" t="0" r="-64957" b="-211977"/>
            </a:stretch>
          </a:blipFill>
          <a:ln cap="sq">
            <a:noFill/>
            <a:prstDash val="sysDot"/>
            <a:miter/>
          </a:ln>
        </p:spPr>
      </p:sp>
      <p:sp>
        <p:nvSpPr>
          <p:cNvPr name="Freeform 3" id="3"/>
          <p:cNvSpPr/>
          <p:nvPr/>
        </p:nvSpPr>
        <p:spPr>
          <a:xfrm flipH="false" flipV="false" rot="-1366035">
            <a:off x="9585580" y="6098491"/>
            <a:ext cx="11077340" cy="6319619"/>
          </a:xfrm>
          <a:custGeom>
            <a:avLst/>
            <a:gdLst/>
            <a:ahLst/>
            <a:cxnLst/>
            <a:rect r="r" b="b" t="t" l="l"/>
            <a:pathLst>
              <a:path h="6319619" w="11077340">
                <a:moveTo>
                  <a:pt x="0" y="0"/>
                </a:moveTo>
                <a:lnTo>
                  <a:pt x="11077340" y="0"/>
                </a:lnTo>
                <a:lnTo>
                  <a:pt x="11077340" y="6319618"/>
                </a:lnTo>
                <a:lnTo>
                  <a:pt x="0" y="6319618"/>
                </a:lnTo>
                <a:lnTo>
                  <a:pt x="0" y="0"/>
                </a:lnTo>
                <a:close/>
              </a:path>
            </a:pathLst>
          </a:custGeom>
          <a:blipFill>
            <a:blip r:embed="rId4">
              <a:extLst>
                <a:ext uri="{96DAC541-7B7A-43D3-8B79-37D633B846F1}">
                  <asvg:svgBlip xmlns:asvg="http://schemas.microsoft.com/office/drawing/2016/SVG/main" r:embed="rId5"/>
                </a:ext>
              </a:extLst>
            </a:blip>
            <a:stretch>
              <a:fillRect l="-14658" t="0" r="-64957" b="-211977"/>
            </a:stretch>
          </a:blipFill>
          <a:ln cap="sq">
            <a:noFill/>
            <a:prstDash val="sysDot"/>
            <a:miter/>
          </a:ln>
        </p:spPr>
      </p:sp>
      <p:sp>
        <p:nvSpPr>
          <p:cNvPr name="Freeform 4" id="4"/>
          <p:cNvSpPr/>
          <p:nvPr/>
        </p:nvSpPr>
        <p:spPr>
          <a:xfrm flipH="false" flipV="false" rot="-1366035">
            <a:off x="9935262" y="7040705"/>
            <a:ext cx="11077340" cy="6319619"/>
          </a:xfrm>
          <a:custGeom>
            <a:avLst/>
            <a:gdLst/>
            <a:ahLst/>
            <a:cxnLst/>
            <a:rect r="r" b="b" t="t" l="l"/>
            <a:pathLst>
              <a:path h="6319619" w="11077340">
                <a:moveTo>
                  <a:pt x="0" y="0"/>
                </a:moveTo>
                <a:lnTo>
                  <a:pt x="11077341" y="0"/>
                </a:lnTo>
                <a:lnTo>
                  <a:pt x="11077341" y="6319619"/>
                </a:lnTo>
                <a:lnTo>
                  <a:pt x="0" y="6319619"/>
                </a:lnTo>
                <a:lnTo>
                  <a:pt x="0" y="0"/>
                </a:lnTo>
                <a:close/>
              </a:path>
            </a:pathLst>
          </a:custGeom>
          <a:blipFill>
            <a:blip r:embed="rId6">
              <a:extLst>
                <a:ext uri="{96DAC541-7B7A-43D3-8B79-37D633B846F1}">
                  <asvg:svgBlip xmlns:asvg="http://schemas.microsoft.com/office/drawing/2016/SVG/main" r:embed="rId7"/>
                </a:ext>
              </a:extLst>
            </a:blip>
            <a:stretch>
              <a:fillRect l="-14658" t="0" r="-64957" b="-211977"/>
            </a:stretch>
          </a:blipFill>
          <a:ln cap="sq">
            <a:noFill/>
            <a:prstDash val="sysDot"/>
            <a:miter/>
          </a:ln>
        </p:spPr>
      </p:sp>
      <p:sp>
        <p:nvSpPr>
          <p:cNvPr name="TextBox 5" id="5"/>
          <p:cNvSpPr txBox="true"/>
          <p:nvPr/>
        </p:nvSpPr>
        <p:spPr>
          <a:xfrm rot="0">
            <a:off x="0" y="3059897"/>
            <a:ext cx="17588636" cy="4650740"/>
          </a:xfrm>
          <a:prstGeom prst="rect">
            <a:avLst/>
          </a:prstGeom>
        </p:spPr>
        <p:txBody>
          <a:bodyPr anchor="t" rtlCol="false" tIns="0" lIns="0" bIns="0" rIns="0">
            <a:spAutoFit/>
          </a:bodyPr>
          <a:lstStyle/>
          <a:p>
            <a:pPr algn="ctr">
              <a:lnSpc>
                <a:spcPts val="6160"/>
              </a:lnSpc>
            </a:pPr>
            <a:r>
              <a:rPr lang="en-US" sz="4400">
                <a:solidFill>
                  <a:srgbClr val="000000"/>
                </a:solidFill>
                <a:latin typeface="Montserrat"/>
              </a:rPr>
              <a:t> </a:t>
            </a:r>
            <a:r>
              <a:rPr lang="en-US" sz="4400">
                <a:solidFill>
                  <a:srgbClr val="000000"/>
                </a:solidFill>
                <a:latin typeface="Montserrat"/>
              </a:rPr>
              <a:t>El producto  es innovador en la zona de San Carlos , no se vende otro igual, es  dirigido a todo público, satisface la necesidad del lavado de manos en cualquier momento y lugar,  es portátil ,  su presentación es  agradable , amigable con  el medio ambiente y beneficioso para evitar enfermedades.</a:t>
            </a:r>
          </a:p>
        </p:txBody>
      </p:sp>
      <p:sp>
        <p:nvSpPr>
          <p:cNvPr name="Freeform 6" id="6"/>
          <p:cNvSpPr/>
          <p:nvPr/>
        </p:nvSpPr>
        <p:spPr>
          <a:xfrm flipH="false" flipV="false" rot="0">
            <a:off x="851680" y="512891"/>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143274" y="866775"/>
            <a:ext cx="20574549" cy="1467484"/>
          </a:xfrm>
          <a:prstGeom prst="rect">
            <a:avLst/>
          </a:prstGeom>
        </p:spPr>
        <p:txBody>
          <a:bodyPr anchor="t" rtlCol="false" tIns="0" lIns="0" bIns="0" rIns="0">
            <a:spAutoFit/>
          </a:bodyPr>
          <a:lstStyle/>
          <a:p>
            <a:pPr algn="ctr">
              <a:lnSpc>
                <a:spcPts val="12040"/>
              </a:lnSpc>
            </a:pPr>
            <a:r>
              <a:rPr lang="en-US" sz="8600">
                <a:solidFill>
                  <a:srgbClr val="000000"/>
                </a:solidFill>
                <a:latin typeface="Roca One"/>
              </a:rPr>
              <a:t>Ventaja competitiva </a:t>
            </a:r>
          </a:p>
        </p:txBody>
      </p:sp>
      <p:sp>
        <p:nvSpPr>
          <p:cNvPr name="Freeform 8" id="8"/>
          <p:cNvSpPr/>
          <p:nvPr/>
        </p:nvSpPr>
        <p:spPr>
          <a:xfrm flipH="false" flipV="false" rot="-1366035">
            <a:off x="10231285" y="8054843"/>
            <a:ext cx="11077340" cy="6319619"/>
          </a:xfrm>
          <a:custGeom>
            <a:avLst/>
            <a:gdLst/>
            <a:ahLst/>
            <a:cxnLst/>
            <a:rect r="r" b="b" t="t" l="l"/>
            <a:pathLst>
              <a:path h="6319619" w="11077340">
                <a:moveTo>
                  <a:pt x="0" y="0"/>
                </a:moveTo>
                <a:lnTo>
                  <a:pt x="11077341" y="0"/>
                </a:lnTo>
                <a:lnTo>
                  <a:pt x="11077341" y="6319619"/>
                </a:lnTo>
                <a:lnTo>
                  <a:pt x="0" y="6319619"/>
                </a:lnTo>
                <a:lnTo>
                  <a:pt x="0" y="0"/>
                </a:lnTo>
                <a:close/>
              </a:path>
            </a:pathLst>
          </a:custGeom>
          <a:blipFill>
            <a:blip r:embed="rId6">
              <a:extLst>
                <a:ext uri="{96DAC541-7B7A-43D3-8B79-37D633B846F1}">
                  <asvg:svgBlip xmlns:asvg="http://schemas.microsoft.com/office/drawing/2016/SVG/main" r:embed="rId7"/>
                </a:ext>
              </a:extLst>
            </a:blip>
            <a:stretch>
              <a:fillRect l="-14658" t="0" r="-64957" b="-211977"/>
            </a:stretch>
          </a:blipFill>
          <a:ln cap="sq">
            <a:noFill/>
            <a:prstDash val="sysDot"/>
            <a:miter/>
          </a:ln>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grpSp>
        <p:nvGrpSpPr>
          <p:cNvPr name="Group 2" id="2"/>
          <p:cNvGrpSpPr/>
          <p:nvPr/>
        </p:nvGrpSpPr>
        <p:grpSpPr>
          <a:xfrm rot="5207881">
            <a:off x="-11646170" y="-10507141"/>
            <a:ext cx="21169013" cy="16916439"/>
            <a:chOff x="0" y="0"/>
            <a:chExt cx="1017127" cy="812800"/>
          </a:xfrm>
        </p:grpSpPr>
        <p:sp>
          <p:nvSpPr>
            <p:cNvPr name="Freeform 3" id="3"/>
            <p:cNvSpPr/>
            <p:nvPr/>
          </p:nvSpPr>
          <p:spPr>
            <a:xfrm flipH="false" flipV="false" rot="0">
              <a:off x="0" y="0"/>
              <a:ext cx="1017127" cy="812800"/>
            </a:xfrm>
            <a:custGeom>
              <a:avLst/>
              <a:gdLst/>
              <a:ahLst/>
              <a:cxnLst/>
              <a:rect r="r" b="b" t="t" l="l"/>
              <a:pathLst>
                <a:path h="812800" w="1017127">
                  <a:moveTo>
                    <a:pt x="508564" y="0"/>
                  </a:moveTo>
                  <a:lnTo>
                    <a:pt x="1017127" y="406400"/>
                  </a:lnTo>
                  <a:lnTo>
                    <a:pt x="508564" y="812800"/>
                  </a:lnTo>
                  <a:lnTo>
                    <a:pt x="0" y="406400"/>
                  </a:lnTo>
                  <a:lnTo>
                    <a:pt x="508564" y="0"/>
                  </a:lnTo>
                  <a:close/>
                </a:path>
              </a:pathLst>
            </a:custGeom>
            <a:solidFill>
              <a:srgbClr val="81B7A9"/>
            </a:solidFill>
          </p:spPr>
        </p:sp>
        <p:sp>
          <p:nvSpPr>
            <p:cNvPr name="TextBox 4" id="4"/>
            <p:cNvSpPr txBox="true"/>
            <p:nvPr/>
          </p:nvSpPr>
          <p:spPr>
            <a:xfrm>
              <a:off x="174819" y="101600"/>
              <a:ext cx="667490" cy="571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5592579">
            <a:off x="8775595" y="6117967"/>
            <a:ext cx="21169013" cy="16916439"/>
            <a:chOff x="0" y="0"/>
            <a:chExt cx="1017127" cy="812800"/>
          </a:xfrm>
        </p:grpSpPr>
        <p:sp>
          <p:nvSpPr>
            <p:cNvPr name="Freeform 6" id="6"/>
            <p:cNvSpPr/>
            <p:nvPr/>
          </p:nvSpPr>
          <p:spPr>
            <a:xfrm flipH="false" flipV="false" rot="0">
              <a:off x="0" y="0"/>
              <a:ext cx="1017127" cy="812800"/>
            </a:xfrm>
            <a:custGeom>
              <a:avLst/>
              <a:gdLst/>
              <a:ahLst/>
              <a:cxnLst/>
              <a:rect r="r" b="b" t="t" l="l"/>
              <a:pathLst>
                <a:path h="812800" w="1017127">
                  <a:moveTo>
                    <a:pt x="508564" y="0"/>
                  </a:moveTo>
                  <a:lnTo>
                    <a:pt x="1017127" y="406400"/>
                  </a:lnTo>
                  <a:lnTo>
                    <a:pt x="508564" y="812800"/>
                  </a:lnTo>
                  <a:lnTo>
                    <a:pt x="0" y="406400"/>
                  </a:lnTo>
                  <a:lnTo>
                    <a:pt x="508564" y="0"/>
                  </a:lnTo>
                  <a:close/>
                </a:path>
              </a:pathLst>
            </a:custGeom>
            <a:solidFill>
              <a:srgbClr val="CCBCEB"/>
            </a:solidFill>
          </p:spPr>
        </p:sp>
        <p:sp>
          <p:nvSpPr>
            <p:cNvPr name="TextBox 7" id="7"/>
            <p:cNvSpPr txBox="true"/>
            <p:nvPr/>
          </p:nvSpPr>
          <p:spPr>
            <a:xfrm>
              <a:off x="174819" y="101600"/>
              <a:ext cx="667490" cy="571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8941571">
            <a:off x="14680380" y="-2688378"/>
            <a:ext cx="6064607" cy="6916879"/>
          </a:xfrm>
          <a:custGeom>
            <a:avLst/>
            <a:gdLst/>
            <a:ahLst/>
            <a:cxnLst/>
            <a:rect r="r" b="b" t="t" l="l"/>
            <a:pathLst>
              <a:path h="6916879" w="6064607">
                <a:moveTo>
                  <a:pt x="0" y="0"/>
                </a:moveTo>
                <a:lnTo>
                  <a:pt x="6064607" y="0"/>
                </a:lnTo>
                <a:lnTo>
                  <a:pt x="6064607" y="6916879"/>
                </a:lnTo>
                <a:lnTo>
                  <a:pt x="0" y="6916879"/>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9" id="9"/>
          <p:cNvSpPr/>
          <p:nvPr/>
        </p:nvSpPr>
        <p:spPr>
          <a:xfrm flipH="false" flipV="false" rot="0">
            <a:off x="152400" y="226352"/>
            <a:ext cx="1335003" cy="1335003"/>
          </a:xfrm>
          <a:custGeom>
            <a:avLst/>
            <a:gdLst/>
            <a:ahLst/>
            <a:cxnLst/>
            <a:rect r="r" b="b" t="t" l="l"/>
            <a:pathLst>
              <a:path h="1335003" w="1335003">
                <a:moveTo>
                  <a:pt x="0" y="0"/>
                </a:moveTo>
                <a:lnTo>
                  <a:pt x="1335003" y="0"/>
                </a:lnTo>
                <a:lnTo>
                  <a:pt x="1335003"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52400" y="1782938"/>
            <a:ext cx="1335003" cy="1335003"/>
          </a:xfrm>
          <a:custGeom>
            <a:avLst/>
            <a:gdLst/>
            <a:ahLst/>
            <a:cxnLst/>
            <a:rect r="r" b="b" t="t" l="l"/>
            <a:pathLst>
              <a:path h="1335003" w="1335003">
                <a:moveTo>
                  <a:pt x="0" y="0"/>
                </a:moveTo>
                <a:lnTo>
                  <a:pt x="1335003" y="0"/>
                </a:lnTo>
                <a:lnTo>
                  <a:pt x="1335003"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181100" y="1082967"/>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585912" y="4067810"/>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Mezcla de marketing </a:t>
            </a:r>
          </a:p>
        </p:txBody>
      </p:sp>
      <p:sp>
        <p:nvSpPr>
          <p:cNvPr name="Freeform 13" id="13"/>
          <p:cNvSpPr/>
          <p:nvPr/>
        </p:nvSpPr>
        <p:spPr>
          <a:xfrm flipH="false" flipV="false" rot="8941571">
            <a:off x="13359184" y="-3033719"/>
            <a:ext cx="6064607" cy="6916879"/>
          </a:xfrm>
          <a:custGeom>
            <a:avLst/>
            <a:gdLst/>
            <a:ahLst/>
            <a:cxnLst/>
            <a:rect r="r" b="b" t="t" l="l"/>
            <a:pathLst>
              <a:path h="6916879" w="6064607">
                <a:moveTo>
                  <a:pt x="0" y="0"/>
                </a:moveTo>
                <a:lnTo>
                  <a:pt x="6064607" y="0"/>
                </a:lnTo>
                <a:lnTo>
                  <a:pt x="6064607" y="6916880"/>
                </a:lnTo>
                <a:lnTo>
                  <a:pt x="0" y="6916880"/>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14" id="14"/>
          <p:cNvSpPr/>
          <p:nvPr/>
        </p:nvSpPr>
        <p:spPr>
          <a:xfrm flipH="false" flipV="false" rot="0">
            <a:off x="11379158" y="8202294"/>
            <a:ext cx="6638331" cy="2084706"/>
          </a:xfrm>
          <a:custGeom>
            <a:avLst/>
            <a:gdLst/>
            <a:ahLst/>
            <a:cxnLst/>
            <a:rect r="r" b="b" t="t" l="l"/>
            <a:pathLst>
              <a:path h="2084706" w="6638331">
                <a:moveTo>
                  <a:pt x="0" y="0"/>
                </a:moveTo>
                <a:lnTo>
                  <a:pt x="6638331" y="0"/>
                </a:lnTo>
                <a:lnTo>
                  <a:pt x="6638331" y="2084706"/>
                </a:lnTo>
                <a:lnTo>
                  <a:pt x="0" y="2084706"/>
                </a:lnTo>
                <a:lnTo>
                  <a:pt x="0" y="0"/>
                </a:lnTo>
                <a:close/>
              </a:path>
            </a:pathLst>
          </a:custGeom>
          <a:blipFill>
            <a:blip r:embed="rId6"/>
            <a:stretch>
              <a:fillRect l="0" t="0" r="0" b="-17819"/>
            </a:stretch>
          </a:blipFill>
        </p:spPr>
      </p:sp>
      <p:sp>
        <p:nvSpPr>
          <p:cNvPr name="Freeform 15" id="15"/>
          <p:cNvSpPr/>
          <p:nvPr/>
        </p:nvSpPr>
        <p:spPr>
          <a:xfrm flipH="false" flipV="false" rot="0">
            <a:off x="12721770" y="8215947"/>
            <a:ext cx="6638331" cy="2084706"/>
          </a:xfrm>
          <a:custGeom>
            <a:avLst/>
            <a:gdLst/>
            <a:ahLst/>
            <a:cxnLst/>
            <a:rect r="r" b="b" t="t" l="l"/>
            <a:pathLst>
              <a:path h="2084706" w="6638331">
                <a:moveTo>
                  <a:pt x="0" y="0"/>
                </a:moveTo>
                <a:lnTo>
                  <a:pt x="6638331" y="0"/>
                </a:lnTo>
                <a:lnTo>
                  <a:pt x="6638331" y="2084706"/>
                </a:lnTo>
                <a:lnTo>
                  <a:pt x="0" y="2084706"/>
                </a:lnTo>
                <a:lnTo>
                  <a:pt x="0" y="0"/>
                </a:lnTo>
                <a:close/>
              </a:path>
            </a:pathLst>
          </a:custGeom>
          <a:blipFill>
            <a:blip r:embed="rId6"/>
            <a:stretch>
              <a:fillRect l="0" t="0" r="0" b="-17819"/>
            </a:stretch>
          </a:blipFill>
        </p:spPr>
      </p:sp>
      <p:sp>
        <p:nvSpPr>
          <p:cNvPr name="Freeform 16" id="16"/>
          <p:cNvSpPr/>
          <p:nvPr/>
        </p:nvSpPr>
        <p:spPr>
          <a:xfrm flipH="false" flipV="false" rot="0">
            <a:off x="5824835" y="8215947"/>
            <a:ext cx="6638331" cy="2084706"/>
          </a:xfrm>
          <a:custGeom>
            <a:avLst/>
            <a:gdLst/>
            <a:ahLst/>
            <a:cxnLst/>
            <a:rect r="r" b="b" t="t" l="l"/>
            <a:pathLst>
              <a:path h="2084706" w="6638331">
                <a:moveTo>
                  <a:pt x="0" y="0"/>
                </a:moveTo>
                <a:lnTo>
                  <a:pt x="6638330" y="0"/>
                </a:lnTo>
                <a:lnTo>
                  <a:pt x="6638330" y="2084706"/>
                </a:lnTo>
                <a:lnTo>
                  <a:pt x="0" y="2084706"/>
                </a:lnTo>
                <a:lnTo>
                  <a:pt x="0" y="0"/>
                </a:lnTo>
                <a:close/>
              </a:path>
            </a:pathLst>
          </a:custGeom>
          <a:blipFill>
            <a:blip r:embed="rId6"/>
            <a:stretch>
              <a:fillRect l="0" t="0" r="0" b="-17819"/>
            </a:stretch>
          </a:blipFill>
        </p:spPr>
      </p:sp>
      <p:sp>
        <p:nvSpPr>
          <p:cNvPr name="Freeform 17" id="17"/>
          <p:cNvSpPr/>
          <p:nvPr/>
        </p:nvSpPr>
        <p:spPr>
          <a:xfrm flipH="false" flipV="false" rot="0">
            <a:off x="3191450" y="8215947"/>
            <a:ext cx="6638331" cy="2084706"/>
          </a:xfrm>
          <a:custGeom>
            <a:avLst/>
            <a:gdLst/>
            <a:ahLst/>
            <a:cxnLst/>
            <a:rect r="r" b="b" t="t" l="l"/>
            <a:pathLst>
              <a:path h="2084706" w="6638331">
                <a:moveTo>
                  <a:pt x="0" y="0"/>
                </a:moveTo>
                <a:lnTo>
                  <a:pt x="6638331" y="0"/>
                </a:lnTo>
                <a:lnTo>
                  <a:pt x="6638331" y="2084706"/>
                </a:lnTo>
                <a:lnTo>
                  <a:pt x="0" y="2084706"/>
                </a:lnTo>
                <a:lnTo>
                  <a:pt x="0" y="0"/>
                </a:lnTo>
                <a:close/>
              </a:path>
            </a:pathLst>
          </a:custGeom>
          <a:blipFill>
            <a:blip r:embed="rId6"/>
            <a:stretch>
              <a:fillRect l="0" t="0" r="0" b="-17819"/>
            </a:stretch>
          </a:blipFill>
        </p:spPr>
      </p:sp>
      <p:sp>
        <p:nvSpPr>
          <p:cNvPr name="Freeform 18" id="18"/>
          <p:cNvSpPr/>
          <p:nvPr/>
        </p:nvSpPr>
        <p:spPr>
          <a:xfrm flipH="false" flipV="false" rot="0">
            <a:off x="558065" y="8215947"/>
            <a:ext cx="6638331" cy="2084706"/>
          </a:xfrm>
          <a:custGeom>
            <a:avLst/>
            <a:gdLst/>
            <a:ahLst/>
            <a:cxnLst/>
            <a:rect r="r" b="b" t="t" l="l"/>
            <a:pathLst>
              <a:path h="2084706" w="6638331">
                <a:moveTo>
                  <a:pt x="0" y="0"/>
                </a:moveTo>
                <a:lnTo>
                  <a:pt x="6638331" y="0"/>
                </a:lnTo>
                <a:lnTo>
                  <a:pt x="6638331" y="2084706"/>
                </a:lnTo>
                <a:lnTo>
                  <a:pt x="0" y="2084706"/>
                </a:lnTo>
                <a:lnTo>
                  <a:pt x="0" y="0"/>
                </a:lnTo>
                <a:close/>
              </a:path>
            </a:pathLst>
          </a:custGeom>
          <a:blipFill>
            <a:blip r:embed="rId6"/>
            <a:stretch>
              <a:fillRect l="0" t="0" r="0" b="-17819"/>
            </a:stretch>
          </a:blipFill>
        </p:spPr>
      </p:sp>
      <p:sp>
        <p:nvSpPr>
          <p:cNvPr name="Freeform 19" id="19"/>
          <p:cNvSpPr/>
          <p:nvPr/>
        </p:nvSpPr>
        <p:spPr>
          <a:xfrm flipH="false" flipV="false" rot="0">
            <a:off x="-3446881" y="8202294"/>
            <a:ext cx="6638331" cy="2084706"/>
          </a:xfrm>
          <a:custGeom>
            <a:avLst/>
            <a:gdLst/>
            <a:ahLst/>
            <a:cxnLst/>
            <a:rect r="r" b="b" t="t" l="l"/>
            <a:pathLst>
              <a:path h="2084706" w="6638331">
                <a:moveTo>
                  <a:pt x="0" y="0"/>
                </a:moveTo>
                <a:lnTo>
                  <a:pt x="6638331" y="0"/>
                </a:lnTo>
                <a:lnTo>
                  <a:pt x="6638331" y="2084706"/>
                </a:lnTo>
                <a:lnTo>
                  <a:pt x="0" y="2084706"/>
                </a:lnTo>
                <a:lnTo>
                  <a:pt x="0" y="0"/>
                </a:lnTo>
                <a:close/>
              </a:path>
            </a:pathLst>
          </a:custGeom>
          <a:blipFill>
            <a:blip r:embed="rId6"/>
            <a:stretch>
              <a:fillRect l="0" t="0" r="0" b="-17819"/>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grpSp>
        <p:nvGrpSpPr>
          <p:cNvPr name="Group 2" id="2"/>
          <p:cNvGrpSpPr/>
          <p:nvPr/>
        </p:nvGrpSpPr>
        <p:grpSpPr>
          <a:xfrm rot="5207881">
            <a:off x="-11798570" y="-10659541"/>
            <a:ext cx="21169013" cy="16916439"/>
            <a:chOff x="0" y="0"/>
            <a:chExt cx="1017127" cy="812800"/>
          </a:xfrm>
        </p:grpSpPr>
        <p:sp>
          <p:nvSpPr>
            <p:cNvPr name="Freeform 3" id="3"/>
            <p:cNvSpPr/>
            <p:nvPr/>
          </p:nvSpPr>
          <p:spPr>
            <a:xfrm flipH="false" flipV="false" rot="0">
              <a:off x="0" y="0"/>
              <a:ext cx="1017127" cy="812800"/>
            </a:xfrm>
            <a:custGeom>
              <a:avLst/>
              <a:gdLst/>
              <a:ahLst/>
              <a:cxnLst/>
              <a:rect r="r" b="b" t="t" l="l"/>
              <a:pathLst>
                <a:path h="812800" w="1017127">
                  <a:moveTo>
                    <a:pt x="508564" y="0"/>
                  </a:moveTo>
                  <a:lnTo>
                    <a:pt x="1017127" y="406400"/>
                  </a:lnTo>
                  <a:lnTo>
                    <a:pt x="508564" y="812800"/>
                  </a:lnTo>
                  <a:lnTo>
                    <a:pt x="0" y="406400"/>
                  </a:lnTo>
                  <a:lnTo>
                    <a:pt x="508564" y="0"/>
                  </a:lnTo>
                  <a:close/>
                </a:path>
              </a:pathLst>
            </a:custGeom>
            <a:solidFill>
              <a:srgbClr val="81B7A9"/>
            </a:solidFill>
          </p:spPr>
        </p:sp>
        <p:sp>
          <p:nvSpPr>
            <p:cNvPr name="TextBox 4" id="4"/>
            <p:cNvSpPr txBox="true"/>
            <p:nvPr/>
          </p:nvSpPr>
          <p:spPr>
            <a:xfrm>
              <a:off x="174819" y="101600"/>
              <a:ext cx="667490" cy="571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5400000">
            <a:off x="7703494" y="5041108"/>
            <a:ext cx="21169013" cy="16916439"/>
            <a:chOff x="0" y="0"/>
            <a:chExt cx="1017127" cy="812800"/>
          </a:xfrm>
        </p:grpSpPr>
        <p:sp>
          <p:nvSpPr>
            <p:cNvPr name="Freeform 6" id="6"/>
            <p:cNvSpPr/>
            <p:nvPr/>
          </p:nvSpPr>
          <p:spPr>
            <a:xfrm flipH="false" flipV="false" rot="0">
              <a:off x="0" y="0"/>
              <a:ext cx="1017127" cy="812800"/>
            </a:xfrm>
            <a:custGeom>
              <a:avLst/>
              <a:gdLst/>
              <a:ahLst/>
              <a:cxnLst/>
              <a:rect r="r" b="b" t="t" l="l"/>
              <a:pathLst>
                <a:path h="812800" w="1017127">
                  <a:moveTo>
                    <a:pt x="508564" y="0"/>
                  </a:moveTo>
                  <a:lnTo>
                    <a:pt x="1017127" y="406400"/>
                  </a:lnTo>
                  <a:lnTo>
                    <a:pt x="508564" y="812800"/>
                  </a:lnTo>
                  <a:lnTo>
                    <a:pt x="0" y="406400"/>
                  </a:lnTo>
                  <a:lnTo>
                    <a:pt x="508564" y="0"/>
                  </a:lnTo>
                  <a:close/>
                </a:path>
              </a:pathLst>
            </a:custGeom>
            <a:solidFill>
              <a:srgbClr val="CCBCEB"/>
            </a:solidFill>
          </p:spPr>
        </p:sp>
        <p:sp>
          <p:nvSpPr>
            <p:cNvPr name="TextBox 7" id="7"/>
            <p:cNvSpPr txBox="true"/>
            <p:nvPr/>
          </p:nvSpPr>
          <p:spPr>
            <a:xfrm>
              <a:off x="174819" y="101600"/>
              <a:ext cx="667490" cy="571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8941571">
            <a:off x="14527980" y="-2840778"/>
            <a:ext cx="6064607" cy="6916879"/>
          </a:xfrm>
          <a:custGeom>
            <a:avLst/>
            <a:gdLst/>
            <a:ahLst/>
            <a:cxnLst/>
            <a:rect r="r" b="b" t="t" l="l"/>
            <a:pathLst>
              <a:path h="6916879" w="6064607">
                <a:moveTo>
                  <a:pt x="0" y="0"/>
                </a:moveTo>
                <a:lnTo>
                  <a:pt x="6064607" y="0"/>
                </a:lnTo>
                <a:lnTo>
                  <a:pt x="6064607" y="6916879"/>
                </a:lnTo>
                <a:lnTo>
                  <a:pt x="0" y="6916879"/>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9" id="9"/>
          <p:cNvSpPr/>
          <p:nvPr/>
        </p:nvSpPr>
        <p:spPr>
          <a:xfrm flipH="false" flipV="false" rot="0">
            <a:off x="0" y="73952"/>
            <a:ext cx="1335003" cy="1335003"/>
          </a:xfrm>
          <a:custGeom>
            <a:avLst/>
            <a:gdLst/>
            <a:ahLst/>
            <a:cxnLst/>
            <a:rect r="r" b="b" t="t" l="l"/>
            <a:pathLst>
              <a:path h="1335003" w="1335003">
                <a:moveTo>
                  <a:pt x="0" y="0"/>
                </a:moveTo>
                <a:lnTo>
                  <a:pt x="1335003" y="0"/>
                </a:lnTo>
                <a:lnTo>
                  <a:pt x="1335003"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028700" y="741454"/>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0" y="1630538"/>
            <a:ext cx="1335003" cy="1335003"/>
          </a:xfrm>
          <a:custGeom>
            <a:avLst/>
            <a:gdLst/>
            <a:ahLst/>
            <a:cxnLst/>
            <a:rect r="r" b="b" t="t" l="l"/>
            <a:pathLst>
              <a:path h="1335003" w="1335003">
                <a:moveTo>
                  <a:pt x="0" y="0"/>
                </a:moveTo>
                <a:lnTo>
                  <a:pt x="1335003" y="0"/>
                </a:lnTo>
                <a:lnTo>
                  <a:pt x="1335003"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13041630" y="5383727"/>
            <a:ext cx="4798606" cy="479860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666" t="0" r="-16666" b="0"/>
              </a:stretch>
            </a:blipFill>
          </p:spPr>
        </p:sp>
      </p:grpSp>
      <p:sp>
        <p:nvSpPr>
          <p:cNvPr name="TextBox 14" id="14"/>
          <p:cNvSpPr txBox="true"/>
          <p:nvPr/>
        </p:nvSpPr>
        <p:spPr>
          <a:xfrm rot="0">
            <a:off x="1696202" y="2781472"/>
            <a:ext cx="4835575"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Descripción </a:t>
            </a:r>
          </a:p>
        </p:txBody>
      </p:sp>
      <p:sp>
        <p:nvSpPr>
          <p:cNvPr name="TextBox 15" id="15"/>
          <p:cNvSpPr txBox="true"/>
          <p:nvPr/>
        </p:nvSpPr>
        <p:spPr>
          <a:xfrm rot="0">
            <a:off x="1028700" y="3895817"/>
            <a:ext cx="13241473" cy="4111095"/>
          </a:xfrm>
          <a:prstGeom prst="rect">
            <a:avLst/>
          </a:prstGeom>
        </p:spPr>
        <p:txBody>
          <a:bodyPr anchor="t" rtlCol="false" tIns="0" lIns="0" bIns="0" rIns="0">
            <a:spAutoFit/>
          </a:bodyPr>
          <a:lstStyle/>
          <a:p>
            <a:pPr algn="ctr">
              <a:lnSpc>
                <a:spcPts val="4662"/>
              </a:lnSpc>
            </a:pPr>
            <a:r>
              <a:rPr lang="en-US" sz="3330">
                <a:solidFill>
                  <a:srgbClr val="000000"/>
                </a:solidFill>
                <a:latin typeface="Montserrat"/>
              </a:rPr>
              <a:t> </a:t>
            </a:r>
            <a:r>
              <a:rPr lang="en-US" sz="3330">
                <a:solidFill>
                  <a:srgbClr val="000000"/>
                </a:solidFill>
                <a:latin typeface="Montserrat"/>
              </a:rPr>
              <a:t>Shiny hands, S.A. se dedica a la producción y distribución de láminas de jabón de un solo uso, hechas a base de glicerina y esencias antibacteriales, el tamaño de la lámina permite cumplir con el tiempo recomendado por la OMS para el correcto lavado de manos.</a:t>
            </a:r>
          </a:p>
          <a:p>
            <a:pPr algn="ctr">
              <a:lnSpc>
                <a:spcPts val="4662"/>
              </a:lnSpc>
            </a:pPr>
          </a:p>
          <a:p>
            <a:pPr algn="ctr">
              <a:lnSpc>
                <a:spcPts val="4662"/>
              </a:lnSpc>
            </a:pPr>
          </a:p>
        </p:txBody>
      </p:sp>
      <p:sp>
        <p:nvSpPr>
          <p:cNvPr name="TextBox 16" id="16"/>
          <p:cNvSpPr txBox="true"/>
          <p:nvPr/>
        </p:nvSpPr>
        <p:spPr>
          <a:xfrm rot="0">
            <a:off x="1335003" y="1514823"/>
            <a:ext cx="3935313" cy="1160780"/>
          </a:xfrm>
          <a:prstGeom prst="rect">
            <a:avLst/>
          </a:prstGeom>
        </p:spPr>
        <p:txBody>
          <a:bodyPr anchor="t" rtlCol="false" tIns="0" lIns="0" bIns="0" rIns="0">
            <a:spAutoFit/>
          </a:bodyPr>
          <a:lstStyle/>
          <a:p>
            <a:pPr algn="ctr">
              <a:lnSpc>
                <a:spcPts val="9519"/>
              </a:lnSpc>
            </a:pPr>
            <a:r>
              <a:rPr lang="en-US" sz="6799">
                <a:solidFill>
                  <a:srgbClr val="000000"/>
                </a:solidFill>
                <a:latin typeface="Roca One"/>
              </a:rPr>
              <a:t>Producto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15116495" y="-50304"/>
            <a:ext cx="3171505" cy="3502666"/>
          </a:xfrm>
          <a:custGeom>
            <a:avLst/>
            <a:gdLst/>
            <a:ahLst/>
            <a:cxnLst/>
            <a:rect r="r" b="b" t="t" l="l"/>
            <a:pathLst>
              <a:path h="3502666" w="3171505">
                <a:moveTo>
                  <a:pt x="0" y="0"/>
                </a:moveTo>
                <a:lnTo>
                  <a:pt x="3171505" y="0"/>
                </a:lnTo>
                <a:lnTo>
                  <a:pt x="3171505" y="3502666"/>
                </a:lnTo>
                <a:lnTo>
                  <a:pt x="0" y="35026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85248" y="8748262"/>
            <a:ext cx="13374215" cy="2431675"/>
          </a:xfrm>
          <a:custGeom>
            <a:avLst/>
            <a:gdLst/>
            <a:ahLst/>
            <a:cxnLst/>
            <a:rect r="r" b="b" t="t" l="l"/>
            <a:pathLst>
              <a:path h="2431675" w="13374215">
                <a:moveTo>
                  <a:pt x="0" y="0"/>
                </a:moveTo>
                <a:lnTo>
                  <a:pt x="13374215" y="0"/>
                </a:lnTo>
                <a:lnTo>
                  <a:pt x="13374215" y="2431675"/>
                </a:lnTo>
                <a:lnTo>
                  <a:pt x="0" y="24316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957641" y="4270934"/>
            <a:ext cx="8317708" cy="6541607"/>
          </a:xfrm>
          <a:custGeom>
            <a:avLst/>
            <a:gdLst/>
            <a:ahLst/>
            <a:cxnLst/>
            <a:rect r="r" b="b" t="t" l="l"/>
            <a:pathLst>
              <a:path h="6541607" w="8317708">
                <a:moveTo>
                  <a:pt x="0" y="0"/>
                </a:moveTo>
                <a:lnTo>
                  <a:pt x="8317708" y="0"/>
                </a:lnTo>
                <a:lnTo>
                  <a:pt x="8317708" y="6541607"/>
                </a:lnTo>
                <a:lnTo>
                  <a:pt x="0" y="65416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12888967" y="5453951"/>
            <a:ext cx="4833049" cy="4833049"/>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6666" t="0" r="-16666" b="0"/>
              </a:stretch>
            </a:blipFill>
          </p:spPr>
        </p:sp>
      </p:grpSp>
      <p:sp>
        <p:nvSpPr>
          <p:cNvPr name="Freeform 7" id="7"/>
          <p:cNvSpPr/>
          <p:nvPr/>
        </p:nvSpPr>
        <p:spPr>
          <a:xfrm flipH="false" flipV="false" rot="0">
            <a:off x="0" y="7033909"/>
            <a:ext cx="3453825" cy="3428706"/>
          </a:xfrm>
          <a:custGeom>
            <a:avLst/>
            <a:gdLst/>
            <a:ahLst/>
            <a:cxnLst/>
            <a:rect r="r" b="b" t="t" l="l"/>
            <a:pathLst>
              <a:path h="3428706" w="3453825">
                <a:moveTo>
                  <a:pt x="0" y="0"/>
                </a:moveTo>
                <a:lnTo>
                  <a:pt x="3453825" y="0"/>
                </a:lnTo>
                <a:lnTo>
                  <a:pt x="3453825" y="3428706"/>
                </a:lnTo>
                <a:lnTo>
                  <a:pt x="0" y="342870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10800000">
            <a:off x="-5498418" y="-1603390"/>
            <a:ext cx="7995016" cy="12066005"/>
          </a:xfrm>
          <a:custGeom>
            <a:avLst/>
            <a:gdLst/>
            <a:ahLst/>
            <a:cxnLst/>
            <a:rect r="r" b="b" t="t" l="l"/>
            <a:pathLst>
              <a:path h="12066005" w="7995016">
                <a:moveTo>
                  <a:pt x="0" y="0"/>
                </a:moveTo>
                <a:lnTo>
                  <a:pt x="7995016" y="0"/>
                </a:lnTo>
                <a:lnTo>
                  <a:pt x="7995016" y="12066005"/>
                </a:lnTo>
                <a:lnTo>
                  <a:pt x="0" y="12066005"/>
                </a:lnTo>
                <a:lnTo>
                  <a:pt x="0" y="0"/>
                </a:lnTo>
                <a:close/>
              </a:path>
            </a:pathLst>
          </a:custGeom>
          <a:blipFill>
            <a:blip r:embed="rId11">
              <a:extLst>
                <a:ext uri="{96DAC541-7B7A-43D3-8B79-37D633B846F1}">
                  <asvg:svgBlip xmlns:asvg="http://schemas.microsoft.com/office/drawing/2016/SVG/main" r:embed="rId12"/>
                </a:ext>
              </a:extLst>
            </a:blip>
            <a:stretch>
              <a:fillRect l="0" t="0" r="-125558" b="0"/>
            </a:stretch>
          </a:blipFill>
        </p:spPr>
      </p:sp>
      <p:sp>
        <p:nvSpPr>
          <p:cNvPr name="Freeform 9" id="9"/>
          <p:cNvSpPr/>
          <p:nvPr/>
        </p:nvSpPr>
        <p:spPr>
          <a:xfrm flipH="false" flipV="false" rot="-10800000">
            <a:off x="-5274480" y="-3597128"/>
            <a:ext cx="7995016" cy="12066005"/>
          </a:xfrm>
          <a:custGeom>
            <a:avLst/>
            <a:gdLst/>
            <a:ahLst/>
            <a:cxnLst/>
            <a:rect r="r" b="b" t="t" l="l"/>
            <a:pathLst>
              <a:path h="12066005" w="7995016">
                <a:moveTo>
                  <a:pt x="0" y="0"/>
                </a:moveTo>
                <a:lnTo>
                  <a:pt x="7995016" y="0"/>
                </a:lnTo>
                <a:lnTo>
                  <a:pt x="7995016" y="12066005"/>
                </a:lnTo>
                <a:lnTo>
                  <a:pt x="0" y="12066005"/>
                </a:lnTo>
                <a:lnTo>
                  <a:pt x="0" y="0"/>
                </a:lnTo>
                <a:close/>
              </a:path>
            </a:pathLst>
          </a:custGeom>
          <a:blipFill>
            <a:blip r:embed="rId11">
              <a:extLst>
                <a:ext uri="{96DAC541-7B7A-43D3-8B79-37D633B846F1}">
                  <asvg:svgBlip xmlns:asvg="http://schemas.microsoft.com/office/drawing/2016/SVG/main" r:embed="rId12"/>
                </a:ext>
              </a:extLst>
            </a:blip>
            <a:stretch>
              <a:fillRect l="0" t="0" r="-125558" b="0"/>
            </a:stretch>
          </a:blipFill>
        </p:spPr>
      </p:sp>
      <p:sp>
        <p:nvSpPr>
          <p:cNvPr name="TextBox 10" id="10"/>
          <p:cNvSpPr txBox="true"/>
          <p:nvPr/>
        </p:nvSpPr>
        <p:spPr>
          <a:xfrm rot="0">
            <a:off x="2720536" y="1808812"/>
            <a:ext cx="3703737"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Atributos</a:t>
            </a:r>
          </a:p>
        </p:txBody>
      </p:sp>
      <p:sp>
        <p:nvSpPr>
          <p:cNvPr name="TextBox 11" id="11"/>
          <p:cNvSpPr txBox="true"/>
          <p:nvPr/>
        </p:nvSpPr>
        <p:spPr>
          <a:xfrm rot="0">
            <a:off x="1726912" y="3376162"/>
            <a:ext cx="15618270" cy="2647038"/>
          </a:xfrm>
          <a:prstGeom prst="rect">
            <a:avLst/>
          </a:prstGeom>
        </p:spPr>
        <p:txBody>
          <a:bodyPr anchor="t" rtlCol="false" tIns="0" lIns="0" bIns="0" rIns="0">
            <a:spAutoFit/>
          </a:bodyPr>
          <a:lstStyle/>
          <a:p>
            <a:pPr algn="ctr">
              <a:lnSpc>
                <a:spcPts val="5300"/>
              </a:lnSpc>
            </a:pPr>
            <a:r>
              <a:rPr lang="en-US" sz="3785">
                <a:solidFill>
                  <a:srgbClr val="000000"/>
                </a:solidFill>
                <a:latin typeface="Montserrat"/>
              </a:rPr>
              <a:t> </a:t>
            </a:r>
            <a:r>
              <a:rPr lang="en-US" sz="3785">
                <a:solidFill>
                  <a:srgbClr val="000000"/>
                </a:solidFill>
                <a:latin typeface="Montserrat"/>
              </a:rPr>
              <a:t>SoapStar cuenta con un tamaño que facilita su portabilidad. </a:t>
            </a:r>
          </a:p>
          <a:p>
            <a:pPr algn="ctr">
              <a:lnSpc>
                <a:spcPts val="5300"/>
              </a:lnSpc>
            </a:pPr>
            <a:r>
              <a:rPr lang="en-US" sz="3785">
                <a:solidFill>
                  <a:srgbClr val="000000"/>
                </a:solidFill>
                <a:latin typeface="Montserrat"/>
              </a:rPr>
              <a:t>Su aroma es agradable por las esencias que lleva. </a:t>
            </a:r>
          </a:p>
          <a:p>
            <a:pPr algn="ctr">
              <a:lnSpc>
                <a:spcPts val="5300"/>
              </a:lnSpc>
            </a:pPr>
            <a:r>
              <a:rPr lang="en-US" sz="3785">
                <a:solidFill>
                  <a:srgbClr val="000000"/>
                </a:solidFill>
                <a:latin typeface="Montserrat"/>
              </a:rPr>
              <a:t>Elimina bacterias y deja las manos suaves.</a:t>
            </a:r>
          </a:p>
          <a:p>
            <a:pPr algn="ctr">
              <a:lnSpc>
                <a:spcPts val="5300"/>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75ACA8"/>
        </a:solidFill>
      </p:bgPr>
    </p:bg>
    <p:spTree>
      <p:nvGrpSpPr>
        <p:cNvPr id="1" name=""/>
        <p:cNvGrpSpPr/>
        <p:nvPr/>
      </p:nvGrpSpPr>
      <p:grpSpPr>
        <a:xfrm>
          <a:off x="0" y="0"/>
          <a:ext cx="0" cy="0"/>
          <a:chOff x="0" y="0"/>
          <a:chExt cx="0" cy="0"/>
        </a:xfrm>
      </p:grpSpPr>
      <p:sp>
        <p:nvSpPr>
          <p:cNvPr name="Freeform 2" id="2"/>
          <p:cNvSpPr/>
          <p:nvPr/>
        </p:nvSpPr>
        <p:spPr>
          <a:xfrm flipH="false" flipV="false" rot="0">
            <a:off x="-461977" y="8379723"/>
            <a:ext cx="19211955" cy="3493083"/>
          </a:xfrm>
          <a:custGeom>
            <a:avLst/>
            <a:gdLst/>
            <a:ahLst/>
            <a:cxnLst/>
            <a:rect r="r" b="b" t="t" l="l"/>
            <a:pathLst>
              <a:path h="3493083" w="19211955">
                <a:moveTo>
                  <a:pt x="0" y="0"/>
                </a:moveTo>
                <a:lnTo>
                  <a:pt x="19211954" y="0"/>
                </a:lnTo>
                <a:lnTo>
                  <a:pt x="19211954" y="3493083"/>
                </a:lnTo>
                <a:lnTo>
                  <a:pt x="0" y="34930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49055" y="9116949"/>
            <a:ext cx="20986111" cy="3815656"/>
          </a:xfrm>
          <a:custGeom>
            <a:avLst/>
            <a:gdLst/>
            <a:ahLst/>
            <a:cxnLst/>
            <a:rect r="r" b="b" t="t" l="l"/>
            <a:pathLst>
              <a:path h="3815656" w="20986111">
                <a:moveTo>
                  <a:pt x="0" y="0"/>
                </a:moveTo>
                <a:lnTo>
                  <a:pt x="20986110" y="0"/>
                </a:lnTo>
                <a:lnTo>
                  <a:pt x="20986110" y="3815657"/>
                </a:lnTo>
                <a:lnTo>
                  <a:pt x="0" y="38156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786648" y="6229015"/>
            <a:ext cx="3501352" cy="4301415"/>
          </a:xfrm>
          <a:custGeom>
            <a:avLst/>
            <a:gdLst/>
            <a:ahLst/>
            <a:cxnLst/>
            <a:rect r="r" b="b" t="t" l="l"/>
            <a:pathLst>
              <a:path h="4301415" w="3501352">
                <a:moveTo>
                  <a:pt x="0" y="0"/>
                </a:moveTo>
                <a:lnTo>
                  <a:pt x="3501352" y="0"/>
                </a:lnTo>
                <a:lnTo>
                  <a:pt x="3501352" y="4301416"/>
                </a:lnTo>
                <a:lnTo>
                  <a:pt x="0" y="43014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5984" y="5999983"/>
            <a:ext cx="4287017" cy="4287017"/>
          </a:xfrm>
          <a:custGeom>
            <a:avLst/>
            <a:gdLst/>
            <a:ahLst/>
            <a:cxnLst/>
            <a:rect r="r" b="b" t="t" l="l"/>
            <a:pathLst>
              <a:path h="4287017" w="4287017">
                <a:moveTo>
                  <a:pt x="0" y="0"/>
                </a:moveTo>
                <a:lnTo>
                  <a:pt x="4287017" y="0"/>
                </a:lnTo>
                <a:lnTo>
                  <a:pt x="4287017" y="4287017"/>
                </a:lnTo>
                <a:lnTo>
                  <a:pt x="0" y="428701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50550" y="6415893"/>
            <a:ext cx="3317884" cy="3127106"/>
          </a:xfrm>
          <a:custGeom>
            <a:avLst/>
            <a:gdLst/>
            <a:ahLst/>
            <a:cxnLst/>
            <a:rect r="r" b="b" t="t" l="l"/>
            <a:pathLst>
              <a:path h="3127106" w="3317884">
                <a:moveTo>
                  <a:pt x="0" y="0"/>
                </a:moveTo>
                <a:lnTo>
                  <a:pt x="3317885" y="0"/>
                </a:lnTo>
                <a:lnTo>
                  <a:pt x="3317885" y="3127106"/>
                </a:lnTo>
                <a:lnTo>
                  <a:pt x="0" y="3127106"/>
                </a:lnTo>
                <a:lnTo>
                  <a:pt x="0" y="0"/>
                </a:lnTo>
                <a:close/>
              </a:path>
            </a:pathLst>
          </a:custGeom>
          <a:blipFill>
            <a:blip r:embed="rId10"/>
            <a:stretch>
              <a:fillRect l="0" t="0" r="0" b="0"/>
            </a:stretch>
          </a:blipFill>
        </p:spPr>
      </p:sp>
      <p:sp>
        <p:nvSpPr>
          <p:cNvPr name="Freeform 7" id="7"/>
          <p:cNvSpPr/>
          <p:nvPr/>
        </p:nvSpPr>
        <p:spPr>
          <a:xfrm flipH="false" flipV="false" rot="0">
            <a:off x="15973978"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28311" y="-174482"/>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165984" y="3780503"/>
            <a:ext cx="17588636" cy="1526540"/>
          </a:xfrm>
          <a:prstGeom prst="rect">
            <a:avLst/>
          </a:prstGeom>
        </p:spPr>
        <p:txBody>
          <a:bodyPr anchor="t" rtlCol="false" tIns="0" lIns="0" bIns="0" rIns="0">
            <a:spAutoFit/>
          </a:bodyPr>
          <a:lstStyle/>
          <a:p>
            <a:pPr algn="ctr">
              <a:lnSpc>
                <a:spcPts val="6160"/>
              </a:lnSpc>
            </a:pPr>
            <a:r>
              <a:rPr lang="en-US" sz="4400">
                <a:solidFill>
                  <a:srgbClr val="000000"/>
                </a:solidFill>
                <a:latin typeface="Montserrat"/>
              </a:rPr>
              <a:t>Su presentación es atractiva para todo el público gracias a su variedad de aromas y colores.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grpSp>
        <p:nvGrpSpPr>
          <p:cNvPr name="Group 2" id="2"/>
          <p:cNvGrpSpPr/>
          <p:nvPr/>
        </p:nvGrpSpPr>
        <p:grpSpPr>
          <a:xfrm rot="0">
            <a:off x="6285825" y="3986530"/>
            <a:ext cx="5716349" cy="5716349"/>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7DA2"/>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5105661">
            <a:off x="-4982652" y="2130995"/>
            <a:ext cx="12428586" cy="7090504"/>
          </a:xfrm>
          <a:custGeom>
            <a:avLst/>
            <a:gdLst/>
            <a:ahLst/>
            <a:cxnLst/>
            <a:rect r="r" b="b" t="t" l="l"/>
            <a:pathLst>
              <a:path h="7090504" w="12428586">
                <a:moveTo>
                  <a:pt x="0" y="0"/>
                </a:moveTo>
                <a:lnTo>
                  <a:pt x="12428586" y="0"/>
                </a:lnTo>
                <a:lnTo>
                  <a:pt x="12428586" y="7090504"/>
                </a:lnTo>
                <a:lnTo>
                  <a:pt x="0" y="7090504"/>
                </a:lnTo>
                <a:lnTo>
                  <a:pt x="0" y="0"/>
                </a:lnTo>
                <a:close/>
              </a:path>
            </a:pathLst>
          </a:custGeom>
          <a:blipFill>
            <a:blip r:embed="rId2">
              <a:extLst>
                <a:ext uri="{96DAC541-7B7A-43D3-8B79-37D633B846F1}">
                  <asvg:svgBlip xmlns:asvg="http://schemas.microsoft.com/office/drawing/2016/SVG/main" r:embed="rId3"/>
                </a:ext>
              </a:extLst>
            </a:blip>
            <a:stretch>
              <a:fillRect l="-14658" t="0" r="-64957" b="-211977"/>
            </a:stretch>
          </a:blipFill>
        </p:spPr>
      </p:sp>
      <p:sp>
        <p:nvSpPr>
          <p:cNvPr name="Freeform 6" id="6"/>
          <p:cNvSpPr/>
          <p:nvPr/>
        </p:nvSpPr>
        <p:spPr>
          <a:xfrm flipH="false" flipV="false" rot="5126172">
            <a:off x="-5358901" y="2399946"/>
            <a:ext cx="12428586" cy="7090504"/>
          </a:xfrm>
          <a:custGeom>
            <a:avLst/>
            <a:gdLst/>
            <a:ahLst/>
            <a:cxnLst/>
            <a:rect r="r" b="b" t="t" l="l"/>
            <a:pathLst>
              <a:path h="7090504" w="12428586">
                <a:moveTo>
                  <a:pt x="0" y="0"/>
                </a:moveTo>
                <a:lnTo>
                  <a:pt x="12428586" y="0"/>
                </a:lnTo>
                <a:lnTo>
                  <a:pt x="12428586" y="7090504"/>
                </a:lnTo>
                <a:lnTo>
                  <a:pt x="0" y="7090504"/>
                </a:lnTo>
                <a:lnTo>
                  <a:pt x="0" y="0"/>
                </a:lnTo>
                <a:close/>
              </a:path>
            </a:pathLst>
          </a:custGeom>
          <a:blipFill>
            <a:blip r:embed="rId4">
              <a:extLst>
                <a:ext uri="{96DAC541-7B7A-43D3-8B79-37D633B846F1}">
                  <asvg:svgBlip xmlns:asvg="http://schemas.microsoft.com/office/drawing/2016/SVG/main" r:embed="rId5"/>
                </a:ext>
              </a:extLst>
            </a:blip>
            <a:stretch>
              <a:fillRect l="-14658" t="0" r="-64957" b="-211977"/>
            </a:stretch>
          </a:blipFill>
        </p:spPr>
      </p:sp>
      <p:sp>
        <p:nvSpPr>
          <p:cNvPr name="Freeform 7" id="7"/>
          <p:cNvSpPr/>
          <p:nvPr/>
        </p:nvSpPr>
        <p:spPr>
          <a:xfrm flipH="false" flipV="false" rot="5091220">
            <a:off x="-6214293" y="2399946"/>
            <a:ext cx="12428586" cy="7090504"/>
          </a:xfrm>
          <a:custGeom>
            <a:avLst/>
            <a:gdLst/>
            <a:ahLst/>
            <a:cxnLst/>
            <a:rect r="r" b="b" t="t" l="l"/>
            <a:pathLst>
              <a:path h="7090504" w="12428586">
                <a:moveTo>
                  <a:pt x="0" y="0"/>
                </a:moveTo>
                <a:lnTo>
                  <a:pt x="12428586" y="0"/>
                </a:lnTo>
                <a:lnTo>
                  <a:pt x="12428586" y="7090504"/>
                </a:lnTo>
                <a:lnTo>
                  <a:pt x="0" y="7090504"/>
                </a:lnTo>
                <a:lnTo>
                  <a:pt x="0" y="0"/>
                </a:lnTo>
                <a:close/>
              </a:path>
            </a:pathLst>
          </a:custGeom>
          <a:blipFill>
            <a:blip r:embed="rId6">
              <a:extLst>
                <a:ext uri="{96DAC541-7B7A-43D3-8B79-37D633B846F1}">
                  <asvg:svgBlip xmlns:asvg="http://schemas.microsoft.com/office/drawing/2016/SVG/main" r:embed="rId7"/>
                </a:ext>
              </a:extLst>
            </a:blip>
            <a:stretch>
              <a:fillRect l="-14658" t="0" r="-64957" b="-211977"/>
            </a:stretch>
          </a:blipFill>
        </p:spPr>
      </p:sp>
      <p:grpSp>
        <p:nvGrpSpPr>
          <p:cNvPr name="Group 8" id="8"/>
          <p:cNvGrpSpPr/>
          <p:nvPr/>
        </p:nvGrpSpPr>
        <p:grpSpPr>
          <a:xfrm rot="0">
            <a:off x="10774247" y="3986530"/>
            <a:ext cx="5716349" cy="5716349"/>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B882"/>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0" y="2532471"/>
            <a:ext cx="18288000" cy="2380615"/>
          </a:xfrm>
          <a:prstGeom prst="rect">
            <a:avLst/>
          </a:prstGeom>
        </p:spPr>
        <p:txBody>
          <a:bodyPr anchor="t" rtlCol="false" tIns="0" lIns="0" bIns="0" rIns="0">
            <a:spAutoFit/>
          </a:bodyPr>
          <a:lstStyle/>
          <a:p>
            <a:pPr algn="ctr">
              <a:lnSpc>
                <a:spcPts val="4759"/>
              </a:lnSpc>
            </a:pPr>
            <a:r>
              <a:rPr lang="en-US" sz="3399">
                <a:solidFill>
                  <a:srgbClr val="000000"/>
                </a:solidFill>
                <a:latin typeface="Montserrat"/>
              </a:rPr>
              <a:t>    El empaque está diseñado con el propósito de ser fácil de portar y accesible para todas las edades, su tamaño es de 4,8 x 7,2 cm, está hecho de cartulina.</a:t>
            </a:r>
          </a:p>
          <a:p>
            <a:pPr algn="ctr">
              <a:lnSpc>
                <a:spcPts val="4759"/>
              </a:lnSpc>
            </a:pPr>
          </a:p>
          <a:p>
            <a:pPr algn="ctr">
              <a:lnSpc>
                <a:spcPts val="4759"/>
              </a:lnSpc>
            </a:pPr>
          </a:p>
        </p:txBody>
      </p:sp>
      <p:grpSp>
        <p:nvGrpSpPr>
          <p:cNvPr name="Group 12" id="12"/>
          <p:cNvGrpSpPr/>
          <p:nvPr/>
        </p:nvGrpSpPr>
        <p:grpSpPr>
          <a:xfrm rot="0">
            <a:off x="8278632" y="3986530"/>
            <a:ext cx="5716349" cy="571634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B7A9"/>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5943118" y="-892535"/>
            <a:ext cx="9436976" cy="3491681"/>
          </a:xfrm>
          <a:custGeom>
            <a:avLst/>
            <a:gdLst/>
            <a:ahLst/>
            <a:cxnLst/>
            <a:rect r="r" b="b" t="t" l="l"/>
            <a:pathLst>
              <a:path h="3491681" w="9436976">
                <a:moveTo>
                  <a:pt x="0" y="0"/>
                </a:moveTo>
                <a:lnTo>
                  <a:pt x="9436976" y="0"/>
                </a:lnTo>
                <a:lnTo>
                  <a:pt x="9436976" y="3491681"/>
                </a:lnTo>
                <a:lnTo>
                  <a:pt x="0" y="3491681"/>
                </a:lnTo>
                <a:lnTo>
                  <a:pt x="0" y="0"/>
                </a:lnTo>
                <a:close/>
              </a:path>
            </a:pathLst>
          </a:custGeom>
          <a:blipFill>
            <a:blip r:embed="rId8"/>
            <a:stretch>
              <a:fillRect l="0" t="0" r="0" b="0"/>
            </a:stretch>
          </a:blipFill>
        </p:spPr>
      </p:sp>
      <p:sp>
        <p:nvSpPr>
          <p:cNvPr name="Freeform 16" id="16"/>
          <p:cNvSpPr/>
          <p:nvPr/>
        </p:nvSpPr>
        <p:spPr>
          <a:xfrm flipH="false" flipV="false" rot="0">
            <a:off x="612039" y="7365702"/>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0">
            <a:off x="8045705" y="4554038"/>
            <a:ext cx="6643546" cy="4468019"/>
          </a:xfrm>
          <a:custGeom>
            <a:avLst/>
            <a:gdLst/>
            <a:ahLst/>
            <a:cxnLst/>
            <a:rect r="r" b="b" t="t" l="l"/>
            <a:pathLst>
              <a:path h="4468019" w="6643546">
                <a:moveTo>
                  <a:pt x="0" y="0"/>
                </a:moveTo>
                <a:lnTo>
                  <a:pt x="6643546" y="0"/>
                </a:lnTo>
                <a:lnTo>
                  <a:pt x="6643546" y="4468019"/>
                </a:lnTo>
                <a:lnTo>
                  <a:pt x="0" y="4468019"/>
                </a:lnTo>
                <a:lnTo>
                  <a:pt x="0" y="0"/>
                </a:lnTo>
                <a:close/>
              </a:path>
            </a:pathLst>
          </a:custGeom>
          <a:blipFill>
            <a:blip r:embed="rId11"/>
            <a:stretch>
              <a:fillRect l="0" t="0" r="0" b="0"/>
            </a:stretch>
          </a:blipFill>
        </p:spPr>
      </p:sp>
      <p:sp>
        <p:nvSpPr>
          <p:cNvPr name="TextBox 18" id="18"/>
          <p:cNvSpPr txBox="true"/>
          <p:nvPr/>
        </p:nvSpPr>
        <p:spPr>
          <a:xfrm rot="0">
            <a:off x="1052364" y="1287122"/>
            <a:ext cx="3871466"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Empaque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0" y="5143500"/>
            <a:ext cx="7494101" cy="5431717"/>
          </a:xfrm>
          <a:custGeom>
            <a:avLst/>
            <a:gdLst/>
            <a:ahLst/>
            <a:cxnLst/>
            <a:rect r="r" b="b" t="t" l="l"/>
            <a:pathLst>
              <a:path h="5431717" w="7494101">
                <a:moveTo>
                  <a:pt x="0" y="0"/>
                </a:moveTo>
                <a:lnTo>
                  <a:pt x="7494101" y="0"/>
                </a:lnTo>
                <a:lnTo>
                  <a:pt x="7494101" y="5431717"/>
                </a:lnTo>
                <a:lnTo>
                  <a:pt x="0" y="54317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1332083" y="0"/>
            <a:ext cx="8167923" cy="5920103"/>
          </a:xfrm>
          <a:custGeom>
            <a:avLst/>
            <a:gdLst/>
            <a:ahLst/>
            <a:cxnLst/>
            <a:rect r="r" b="b" t="t" l="l"/>
            <a:pathLst>
              <a:path h="5920103" w="8167923">
                <a:moveTo>
                  <a:pt x="0" y="0"/>
                </a:moveTo>
                <a:lnTo>
                  <a:pt x="8167923" y="0"/>
                </a:lnTo>
                <a:lnTo>
                  <a:pt x="8167923" y="5920103"/>
                </a:lnTo>
                <a:lnTo>
                  <a:pt x="0" y="59201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965656" y="3993356"/>
            <a:ext cx="6293644" cy="6293644"/>
          </a:xfrm>
          <a:custGeom>
            <a:avLst/>
            <a:gdLst/>
            <a:ahLst/>
            <a:cxnLst/>
            <a:rect r="r" b="b" t="t" l="l"/>
            <a:pathLst>
              <a:path h="6293644" w="6293644">
                <a:moveTo>
                  <a:pt x="0" y="0"/>
                </a:moveTo>
                <a:lnTo>
                  <a:pt x="6293644" y="0"/>
                </a:lnTo>
                <a:lnTo>
                  <a:pt x="6293644" y="6293644"/>
                </a:lnTo>
                <a:lnTo>
                  <a:pt x="0" y="62936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a:grpSpLocks noChangeAspect="true"/>
          </p:cNvGrpSpPr>
          <p:nvPr/>
        </p:nvGrpSpPr>
        <p:grpSpPr>
          <a:xfrm rot="0">
            <a:off x="11697652" y="4725353"/>
            <a:ext cx="4829651" cy="4829651"/>
            <a:chOff x="0" y="0"/>
            <a:chExt cx="13884457" cy="13884457"/>
          </a:xfrm>
        </p:grpSpPr>
        <p:sp>
          <p:nvSpPr>
            <p:cNvPr name="Freeform 6" id="6"/>
            <p:cNvSpPr/>
            <p:nvPr/>
          </p:nvSpPr>
          <p:spPr>
            <a:xfrm flipH="false" flipV="false" rot="0">
              <a:off x="-342874" y="-11125"/>
              <a:ext cx="14570202" cy="13906705"/>
            </a:xfrm>
            <a:custGeom>
              <a:avLst/>
              <a:gdLst/>
              <a:ahLst/>
              <a:cxnLst/>
              <a:rect r="r" b="b" t="t" l="l"/>
              <a:pathLst>
                <a:path h="13906705" w="14570202">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179151"/>
            </a:solidFill>
          </p:spPr>
        </p:sp>
        <p:sp>
          <p:nvSpPr>
            <p:cNvPr name="Freeform 7" id="7"/>
            <p:cNvSpPr/>
            <p:nvPr/>
          </p:nvSpPr>
          <p:spPr>
            <a:xfrm flipH="false" flipV="false" rot="0">
              <a:off x="-254486" y="73238"/>
              <a:ext cx="14393428" cy="13737980"/>
            </a:xfrm>
            <a:custGeom>
              <a:avLst/>
              <a:gdLst/>
              <a:ahLst/>
              <a:cxnLst/>
              <a:rect r="r" b="b" t="t" l="l"/>
              <a:pathLst>
                <a:path h="13737980" w="14393428">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16369" t="0" r="-16369" b="0"/>
              </a:stretch>
            </a:blipFill>
          </p:spPr>
        </p:sp>
      </p:grpSp>
      <p:sp>
        <p:nvSpPr>
          <p:cNvPr name="Freeform 8" id="8"/>
          <p:cNvSpPr/>
          <p:nvPr/>
        </p:nvSpPr>
        <p:spPr>
          <a:xfrm flipH="false" flipV="false" rot="0">
            <a:off x="-159329" y="0"/>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0" y="1839276"/>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Presentaciones a la venta</a:t>
            </a:r>
          </a:p>
        </p:txBody>
      </p:sp>
      <p:sp>
        <p:nvSpPr>
          <p:cNvPr name="TextBox 10" id="10"/>
          <p:cNvSpPr txBox="true"/>
          <p:nvPr/>
        </p:nvSpPr>
        <p:spPr>
          <a:xfrm rot="0">
            <a:off x="1531567" y="3318508"/>
            <a:ext cx="9434089" cy="2601595"/>
          </a:xfrm>
          <a:prstGeom prst="rect">
            <a:avLst/>
          </a:prstGeom>
        </p:spPr>
        <p:txBody>
          <a:bodyPr anchor="t" rtlCol="false" tIns="0" lIns="0" bIns="0" rIns="0">
            <a:spAutoFit/>
          </a:bodyPr>
          <a:lstStyle/>
          <a:p>
            <a:pPr algn="ctr">
              <a:lnSpc>
                <a:spcPts val="5179"/>
              </a:lnSpc>
            </a:pPr>
            <a:r>
              <a:rPr lang="en-US" sz="3699">
                <a:solidFill>
                  <a:srgbClr val="000000"/>
                </a:solidFill>
                <a:latin typeface="Montserrat"/>
              </a:rPr>
              <a:t>       Shiny Hands ofrece una única presentación de 30 láminas de jabón por empaque, con un tamaño de 2,1  x  3,1 cm cada laminita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0" y="0"/>
            <a:ext cx="20955000" cy="10287000"/>
          </a:xfrm>
          <a:custGeom>
            <a:avLst/>
            <a:gdLst/>
            <a:ahLst/>
            <a:cxnLst/>
            <a:rect r="r" b="b" t="t" l="l"/>
            <a:pathLst>
              <a:path h="10287000" w="20955000">
                <a:moveTo>
                  <a:pt x="0" y="0"/>
                </a:moveTo>
                <a:lnTo>
                  <a:pt x="20955000" y="0"/>
                </a:lnTo>
                <a:lnTo>
                  <a:pt x="20955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4551" y="5300576"/>
            <a:ext cx="5195160" cy="3957724"/>
          </a:xfrm>
          <a:custGeom>
            <a:avLst/>
            <a:gdLst/>
            <a:ahLst/>
            <a:cxnLst/>
            <a:rect r="r" b="b" t="t" l="l"/>
            <a:pathLst>
              <a:path h="3957724" w="5195160">
                <a:moveTo>
                  <a:pt x="0" y="0"/>
                </a:moveTo>
                <a:lnTo>
                  <a:pt x="5195160" y="0"/>
                </a:lnTo>
                <a:lnTo>
                  <a:pt x="5195160" y="3957724"/>
                </a:lnTo>
                <a:lnTo>
                  <a:pt x="0" y="3957724"/>
                </a:lnTo>
                <a:lnTo>
                  <a:pt x="0" y="0"/>
                </a:lnTo>
                <a:close/>
              </a:path>
            </a:pathLst>
          </a:custGeom>
          <a:blipFill>
            <a:blip r:embed="rId4"/>
            <a:stretch>
              <a:fillRect l="0" t="-65833" r="0" b="-9188"/>
            </a:stretch>
          </a:blipFill>
        </p:spPr>
      </p:sp>
      <p:grpSp>
        <p:nvGrpSpPr>
          <p:cNvPr name="Group 4" id="4"/>
          <p:cNvGrpSpPr/>
          <p:nvPr/>
        </p:nvGrpSpPr>
        <p:grpSpPr>
          <a:xfrm rot="0">
            <a:off x="11685617" y="4511974"/>
            <a:ext cx="4922616" cy="4922616"/>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0" t="-4274" r="0" b="-4274"/>
              </a:stretch>
            </a:blipFill>
          </p:spPr>
        </p:sp>
      </p:grpSp>
      <p:sp>
        <p:nvSpPr>
          <p:cNvPr name="Freeform 6" id="6"/>
          <p:cNvSpPr/>
          <p:nvPr/>
        </p:nvSpPr>
        <p:spPr>
          <a:xfrm flipH="false" flipV="false" rot="0">
            <a:off x="10477500" y="3581125"/>
            <a:ext cx="7338851" cy="6705875"/>
          </a:xfrm>
          <a:custGeom>
            <a:avLst/>
            <a:gdLst/>
            <a:ahLst/>
            <a:cxnLst/>
            <a:rect r="r" b="b" t="t" l="l"/>
            <a:pathLst>
              <a:path h="6705875" w="7338851">
                <a:moveTo>
                  <a:pt x="0" y="0"/>
                </a:moveTo>
                <a:lnTo>
                  <a:pt x="7338851" y="0"/>
                </a:lnTo>
                <a:lnTo>
                  <a:pt x="7338851" y="6705875"/>
                </a:lnTo>
                <a:lnTo>
                  <a:pt x="0" y="67058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3544229" y="895350"/>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Precio</a:t>
            </a:r>
          </a:p>
        </p:txBody>
      </p:sp>
      <p:sp>
        <p:nvSpPr>
          <p:cNvPr name="TextBox 8" id="8"/>
          <p:cNvSpPr txBox="true"/>
          <p:nvPr/>
        </p:nvSpPr>
        <p:spPr>
          <a:xfrm rot="0">
            <a:off x="194522" y="1949450"/>
            <a:ext cx="18288000" cy="1944370"/>
          </a:xfrm>
          <a:prstGeom prst="rect">
            <a:avLst/>
          </a:prstGeom>
        </p:spPr>
        <p:txBody>
          <a:bodyPr anchor="t" rtlCol="false" tIns="0" lIns="0" bIns="0" rIns="0">
            <a:spAutoFit/>
          </a:bodyPr>
          <a:lstStyle/>
          <a:p>
            <a:pPr algn="ctr">
              <a:lnSpc>
                <a:spcPts val="5179"/>
              </a:lnSpc>
            </a:pPr>
            <a:r>
              <a:rPr lang="en-US" sz="3699">
                <a:solidFill>
                  <a:srgbClr val="000000"/>
                </a:solidFill>
                <a:latin typeface="Montserrat"/>
              </a:rPr>
              <a:t>SoapStar se puede adquirir por un valor de ₡850.00 colones, </a:t>
            </a:r>
          </a:p>
          <a:p>
            <a:pPr algn="ctr">
              <a:lnSpc>
                <a:spcPts val="5179"/>
              </a:lnSpc>
            </a:pPr>
            <a:r>
              <a:rPr lang="en-US" sz="3699">
                <a:solidFill>
                  <a:srgbClr val="000000"/>
                </a:solidFill>
                <a:latin typeface="Montserrat"/>
              </a:rPr>
              <a:t>el empaque contiene 30 láminas de jabón.</a:t>
            </a:r>
          </a:p>
          <a:p>
            <a:pPr algn="ctr">
              <a:lnSpc>
                <a:spcPts val="517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B1D2C8"/>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73978" y="81106"/>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4219596" y="3544639"/>
            <a:ext cx="3248279" cy="2692073"/>
          </a:xfrm>
          <a:custGeom>
            <a:avLst/>
            <a:gdLst/>
            <a:ahLst/>
            <a:cxnLst/>
            <a:rect r="r" b="b" t="t" l="l"/>
            <a:pathLst>
              <a:path h="2692073" w="3248279">
                <a:moveTo>
                  <a:pt x="0" y="0"/>
                </a:moveTo>
                <a:lnTo>
                  <a:pt x="3248280" y="0"/>
                </a:lnTo>
                <a:lnTo>
                  <a:pt x="3248280" y="2692073"/>
                </a:lnTo>
                <a:lnTo>
                  <a:pt x="0" y="2692073"/>
                </a:lnTo>
                <a:lnTo>
                  <a:pt x="0" y="0"/>
                </a:lnTo>
                <a:close/>
              </a:path>
            </a:pathLst>
          </a:custGeom>
          <a:blipFill>
            <a:blip r:embed="rId4"/>
            <a:stretch>
              <a:fillRect l="-1069" t="0" r="0" b="0"/>
            </a:stretch>
          </a:blipFill>
        </p:spPr>
      </p:sp>
      <p:sp>
        <p:nvSpPr>
          <p:cNvPr name="Freeform 5" id="5"/>
          <p:cNvSpPr/>
          <p:nvPr/>
        </p:nvSpPr>
        <p:spPr>
          <a:xfrm flipH="false" flipV="false" rot="0">
            <a:off x="11107919" y="4179312"/>
            <a:ext cx="4685590" cy="4114800"/>
          </a:xfrm>
          <a:custGeom>
            <a:avLst/>
            <a:gdLst/>
            <a:ahLst/>
            <a:cxnLst/>
            <a:rect r="r" b="b" t="t" l="l"/>
            <a:pathLst>
              <a:path h="4114800" w="4685590">
                <a:moveTo>
                  <a:pt x="0" y="0"/>
                </a:moveTo>
                <a:lnTo>
                  <a:pt x="4685590" y="0"/>
                </a:lnTo>
                <a:lnTo>
                  <a:pt x="468559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484486" y="7088945"/>
            <a:ext cx="7315200" cy="3198055"/>
          </a:xfrm>
          <a:custGeom>
            <a:avLst/>
            <a:gdLst/>
            <a:ahLst/>
            <a:cxnLst/>
            <a:rect r="r" b="b" t="t" l="l"/>
            <a:pathLst>
              <a:path h="3198055" w="7315200">
                <a:moveTo>
                  <a:pt x="0" y="0"/>
                </a:moveTo>
                <a:lnTo>
                  <a:pt x="7315200" y="0"/>
                </a:lnTo>
                <a:lnTo>
                  <a:pt x="7315200" y="3198055"/>
                </a:lnTo>
                <a:lnTo>
                  <a:pt x="0" y="31980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566254" y="7618305"/>
            <a:ext cx="3151665" cy="2028526"/>
          </a:xfrm>
          <a:custGeom>
            <a:avLst/>
            <a:gdLst/>
            <a:ahLst/>
            <a:cxnLst/>
            <a:rect r="r" b="b" t="t" l="l"/>
            <a:pathLst>
              <a:path h="2028526" w="3151665">
                <a:moveTo>
                  <a:pt x="0" y="0"/>
                </a:moveTo>
                <a:lnTo>
                  <a:pt x="3151665" y="0"/>
                </a:lnTo>
                <a:lnTo>
                  <a:pt x="3151665" y="2028526"/>
                </a:lnTo>
                <a:lnTo>
                  <a:pt x="0" y="20285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5142086" y="443228"/>
            <a:ext cx="8308628"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Proveedores</a:t>
            </a:r>
          </a:p>
        </p:txBody>
      </p:sp>
      <p:sp>
        <p:nvSpPr>
          <p:cNvPr name="TextBox 9" id="9"/>
          <p:cNvSpPr txBox="true"/>
          <p:nvPr/>
        </p:nvSpPr>
        <p:spPr>
          <a:xfrm rot="0">
            <a:off x="1492694" y="2242818"/>
            <a:ext cx="8782050" cy="1180465"/>
          </a:xfrm>
          <a:prstGeom prst="rect">
            <a:avLst/>
          </a:prstGeom>
        </p:spPr>
        <p:txBody>
          <a:bodyPr anchor="t" rtlCol="false" tIns="0" lIns="0" bIns="0" rIns="0">
            <a:spAutoFit/>
          </a:bodyPr>
          <a:lstStyle/>
          <a:p>
            <a:pPr algn="ctr">
              <a:lnSpc>
                <a:spcPts val="4759"/>
              </a:lnSpc>
            </a:pPr>
            <a:r>
              <a:rPr lang="en-US" sz="3399">
                <a:solidFill>
                  <a:srgbClr val="000000"/>
                </a:solidFill>
                <a:latin typeface="Montserrat"/>
              </a:rPr>
              <a:t>        </a:t>
            </a:r>
            <a:r>
              <a:rPr lang="en-US" sz="3399">
                <a:solidFill>
                  <a:srgbClr val="000000"/>
                </a:solidFill>
                <a:latin typeface="Montserrat Bold"/>
              </a:rPr>
              <a:t>Soluciones que agregan valor SAV </a:t>
            </a:r>
          </a:p>
          <a:p>
            <a:pPr algn="ctr">
              <a:lnSpc>
                <a:spcPts val="4759"/>
              </a:lnSpc>
            </a:pPr>
            <a:r>
              <a:rPr lang="en-US" sz="3399">
                <a:solidFill>
                  <a:srgbClr val="000000"/>
                </a:solidFill>
                <a:latin typeface="Montserrat Bold"/>
              </a:rPr>
              <a:t>(papel soluble)</a:t>
            </a:r>
          </a:p>
        </p:txBody>
      </p:sp>
      <p:sp>
        <p:nvSpPr>
          <p:cNvPr name="TextBox 10" id="10"/>
          <p:cNvSpPr txBox="true"/>
          <p:nvPr/>
        </p:nvSpPr>
        <p:spPr>
          <a:xfrm rot="0">
            <a:off x="9004527" y="3221106"/>
            <a:ext cx="8069907" cy="580390"/>
          </a:xfrm>
          <a:prstGeom prst="rect">
            <a:avLst/>
          </a:prstGeom>
        </p:spPr>
        <p:txBody>
          <a:bodyPr anchor="t" rtlCol="false" tIns="0" lIns="0" bIns="0" rIns="0">
            <a:spAutoFit/>
          </a:bodyPr>
          <a:lstStyle/>
          <a:p>
            <a:pPr algn="ctr">
              <a:lnSpc>
                <a:spcPts val="4759"/>
              </a:lnSpc>
            </a:pPr>
            <a:r>
              <a:rPr lang="en-US" sz="3399">
                <a:solidFill>
                  <a:srgbClr val="000000"/>
                </a:solidFill>
                <a:latin typeface="Montserrat"/>
              </a:rPr>
              <a:t>      </a:t>
            </a:r>
            <a:r>
              <a:rPr lang="en-US" sz="3399">
                <a:solidFill>
                  <a:srgbClr val="000000"/>
                </a:solidFill>
                <a:latin typeface="Montserrat Bold"/>
              </a:rPr>
              <a:t>Macrobiótica Mi Salud (esencias)</a:t>
            </a:r>
          </a:p>
        </p:txBody>
      </p:sp>
      <p:sp>
        <p:nvSpPr>
          <p:cNvPr name="TextBox 11" id="11"/>
          <p:cNvSpPr txBox="true"/>
          <p:nvPr/>
        </p:nvSpPr>
        <p:spPr>
          <a:xfrm rot="0">
            <a:off x="2583818" y="6712146"/>
            <a:ext cx="5871418" cy="580390"/>
          </a:xfrm>
          <a:prstGeom prst="rect">
            <a:avLst/>
          </a:prstGeom>
        </p:spPr>
        <p:txBody>
          <a:bodyPr anchor="t" rtlCol="false" tIns="0" lIns="0" bIns="0" rIns="0">
            <a:spAutoFit/>
          </a:bodyPr>
          <a:lstStyle/>
          <a:p>
            <a:pPr algn="ctr">
              <a:lnSpc>
                <a:spcPts val="4759"/>
              </a:lnSpc>
            </a:pPr>
            <a:r>
              <a:rPr lang="en-US" sz="3399">
                <a:solidFill>
                  <a:srgbClr val="000000"/>
                </a:solidFill>
                <a:latin typeface="Montserrat Bold"/>
              </a:rPr>
              <a:t>Decoqueques (glicerina)</a:t>
            </a:r>
            <a:r>
              <a:rPr lang="en-US" sz="3399">
                <a:solidFill>
                  <a:srgbClr val="000000"/>
                </a:solidFill>
                <a:latin typeface="Montserrat"/>
              </a:rPr>
              <a:t>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75ACA8"/>
        </a:solidFill>
      </p:bgPr>
    </p:bg>
    <p:spTree>
      <p:nvGrpSpPr>
        <p:cNvPr id="1" name=""/>
        <p:cNvGrpSpPr/>
        <p:nvPr/>
      </p:nvGrpSpPr>
      <p:grpSpPr>
        <a:xfrm>
          <a:off x="0" y="0"/>
          <a:ext cx="0" cy="0"/>
          <a:chOff x="0" y="0"/>
          <a:chExt cx="0" cy="0"/>
        </a:xfrm>
      </p:grpSpPr>
      <p:sp>
        <p:nvSpPr>
          <p:cNvPr name="Freeform 2" id="2"/>
          <p:cNvSpPr/>
          <p:nvPr/>
        </p:nvSpPr>
        <p:spPr>
          <a:xfrm flipH="false" flipV="false" rot="0">
            <a:off x="162902" y="7240718"/>
            <a:ext cx="3380693" cy="3046282"/>
          </a:xfrm>
          <a:custGeom>
            <a:avLst/>
            <a:gdLst/>
            <a:ahLst/>
            <a:cxnLst/>
            <a:rect r="r" b="b" t="t" l="l"/>
            <a:pathLst>
              <a:path h="3046282" w="3380693">
                <a:moveTo>
                  <a:pt x="0" y="0"/>
                </a:moveTo>
                <a:lnTo>
                  <a:pt x="3380693" y="0"/>
                </a:lnTo>
                <a:lnTo>
                  <a:pt x="3380693" y="3046282"/>
                </a:lnTo>
                <a:lnTo>
                  <a:pt x="0" y="30462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92956" y="1364777"/>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Estrategia de precio </a:t>
            </a:r>
          </a:p>
        </p:txBody>
      </p:sp>
      <p:sp>
        <p:nvSpPr>
          <p:cNvPr name="Freeform 4" id="4"/>
          <p:cNvSpPr/>
          <p:nvPr/>
        </p:nvSpPr>
        <p:spPr>
          <a:xfrm flipH="false" flipV="false" rot="0">
            <a:off x="16069098" y="893854"/>
            <a:ext cx="1335003" cy="1335003"/>
          </a:xfrm>
          <a:custGeom>
            <a:avLst/>
            <a:gdLst/>
            <a:ahLst/>
            <a:cxnLst/>
            <a:rect r="r" b="b" t="t" l="l"/>
            <a:pathLst>
              <a:path h="1335003" w="1335003">
                <a:moveTo>
                  <a:pt x="0" y="0"/>
                </a:moveTo>
                <a:lnTo>
                  <a:pt x="1335004" y="0"/>
                </a:lnTo>
                <a:lnTo>
                  <a:pt x="1335004"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7061598" y="0"/>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028700" y="893854"/>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0" y="0"/>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8860648">
            <a:off x="12326845" y="5208415"/>
            <a:ext cx="8054225" cy="6334386"/>
          </a:xfrm>
          <a:custGeom>
            <a:avLst/>
            <a:gdLst/>
            <a:ahLst/>
            <a:cxnLst/>
            <a:rect r="r" b="b" t="t" l="l"/>
            <a:pathLst>
              <a:path h="6334386" w="8054225">
                <a:moveTo>
                  <a:pt x="0" y="0"/>
                </a:moveTo>
                <a:lnTo>
                  <a:pt x="8054225" y="0"/>
                </a:lnTo>
                <a:lnTo>
                  <a:pt x="8054225" y="6334386"/>
                </a:lnTo>
                <a:lnTo>
                  <a:pt x="0" y="63343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2111350">
            <a:off x="7149213" y="7955512"/>
            <a:ext cx="8317708" cy="6541607"/>
          </a:xfrm>
          <a:custGeom>
            <a:avLst/>
            <a:gdLst/>
            <a:ahLst/>
            <a:cxnLst/>
            <a:rect r="r" b="b" t="t" l="l"/>
            <a:pathLst>
              <a:path h="6541607" w="8317708">
                <a:moveTo>
                  <a:pt x="0" y="0"/>
                </a:moveTo>
                <a:lnTo>
                  <a:pt x="8317708" y="0"/>
                </a:lnTo>
                <a:lnTo>
                  <a:pt x="8317708" y="6541607"/>
                </a:lnTo>
                <a:lnTo>
                  <a:pt x="0" y="65416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6952997" y="4865778"/>
            <a:ext cx="1335003" cy="1335003"/>
          </a:xfrm>
          <a:custGeom>
            <a:avLst/>
            <a:gdLst/>
            <a:ahLst/>
            <a:cxnLst/>
            <a:rect r="r" b="b" t="t" l="l"/>
            <a:pathLst>
              <a:path h="1335003" w="1335003">
                <a:moveTo>
                  <a:pt x="0" y="0"/>
                </a:moveTo>
                <a:lnTo>
                  <a:pt x="1335003" y="0"/>
                </a:lnTo>
                <a:lnTo>
                  <a:pt x="1335003"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4734095" y="6156583"/>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6069098" y="8590798"/>
            <a:ext cx="1335003" cy="1335003"/>
          </a:xfrm>
          <a:custGeom>
            <a:avLst/>
            <a:gdLst/>
            <a:ahLst/>
            <a:cxnLst/>
            <a:rect r="r" b="b" t="t" l="l"/>
            <a:pathLst>
              <a:path h="1335003" w="1335003">
                <a:moveTo>
                  <a:pt x="0" y="0"/>
                </a:moveTo>
                <a:lnTo>
                  <a:pt x="1335004" y="0"/>
                </a:lnTo>
                <a:lnTo>
                  <a:pt x="1335004"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9694235" y="8763859"/>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2881667" y="7923297"/>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4135169" y="7590680"/>
            <a:ext cx="2605105" cy="2335122"/>
          </a:xfrm>
          <a:custGeom>
            <a:avLst/>
            <a:gdLst/>
            <a:ahLst/>
            <a:cxnLst/>
            <a:rect r="r" b="b" t="t" l="l"/>
            <a:pathLst>
              <a:path h="2335122" w="2605105">
                <a:moveTo>
                  <a:pt x="0" y="0"/>
                </a:moveTo>
                <a:lnTo>
                  <a:pt x="2605105" y="0"/>
                </a:lnTo>
                <a:lnTo>
                  <a:pt x="2605105" y="2335122"/>
                </a:lnTo>
                <a:lnTo>
                  <a:pt x="0" y="23351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0" y="3669288"/>
            <a:ext cx="18288000" cy="1944370"/>
          </a:xfrm>
          <a:prstGeom prst="rect">
            <a:avLst/>
          </a:prstGeom>
        </p:spPr>
        <p:txBody>
          <a:bodyPr anchor="t" rtlCol="false" tIns="0" lIns="0" bIns="0" rIns="0">
            <a:spAutoFit/>
          </a:bodyPr>
          <a:lstStyle/>
          <a:p>
            <a:pPr algn="ctr">
              <a:lnSpc>
                <a:spcPts val="5179"/>
              </a:lnSpc>
            </a:pPr>
            <a:r>
              <a:rPr lang="en-US" sz="3699">
                <a:solidFill>
                  <a:srgbClr val="000000"/>
                </a:solidFill>
                <a:latin typeface="Montserrat"/>
              </a:rPr>
              <a:t>   Shiny Hands se aseguró de buscar el precio más asequible para el público, de esta manera, le facilitan a sus clientes un producto de alta calidad y económico, su precio es de ₡850.00 colones.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4002863" y="6251208"/>
            <a:ext cx="10282274" cy="4035792"/>
          </a:xfrm>
          <a:custGeom>
            <a:avLst/>
            <a:gdLst/>
            <a:ahLst/>
            <a:cxnLst/>
            <a:rect r="r" b="b" t="t" l="l"/>
            <a:pathLst>
              <a:path h="4035792" w="10282274">
                <a:moveTo>
                  <a:pt x="0" y="0"/>
                </a:moveTo>
                <a:lnTo>
                  <a:pt x="10282274" y="0"/>
                </a:lnTo>
                <a:lnTo>
                  <a:pt x="10282274" y="4035792"/>
                </a:lnTo>
                <a:lnTo>
                  <a:pt x="0" y="4035792"/>
                </a:lnTo>
                <a:lnTo>
                  <a:pt x="0" y="0"/>
                </a:lnTo>
                <a:close/>
              </a:path>
            </a:pathLst>
          </a:custGeom>
          <a:blipFill>
            <a:blip r:embed="rId2"/>
            <a:stretch>
              <a:fillRect l="0" t="0" r="0" b="0"/>
            </a:stretch>
          </a:blipFill>
        </p:spPr>
      </p:sp>
      <p:sp>
        <p:nvSpPr>
          <p:cNvPr name="Freeform 3" id="3"/>
          <p:cNvSpPr/>
          <p:nvPr/>
        </p:nvSpPr>
        <p:spPr>
          <a:xfrm flipH="false" flipV="false" rot="665196">
            <a:off x="4718599" y="404114"/>
            <a:ext cx="2143010" cy="2690994"/>
          </a:xfrm>
          <a:custGeom>
            <a:avLst/>
            <a:gdLst/>
            <a:ahLst/>
            <a:cxnLst/>
            <a:rect r="r" b="b" t="t" l="l"/>
            <a:pathLst>
              <a:path h="2690994" w="2143010">
                <a:moveTo>
                  <a:pt x="0" y="0"/>
                </a:moveTo>
                <a:lnTo>
                  <a:pt x="2143010" y="0"/>
                </a:lnTo>
                <a:lnTo>
                  <a:pt x="2143010" y="2690995"/>
                </a:lnTo>
                <a:lnTo>
                  <a:pt x="0" y="26909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92956" y="1530536"/>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Público </a:t>
            </a:r>
          </a:p>
        </p:txBody>
      </p:sp>
      <p:sp>
        <p:nvSpPr>
          <p:cNvPr name="TextBox 5" id="5"/>
          <p:cNvSpPr txBox="true"/>
          <p:nvPr/>
        </p:nvSpPr>
        <p:spPr>
          <a:xfrm rot="0">
            <a:off x="1028700" y="4137977"/>
            <a:ext cx="16844555" cy="1944370"/>
          </a:xfrm>
          <a:prstGeom prst="rect">
            <a:avLst/>
          </a:prstGeom>
        </p:spPr>
        <p:txBody>
          <a:bodyPr anchor="t" rtlCol="false" tIns="0" lIns="0" bIns="0" rIns="0">
            <a:spAutoFit/>
          </a:bodyPr>
          <a:lstStyle/>
          <a:p>
            <a:pPr algn="ctr">
              <a:lnSpc>
                <a:spcPts val="5179"/>
              </a:lnSpc>
            </a:pPr>
            <a:r>
              <a:rPr lang="en-US" sz="3699">
                <a:solidFill>
                  <a:srgbClr val="000000"/>
                </a:solidFill>
                <a:latin typeface="Montserrat"/>
              </a:rPr>
              <a:t> </a:t>
            </a:r>
            <a:r>
              <a:rPr lang="en-US" sz="3699">
                <a:solidFill>
                  <a:srgbClr val="000000"/>
                </a:solidFill>
                <a:latin typeface="Montserrat"/>
              </a:rPr>
              <a:t>SoapStar va dirigido a todas las personas a partir de los cinco años, ya que Shiny Hands busca contribuir con la higiene correcta del lavado de manos de todos los clientes.</a:t>
            </a:r>
          </a:p>
        </p:txBody>
      </p:sp>
      <p:sp>
        <p:nvSpPr>
          <p:cNvPr name="Freeform 6" id="6"/>
          <p:cNvSpPr/>
          <p:nvPr/>
        </p:nvSpPr>
        <p:spPr>
          <a:xfrm flipH="false" flipV="false" rot="9093259">
            <a:off x="11041252" y="571124"/>
            <a:ext cx="2143010" cy="2690994"/>
          </a:xfrm>
          <a:custGeom>
            <a:avLst/>
            <a:gdLst/>
            <a:ahLst/>
            <a:cxnLst/>
            <a:rect r="r" b="b" t="t" l="l"/>
            <a:pathLst>
              <a:path h="2690994" w="2143010">
                <a:moveTo>
                  <a:pt x="0" y="0"/>
                </a:moveTo>
                <a:lnTo>
                  <a:pt x="2143010" y="0"/>
                </a:lnTo>
                <a:lnTo>
                  <a:pt x="2143010" y="2690994"/>
                </a:lnTo>
                <a:lnTo>
                  <a:pt x="0" y="26909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E6DEF6"/>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046403" y="2090615"/>
            <a:ext cx="7071070" cy="8064783"/>
          </a:xfrm>
          <a:custGeom>
            <a:avLst/>
            <a:gdLst/>
            <a:ahLst/>
            <a:cxnLst/>
            <a:rect r="r" b="b" t="t" l="l"/>
            <a:pathLst>
              <a:path h="8064783" w="7071070">
                <a:moveTo>
                  <a:pt x="0" y="0"/>
                </a:moveTo>
                <a:lnTo>
                  <a:pt x="7071070" y="0"/>
                </a:lnTo>
                <a:lnTo>
                  <a:pt x="7071070" y="8064783"/>
                </a:lnTo>
                <a:lnTo>
                  <a:pt x="0" y="8064783"/>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
        <p:nvSpPr>
          <p:cNvPr name="Freeform 3" id="3"/>
          <p:cNvSpPr/>
          <p:nvPr/>
        </p:nvSpPr>
        <p:spPr>
          <a:xfrm flipH="false" flipV="false" rot="5400000">
            <a:off x="942213" y="1388458"/>
            <a:ext cx="7071070" cy="8064783"/>
          </a:xfrm>
          <a:custGeom>
            <a:avLst/>
            <a:gdLst/>
            <a:ahLst/>
            <a:cxnLst/>
            <a:rect r="r" b="b" t="t" l="l"/>
            <a:pathLst>
              <a:path h="8064783" w="7071070">
                <a:moveTo>
                  <a:pt x="0" y="0"/>
                </a:moveTo>
                <a:lnTo>
                  <a:pt x="7071070" y="0"/>
                </a:lnTo>
                <a:lnTo>
                  <a:pt x="7071070" y="8064783"/>
                </a:lnTo>
                <a:lnTo>
                  <a:pt x="0" y="8064783"/>
                </a:lnTo>
                <a:lnTo>
                  <a:pt x="0" y="0"/>
                </a:lnTo>
                <a:close/>
              </a:path>
            </a:pathLst>
          </a:custGeom>
          <a:blipFill>
            <a:blip r:embed="rId4">
              <a:extLst>
                <a:ext uri="{96DAC541-7B7A-43D3-8B79-37D633B846F1}">
                  <asvg:svgBlip xmlns:asvg="http://schemas.microsoft.com/office/drawing/2016/SVG/main" r:embed="rId5"/>
                </a:ext>
              </a:extLst>
            </a:blip>
            <a:stretch>
              <a:fillRect l="-72148" t="-990" r="0" b="0"/>
            </a:stretch>
          </a:blipFill>
        </p:spPr>
      </p:sp>
      <p:sp>
        <p:nvSpPr>
          <p:cNvPr name="Freeform 4" id="4"/>
          <p:cNvSpPr/>
          <p:nvPr/>
        </p:nvSpPr>
        <p:spPr>
          <a:xfrm flipH="false" flipV="false" rot="-5400000">
            <a:off x="11058411" y="2719073"/>
            <a:ext cx="7071070" cy="8064783"/>
          </a:xfrm>
          <a:custGeom>
            <a:avLst/>
            <a:gdLst/>
            <a:ahLst/>
            <a:cxnLst/>
            <a:rect r="r" b="b" t="t" l="l"/>
            <a:pathLst>
              <a:path h="8064783" w="7071070">
                <a:moveTo>
                  <a:pt x="0" y="0"/>
                </a:moveTo>
                <a:lnTo>
                  <a:pt x="7071070" y="0"/>
                </a:lnTo>
                <a:lnTo>
                  <a:pt x="7071070" y="8064784"/>
                </a:lnTo>
                <a:lnTo>
                  <a:pt x="0" y="8064784"/>
                </a:lnTo>
                <a:lnTo>
                  <a:pt x="0" y="0"/>
                </a:lnTo>
                <a:close/>
              </a:path>
            </a:pathLst>
          </a:custGeom>
          <a:blipFill>
            <a:blip r:embed="rId6">
              <a:extLst>
                <a:ext uri="{96DAC541-7B7A-43D3-8B79-37D633B846F1}">
                  <asvg:svgBlip xmlns:asvg="http://schemas.microsoft.com/office/drawing/2016/SVG/main" r:embed="rId7"/>
                </a:ext>
              </a:extLst>
            </a:blip>
            <a:stretch>
              <a:fillRect l="-72148" t="-990" r="0" b="0"/>
            </a:stretch>
          </a:blipFill>
        </p:spPr>
      </p:sp>
      <p:sp>
        <p:nvSpPr>
          <p:cNvPr name="TextBox 5" id="5"/>
          <p:cNvSpPr txBox="true"/>
          <p:nvPr/>
        </p:nvSpPr>
        <p:spPr>
          <a:xfrm rot="0">
            <a:off x="152400" y="2845208"/>
            <a:ext cx="18288000" cy="7202170"/>
          </a:xfrm>
          <a:prstGeom prst="rect">
            <a:avLst/>
          </a:prstGeom>
        </p:spPr>
        <p:txBody>
          <a:bodyPr anchor="t" rtlCol="false" tIns="0" lIns="0" bIns="0" rIns="0">
            <a:spAutoFit/>
          </a:bodyPr>
          <a:lstStyle/>
          <a:p>
            <a:pPr algn="ctr">
              <a:lnSpc>
                <a:spcPts val="5179"/>
              </a:lnSpc>
            </a:pPr>
          </a:p>
          <a:p>
            <a:pPr algn="ctr">
              <a:lnSpc>
                <a:spcPts val="5179"/>
              </a:lnSpc>
            </a:pPr>
            <a:r>
              <a:rPr lang="en-US" sz="3699">
                <a:solidFill>
                  <a:srgbClr val="000000"/>
                </a:solidFill>
                <a:latin typeface="Montserrat"/>
              </a:rPr>
              <a:t>Contamos con entregas personales en:</a:t>
            </a:r>
          </a:p>
          <a:p>
            <a:pPr algn="ctr">
              <a:lnSpc>
                <a:spcPts val="5179"/>
              </a:lnSpc>
            </a:pPr>
          </a:p>
          <a:p>
            <a:pPr algn="ctr">
              <a:lnSpc>
                <a:spcPts val="5179"/>
              </a:lnSpc>
            </a:pPr>
            <a:r>
              <a:rPr lang="en-US" sz="3699">
                <a:solidFill>
                  <a:srgbClr val="000000"/>
                </a:solidFill>
                <a:latin typeface="Montserrat"/>
              </a:rPr>
              <a:t> Aguas Zarcas </a:t>
            </a:r>
          </a:p>
          <a:p>
            <a:pPr algn="ctr">
              <a:lnSpc>
                <a:spcPts val="5179"/>
              </a:lnSpc>
            </a:pPr>
            <a:r>
              <a:rPr lang="en-US" sz="3699">
                <a:solidFill>
                  <a:srgbClr val="000000"/>
                </a:solidFill>
                <a:latin typeface="Montserrat"/>
              </a:rPr>
              <a:t>Pital</a:t>
            </a:r>
          </a:p>
          <a:p>
            <a:pPr algn="ctr">
              <a:lnSpc>
                <a:spcPts val="5179"/>
              </a:lnSpc>
            </a:pPr>
            <a:r>
              <a:rPr lang="en-US" sz="3699">
                <a:solidFill>
                  <a:srgbClr val="000000"/>
                </a:solidFill>
                <a:latin typeface="Montserrat"/>
              </a:rPr>
              <a:t>Venecia</a:t>
            </a:r>
          </a:p>
          <a:p>
            <a:pPr algn="ctr">
              <a:lnSpc>
                <a:spcPts val="5179"/>
              </a:lnSpc>
            </a:pPr>
            <a:r>
              <a:rPr lang="en-US" sz="3699">
                <a:solidFill>
                  <a:srgbClr val="000000"/>
                </a:solidFill>
                <a:latin typeface="Montserrat"/>
              </a:rPr>
              <a:t> Ciudad Quesada</a:t>
            </a:r>
          </a:p>
          <a:p>
            <a:pPr algn="ctr">
              <a:lnSpc>
                <a:spcPts val="5179"/>
              </a:lnSpc>
            </a:pPr>
          </a:p>
          <a:p>
            <a:pPr algn="ctr">
              <a:lnSpc>
                <a:spcPts val="5179"/>
              </a:lnSpc>
            </a:pPr>
            <a:r>
              <a:rPr lang="en-US" sz="3699">
                <a:solidFill>
                  <a:srgbClr val="000000"/>
                </a:solidFill>
                <a:latin typeface="Montserrat"/>
              </a:rPr>
              <a:t> También contamos con envíos a través de Correos de Costa Rica. </a:t>
            </a:r>
          </a:p>
          <a:p>
            <a:pPr algn="ctr">
              <a:lnSpc>
                <a:spcPts val="5179"/>
              </a:lnSpc>
            </a:pPr>
          </a:p>
          <a:p>
            <a:pPr algn="ctr">
              <a:lnSpc>
                <a:spcPts val="5179"/>
              </a:lnSpc>
            </a:pPr>
          </a:p>
        </p:txBody>
      </p:sp>
      <p:sp>
        <p:nvSpPr>
          <p:cNvPr name="Freeform 6" id="6"/>
          <p:cNvSpPr/>
          <p:nvPr/>
        </p:nvSpPr>
        <p:spPr>
          <a:xfrm flipH="false" flipV="false" rot="0">
            <a:off x="0" y="5112058"/>
            <a:ext cx="5280553" cy="5174942"/>
          </a:xfrm>
          <a:custGeom>
            <a:avLst/>
            <a:gdLst/>
            <a:ahLst/>
            <a:cxnLst/>
            <a:rect r="r" b="b" t="t" l="l"/>
            <a:pathLst>
              <a:path h="5174942" w="5280553">
                <a:moveTo>
                  <a:pt x="0" y="0"/>
                </a:moveTo>
                <a:lnTo>
                  <a:pt x="5280553" y="0"/>
                </a:lnTo>
                <a:lnTo>
                  <a:pt x="5280553" y="5174942"/>
                </a:lnTo>
                <a:lnTo>
                  <a:pt x="0" y="51749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10800000">
            <a:off x="13007447" y="0"/>
            <a:ext cx="5280553" cy="5174942"/>
          </a:xfrm>
          <a:custGeom>
            <a:avLst/>
            <a:gdLst/>
            <a:ahLst/>
            <a:cxnLst/>
            <a:rect r="r" b="b" t="t" l="l"/>
            <a:pathLst>
              <a:path h="5174942" w="5280553">
                <a:moveTo>
                  <a:pt x="0" y="0"/>
                </a:moveTo>
                <a:lnTo>
                  <a:pt x="5280553" y="0"/>
                </a:lnTo>
                <a:lnTo>
                  <a:pt x="5280553" y="5174942"/>
                </a:lnTo>
                <a:lnTo>
                  <a:pt x="0" y="51749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445356" y="809625"/>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Puntos de venta</a:t>
            </a:r>
          </a:p>
        </p:txBody>
      </p:sp>
      <p:sp>
        <p:nvSpPr>
          <p:cNvPr name="Freeform 9" id="9"/>
          <p:cNvSpPr/>
          <p:nvPr/>
        </p:nvSpPr>
        <p:spPr>
          <a:xfrm flipH="false" flipV="false" rot="5400000">
            <a:off x="10111186" y="4308793"/>
            <a:ext cx="7071070" cy="8064783"/>
          </a:xfrm>
          <a:custGeom>
            <a:avLst/>
            <a:gdLst/>
            <a:ahLst/>
            <a:cxnLst/>
            <a:rect r="r" b="b" t="t" l="l"/>
            <a:pathLst>
              <a:path h="8064783" w="7071070">
                <a:moveTo>
                  <a:pt x="0" y="0"/>
                </a:moveTo>
                <a:lnTo>
                  <a:pt x="7071070" y="0"/>
                </a:lnTo>
                <a:lnTo>
                  <a:pt x="7071070" y="8064783"/>
                </a:lnTo>
                <a:lnTo>
                  <a:pt x="0" y="8064783"/>
                </a:lnTo>
                <a:lnTo>
                  <a:pt x="0" y="0"/>
                </a:lnTo>
                <a:close/>
              </a:path>
            </a:pathLst>
          </a:custGeom>
          <a:blipFill>
            <a:blip r:embed="rId2">
              <a:extLst>
                <a:ext uri="{96DAC541-7B7A-43D3-8B79-37D633B846F1}">
                  <asvg:svgBlip xmlns:asvg="http://schemas.microsoft.com/office/drawing/2016/SVG/main" r:embed="rId3"/>
                </a:ext>
              </a:extLst>
            </a:blip>
            <a:stretch>
              <a:fillRect l="-72148" t="-99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11730229" y="6522705"/>
            <a:ext cx="6120806" cy="3764295"/>
          </a:xfrm>
          <a:custGeom>
            <a:avLst/>
            <a:gdLst/>
            <a:ahLst/>
            <a:cxnLst/>
            <a:rect r="r" b="b" t="t" l="l"/>
            <a:pathLst>
              <a:path h="3764295" w="6120806">
                <a:moveTo>
                  <a:pt x="0" y="0"/>
                </a:moveTo>
                <a:lnTo>
                  <a:pt x="6120805" y="0"/>
                </a:lnTo>
                <a:lnTo>
                  <a:pt x="6120805" y="3764295"/>
                </a:lnTo>
                <a:lnTo>
                  <a:pt x="0" y="3764295"/>
                </a:lnTo>
                <a:lnTo>
                  <a:pt x="0" y="0"/>
                </a:lnTo>
                <a:close/>
              </a:path>
            </a:pathLst>
          </a:custGeom>
          <a:blipFill>
            <a:blip r:embed="rId2"/>
            <a:stretch>
              <a:fillRect l="0" t="0" r="0" b="0"/>
            </a:stretch>
          </a:blipFill>
        </p:spPr>
      </p:sp>
      <p:sp>
        <p:nvSpPr>
          <p:cNvPr name="Freeform 3" id="3"/>
          <p:cNvSpPr/>
          <p:nvPr/>
        </p:nvSpPr>
        <p:spPr>
          <a:xfrm flipH="false" flipV="false" rot="0">
            <a:off x="-5591989" y="-1966328"/>
            <a:ext cx="7415711" cy="13183485"/>
          </a:xfrm>
          <a:custGeom>
            <a:avLst/>
            <a:gdLst/>
            <a:ahLst/>
            <a:cxnLst/>
            <a:rect r="r" b="b" t="t" l="l"/>
            <a:pathLst>
              <a:path h="13183485" w="7415711">
                <a:moveTo>
                  <a:pt x="0" y="0"/>
                </a:moveTo>
                <a:lnTo>
                  <a:pt x="7415711" y="0"/>
                </a:lnTo>
                <a:lnTo>
                  <a:pt x="7415711" y="13183485"/>
                </a:lnTo>
                <a:lnTo>
                  <a:pt x="0" y="131834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2962667"/>
            <a:ext cx="18288000" cy="3258820"/>
          </a:xfrm>
          <a:prstGeom prst="rect">
            <a:avLst/>
          </a:prstGeom>
        </p:spPr>
        <p:txBody>
          <a:bodyPr anchor="t" rtlCol="false" tIns="0" lIns="0" bIns="0" rIns="0">
            <a:spAutoFit/>
          </a:bodyPr>
          <a:lstStyle/>
          <a:p>
            <a:pPr algn="ctr">
              <a:lnSpc>
                <a:spcPts val="5179"/>
              </a:lnSpc>
            </a:pPr>
            <a:r>
              <a:rPr lang="en-US" sz="3699">
                <a:solidFill>
                  <a:srgbClr val="000000"/>
                </a:solidFill>
                <a:latin typeface="Montserrat"/>
              </a:rPr>
              <a:t> </a:t>
            </a:r>
            <a:r>
              <a:rPr lang="en-US" sz="3699">
                <a:solidFill>
                  <a:srgbClr val="000000"/>
                </a:solidFill>
                <a:latin typeface="Montserrat"/>
              </a:rPr>
              <a:t>Entregas directas o personales por toda la zona de Aguas Zarcas y comunidades aledañas, se hacen envíos fuera de la zona norte por correos de Costa Rica, garantizando la seguridad del producto. </a:t>
            </a:r>
          </a:p>
          <a:p>
            <a:pPr algn="ctr">
              <a:lnSpc>
                <a:spcPts val="5179"/>
              </a:lnSpc>
            </a:pPr>
          </a:p>
          <a:p>
            <a:pPr algn="ctr">
              <a:lnSpc>
                <a:spcPts val="5179"/>
              </a:lnSpc>
            </a:pPr>
          </a:p>
        </p:txBody>
      </p:sp>
      <p:sp>
        <p:nvSpPr>
          <p:cNvPr name="Freeform 5" id="5"/>
          <p:cNvSpPr/>
          <p:nvPr/>
        </p:nvSpPr>
        <p:spPr>
          <a:xfrm flipH="false" flipV="false" rot="0">
            <a:off x="481199" y="5876426"/>
            <a:ext cx="5551065" cy="4410574"/>
          </a:xfrm>
          <a:custGeom>
            <a:avLst/>
            <a:gdLst/>
            <a:ahLst/>
            <a:cxnLst/>
            <a:rect r="r" b="b" t="t" l="l"/>
            <a:pathLst>
              <a:path h="4410574" w="5551065">
                <a:moveTo>
                  <a:pt x="0" y="0"/>
                </a:moveTo>
                <a:lnTo>
                  <a:pt x="5551066" y="0"/>
                </a:lnTo>
                <a:lnTo>
                  <a:pt x="5551066" y="4410574"/>
                </a:lnTo>
                <a:lnTo>
                  <a:pt x="0" y="44105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92956" y="1097038"/>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Logística</a:t>
            </a:r>
          </a:p>
        </p:txBody>
      </p:sp>
      <p:sp>
        <p:nvSpPr>
          <p:cNvPr name="AutoShape 7" id="7"/>
          <p:cNvSpPr/>
          <p:nvPr/>
        </p:nvSpPr>
        <p:spPr>
          <a:xfrm>
            <a:off x="12853832" y="2153677"/>
            <a:ext cx="6492240" cy="0"/>
          </a:xfrm>
          <a:prstGeom prst="line">
            <a:avLst/>
          </a:prstGeom>
          <a:ln cap="flat" w="38100">
            <a:solidFill>
              <a:srgbClr val="000000"/>
            </a:solidFill>
            <a:prstDash val="solid"/>
            <a:headEnd type="oval" len="lg" w="lg"/>
            <a:tailEnd type="oval" len="lg" w="lg"/>
          </a:ln>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223997" y="6799262"/>
            <a:ext cx="2918231" cy="3222946"/>
          </a:xfrm>
          <a:custGeom>
            <a:avLst/>
            <a:gdLst/>
            <a:ahLst/>
            <a:cxnLst/>
            <a:rect r="r" b="b" t="t" l="l"/>
            <a:pathLst>
              <a:path h="3222946" w="2918231">
                <a:moveTo>
                  <a:pt x="0" y="0"/>
                </a:moveTo>
                <a:lnTo>
                  <a:pt x="2918231" y="0"/>
                </a:lnTo>
                <a:lnTo>
                  <a:pt x="2918231" y="3222946"/>
                </a:lnTo>
                <a:lnTo>
                  <a:pt x="0" y="32229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239067" y="8137525"/>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Tipos de promoción </a:t>
            </a:r>
          </a:p>
        </p:txBody>
      </p:sp>
      <p:grpSp>
        <p:nvGrpSpPr>
          <p:cNvPr name="Group 4" id="4"/>
          <p:cNvGrpSpPr/>
          <p:nvPr/>
        </p:nvGrpSpPr>
        <p:grpSpPr>
          <a:xfrm rot="-4854198">
            <a:off x="7703494" y="5828986"/>
            <a:ext cx="21169013" cy="16916439"/>
            <a:chOff x="0" y="0"/>
            <a:chExt cx="1017127" cy="812800"/>
          </a:xfrm>
        </p:grpSpPr>
        <p:sp>
          <p:nvSpPr>
            <p:cNvPr name="Freeform 5" id="5"/>
            <p:cNvSpPr/>
            <p:nvPr/>
          </p:nvSpPr>
          <p:spPr>
            <a:xfrm flipH="false" flipV="false" rot="0">
              <a:off x="0" y="0"/>
              <a:ext cx="1017127" cy="812800"/>
            </a:xfrm>
            <a:custGeom>
              <a:avLst/>
              <a:gdLst/>
              <a:ahLst/>
              <a:cxnLst/>
              <a:rect r="r" b="b" t="t" l="l"/>
              <a:pathLst>
                <a:path h="812800" w="1017127">
                  <a:moveTo>
                    <a:pt x="508564" y="0"/>
                  </a:moveTo>
                  <a:lnTo>
                    <a:pt x="1017127" y="406400"/>
                  </a:lnTo>
                  <a:lnTo>
                    <a:pt x="508564" y="812800"/>
                  </a:lnTo>
                  <a:lnTo>
                    <a:pt x="0" y="406400"/>
                  </a:lnTo>
                  <a:lnTo>
                    <a:pt x="508564" y="0"/>
                  </a:lnTo>
                  <a:close/>
                </a:path>
              </a:pathLst>
            </a:custGeom>
            <a:solidFill>
              <a:srgbClr val="CCBCEB"/>
            </a:solidFill>
          </p:spPr>
        </p:sp>
        <p:sp>
          <p:nvSpPr>
            <p:cNvPr name="TextBox 6" id="6"/>
            <p:cNvSpPr txBox="true"/>
            <p:nvPr/>
          </p:nvSpPr>
          <p:spPr>
            <a:xfrm>
              <a:off x="174819" y="101600"/>
              <a:ext cx="667490" cy="5715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6344114" y="5678488"/>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Brochures, banners, etc.</a:t>
            </a:r>
          </a:p>
        </p:txBody>
      </p:sp>
      <p:grpSp>
        <p:nvGrpSpPr>
          <p:cNvPr name="Group 8" id="8"/>
          <p:cNvGrpSpPr/>
          <p:nvPr/>
        </p:nvGrpSpPr>
        <p:grpSpPr>
          <a:xfrm rot="5207881">
            <a:off x="-11965258" y="-11227769"/>
            <a:ext cx="21169013" cy="16916439"/>
            <a:chOff x="0" y="0"/>
            <a:chExt cx="1017127" cy="812800"/>
          </a:xfrm>
        </p:grpSpPr>
        <p:sp>
          <p:nvSpPr>
            <p:cNvPr name="Freeform 9" id="9"/>
            <p:cNvSpPr/>
            <p:nvPr/>
          </p:nvSpPr>
          <p:spPr>
            <a:xfrm flipH="false" flipV="false" rot="0">
              <a:off x="0" y="0"/>
              <a:ext cx="1017127" cy="812800"/>
            </a:xfrm>
            <a:custGeom>
              <a:avLst/>
              <a:gdLst/>
              <a:ahLst/>
              <a:cxnLst/>
              <a:rect r="r" b="b" t="t" l="l"/>
              <a:pathLst>
                <a:path h="812800" w="1017127">
                  <a:moveTo>
                    <a:pt x="508564" y="0"/>
                  </a:moveTo>
                  <a:lnTo>
                    <a:pt x="1017127" y="406400"/>
                  </a:lnTo>
                  <a:lnTo>
                    <a:pt x="508564" y="812800"/>
                  </a:lnTo>
                  <a:lnTo>
                    <a:pt x="0" y="406400"/>
                  </a:lnTo>
                  <a:lnTo>
                    <a:pt x="508564" y="0"/>
                  </a:lnTo>
                  <a:close/>
                </a:path>
              </a:pathLst>
            </a:custGeom>
            <a:solidFill>
              <a:srgbClr val="81B7A9"/>
            </a:solidFill>
          </p:spPr>
        </p:sp>
        <p:sp>
          <p:nvSpPr>
            <p:cNvPr name="TextBox 10" id="10"/>
            <p:cNvSpPr txBox="true"/>
            <p:nvPr/>
          </p:nvSpPr>
          <p:spPr>
            <a:xfrm>
              <a:off x="174819" y="101600"/>
              <a:ext cx="667490" cy="5715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0" y="3529013"/>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Creación de redes sociales</a:t>
            </a:r>
          </a:p>
        </p:txBody>
      </p:sp>
      <p:sp>
        <p:nvSpPr>
          <p:cNvPr name="TextBox 12" id="12"/>
          <p:cNvSpPr txBox="true"/>
          <p:nvPr/>
        </p:nvSpPr>
        <p:spPr>
          <a:xfrm rot="0">
            <a:off x="445356" y="566264"/>
            <a:ext cx="17702088" cy="1932304"/>
          </a:xfrm>
          <a:prstGeom prst="rect">
            <a:avLst/>
          </a:prstGeom>
        </p:spPr>
        <p:txBody>
          <a:bodyPr anchor="t" rtlCol="false" tIns="0" lIns="0" bIns="0" rIns="0">
            <a:spAutoFit/>
          </a:bodyPr>
          <a:lstStyle/>
          <a:p>
            <a:pPr algn="ctr">
              <a:lnSpc>
                <a:spcPts val="15820"/>
              </a:lnSpc>
            </a:pPr>
            <a:r>
              <a:rPr lang="en-US" sz="11300">
                <a:solidFill>
                  <a:srgbClr val="000000"/>
                </a:solidFill>
                <a:latin typeface="Roca One Bold"/>
              </a:rPr>
              <a:t>Publicidad y promoción </a:t>
            </a:r>
          </a:p>
        </p:txBody>
      </p:sp>
      <p:sp>
        <p:nvSpPr>
          <p:cNvPr name="Freeform 13" id="13"/>
          <p:cNvSpPr/>
          <p:nvPr/>
        </p:nvSpPr>
        <p:spPr>
          <a:xfrm flipH="false" flipV="false" rot="0">
            <a:off x="16144939" y="7075732"/>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6812441" y="8951997"/>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4259794" y="8951997"/>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0" y="3314784"/>
            <a:ext cx="1335003" cy="1335003"/>
          </a:xfrm>
          <a:custGeom>
            <a:avLst/>
            <a:gdLst/>
            <a:ahLst/>
            <a:cxnLst/>
            <a:rect r="r" b="b" t="t" l="l"/>
            <a:pathLst>
              <a:path h="1335003" w="1335003">
                <a:moveTo>
                  <a:pt x="0" y="0"/>
                </a:moveTo>
                <a:lnTo>
                  <a:pt x="1335003" y="0"/>
                </a:lnTo>
                <a:lnTo>
                  <a:pt x="1335003"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0" y="306950"/>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571565" y="1831181"/>
            <a:ext cx="1335003" cy="1335003"/>
          </a:xfrm>
          <a:custGeom>
            <a:avLst/>
            <a:gdLst/>
            <a:ahLst/>
            <a:cxnLst/>
            <a:rect r="r" b="b" t="t" l="l"/>
            <a:pathLst>
              <a:path h="1335003" w="1335003">
                <a:moveTo>
                  <a:pt x="0" y="0"/>
                </a:moveTo>
                <a:lnTo>
                  <a:pt x="1335004" y="0"/>
                </a:lnTo>
                <a:lnTo>
                  <a:pt x="1335004" y="1335004"/>
                </a:lnTo>
                <a:lnTo>
                  <a:pt x="0" y="13350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2474727" y="0"/>
            <a:ext cx="1335003" cy="1335003"/>
          </a:xfrm>
          <a:custGeom>
            <a:avLst/>
            <a:gdLst/>
            <a:ahLst/>
            <a:cxnLst/>
            <a:rect r="r" b="b" t="t" l="l"/>
            <a:pathLst>
              <a:path h="1335003" w="1335003">
                <a:moveTo>
                  <a:pt x="0" y="0"/>
                </a:moveTo>
                <a:lnTo>
                  <a:pt x="1335003" y="0"/>
                </a:lnTo>
                <a:lnTo>
                  <a:pt x="1335003" y="1335003"/>
                </a:lnTo>
                <a:lnTo>
                  <a:pt x="0" y="1335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B1D2C8"/>
        </a:solidFill>
      </p:bgPr>
    </p:bg>
    <p:spTree>
      <p:nvGrpSpPr>
        <p:cNvPr id="1" name=""/>
        <p:cNvGrpSpPr/>
        <p:nvPr/>
      </p:nvGrpSpPr>
      <p:grpSpPr>
        <a:xfrm>
          <a:off x="0" y="0"/>
          <a:ext cx="0" cy="0"/>
          <a:chOff x="0" y="0"/>
          <a:chExt cx="0" cy="0"/>
        </a:xfrm>
      </p:grpSpPr>
      <p:grpSp>
        <p:nvGrpSpPr>
          <p:cNvPr name="Group 2" id="2"/>
          <p:cNvGrpSpPr/>
          <p:nvPr/>
        </p:nvGrpSpPr>
        <p:grpSpPr>
          <a:xfrm rot="0">
            <a:off x="3978513" y="693474"/>
            <a:ext cx="10688036" cy="1765747"/>
            <a:chOff x="0" y="0"/>
            <a:chExt cx="2032014" cy="335705"/>
          </a:xfrm>
        </p:grpSpPr>
        <p:sp>
          <p:nvSpPr>
            <p:cNvPr name="Freeform 3" id="3"/>
            <p:cNvSpPr/>
            <p:nvPr/>
          </p:nvSpPr>
          <p:spPr>
            <a:xfrm flipH="false" flipV="false" rot="0">
              <a:off x="0" y="0"/>
              <a:ext cx="2032014" cy="335705"/>
            </a:xfrm>
            <a:custGeom>
              <a:avLst/>
              <a:gdLst/>
              <a:ahLst/>
              <a:cxnLst/>
              <a:rect r="r" b="b" t="t" l="l"/>
              <a:pathLst>
                <a:path h="335705" w="2032014">
                  <a:moveTo>
                    <a:pt x="1828814" y="0"/>
                  </a:moveTo>
                  <a:cubicBezTo>
                    <a:pt x="1941038" y="0"/>
                    <a:pt x="2032014" y="75150"/>
                    <a:pt x="2032014" y="167852"/>
                  </a:cubicBezTo>
                  <a:cubicBezTo>
                    <a:pt x="2032014" y="260554"/>
                    <a:pt x="1941038" y="335705"/>
                    <a:pt x="1828814" y="335705"/>
                  </a:cubicBezTo>
                  <a:lnTo>
                    <a:pt x="203200" y="335705"/>
                  </a:lnTo>
                  <a:cubicBezTo>
                    <a:pt x="90976" y="335705"/>
                    <a:pt x="0" y="260554"/>
                    <a:pt x="0" y="167852"/>
                  </a:cubicBezTo>
                  <a:cubicBezTo>
                    <a:pt x="0" y="75150"/>
                    <a:pt x="90976" y="0"/>
                    <a:pt x="203200" y="0"/>
                  </a:cubicBezTo>
                  <a:close/>
                </a:path>
              </a:pathLst>
            </a:custGeom>
            <a:solidFill>
              <a:srgbClr val="EEECF4"/>
            </a:solidFill>
          </p:spPr>
        </p:sp>
        <p:sp>
          <p:nvSpPr>
            <p:cNvPr name="TextBox 4" id="4"/>
            <p:cNvSpPr txBox="true"/>
            <p:nvPr/>
          </p:nvSpPr>
          <p:spPr>
            <a:xfrm>
              <a:off x="0" y="-38100"/>
              <a:ext cx="2032014" cy="373805"/>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1028825" y="3541895"/>
            <a:ext cx="4956997" cy="4956997"/>
          </a:xfrm>
          <a:custGeom>
            <a:avLst/>
            <a:gdLst/>
            <a:ahLst/>
            <a:cxnLst/>
            <a:rect r="r" b="b" t="t" l="l"/>
            <a:pathLst>
              <a:path h="4956997" w="4956997">
                <a:moveTo>
                  <a:pt x="0" y="0"/>
                </a:moveTo>
                <a:lnTo>
                  <a:pt x="4956997" y="0"/>
                </a:lnTo>
                <a:lnTo>
                  <a:pt x="4956997" y="4956997"/>
                </a:lnTo>
                <a:lnTo>
                  <a:pt x="0" y="49569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650707" y="580656"/>
            <a:ext cx="17343648" cy="1878564"/>
          </a:xfrm>
          <a:prstGeom prst="rect">
            <a:avLst/>
          </a:prstGeom>
        </p:spPr>
        <p:txBody>
          <a:bodyPr anchor="t" rtlCol="false" tIns="0" lIns="0" bIns="0" rIns="0">
            <a:spAutoFit/>
          </a:bodyPr>
          <a:lstStyle/>
          <a:p>
            <a:pPr algn="ctr">
              <a:lnSpc>
                <a:spcPts val="15499"/>
              </a:lnSpc>
            </a:pPr>
            <a:r>
              <a:rPr lang="en-US" sz="11071">
                <a:solidFill>
                  <a:srgbClr val="000000"/>
                </a:solidFill>
                <a:latin typeface="Roca One Bold"/>
              </a:rPr>
              <a:t>Redes sociales</a:t>
            </a:r>
          </a:p>
        </p:txBody>
      </p:sp>
      <p:sp>
        <p:nvSpPr>
          <p:cNvPr name="Freeform 7" id="7"/>
          <p:cNvSpPr/>
          <p:nvPr/>
        </p:nvSpPr>
        <p:spPr>
          <a:xfrm flipH="false" flipV="false" rot="0">
            <a:off x="-128311" y="-616432"/>
            <a:ext cx="2314022" cy="3856703"/>
          </a:xfrm>
          <a:custGeom>
            <a:avLst/>
            <a:gdLst/>
            <a:ahLst/>
            <a:cxnLst/>
            <a:rect r="r" b="b" t="t" l="l"/>
            <a:pathLst>
              <a:path h="3856703" w="2314022">
                <a:moveTo>
                  <a:pt x="0" y="0"/>
                </a:moveTo>
                <a:lnTo>
                  <a:pt x="2314022" y="0"/>
                </a:lnTo>
                <a:lnTo>
                  <a:pt x="2314022" y="3856702"/>
                </a:lnTo>
                <a:lnTo>
                  <a:pt x="0" y="3856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5985822" y="-616432"/>
            <a:ext cx="2314022" cy="3856703"/>
          </a:xfrm>
          <a:custGeom>
            <a:avLst/>
            <a:gdLst/>
            <a:ahLst/>
            <a:cxnLst/>
            <a:rect r="r" b="b" t="t" l="l"/>
            <a:pathLst>
              <a:path h="3856703" w="2314022">
                <a:moveTo>
                  <a:pt x="0" y="0"/>
                </a:moveTo>
                <a:lnTo>
                  <a:pt x="2314022" y="0"/>
                </a:lnTo>
                <a:lnTo>
                  <a:pt x="2314022" y="3856702"/>
                </a:lnTo>
                <a:lnTo>
                  <a:pt x="0" y="3856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2534903" y="3446645"/>
            <a:ext cx="5586631" cy="5290311"/>
          </a:xfrm>
          <a:custGeom>
            <a:avLst/>
            <a:gdLst/>
            <a:ahLst/>
            <a:cxnLst/>
            <a:rect r="r" b="b" t="t" l="l"/>
            <a:pathLst>
              <a:path h="5290311" w="5586631">
                <a:moveTo>
                  <a:pt x="0" y="0"/>
                </a:moveTo>
                <a:lnTo>
                  <a:pt x="5586631" y="0"/>
                </a:lnTo>
                <a:lnTo>
                  <a:pt x="5586631" y="5290311"/>
                </a:lnTo>
                <a:lnTo>
                  <a:pt x="0" y="5290311"/>
                </a:lnTo>
                <a:lnTo>
                  <a:pt x="0" y="0"/>
                </a:lnTo>
                <a:close/>
              </a:path>
            </a:pathLst>
          </a:custGeom>
          <a:blipFill>
            <a:blip r:embed="rId6"/>
            <a:stretch>
              <a:fillRect l="0" t="-909" r="0" b="-909"/>
            </a:stretch>
          </a:blipFill>
        </p:spPr>
      </p:sp>
      <p:sp>
        <p:nvSpPr>
          <p:cNvPr name="TextBox 10" id="10"/>
          <p:cNvSpPr txBox="true"/>
          <p:nvPr/>
        </p:nvSpPr>
        <p:spPr>
          <a:xfrm rot="0">
            <a:off x="-1015896" y="2325870"/>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Instagram</a:t>
            </a:r>
          </a:p>
        </p:txBody>
      </p:sp>
      <p:sp>
        <p:nvSpPr>
          <p:cNvPr name="TextBox 11" id="11"/>
          <p:cNvSpPr txBox="true"/>
          <p:nvPr/>
        </p:nvSpPr>
        <p:spPr>
          <a:xfrm rot="0">
            <a:off x="10419453" y="2471285"/>
            <a:ext cx="5744021" cy="877570"/>
          </a:xfrm>
          <a:prstGeom prst="rect">
            <a:avLst/>
          </a:prstGeom>
        </p:spPr>
        <p:txBody>
          <a:bodyPr anchor="t" rtlCol="false" tIns="0" lIns="0" bIns="0" rIns="0">
            <a:spAutoFit/>
          </a:bodyPr>
          <a:lstStyle/>
          <a:p>
            <a:pPr algn="ctr">
              <a:lnSpc>
                <a:spcPts val="7279"/>
              </a:lnSpc>
            </a:pPr>
            <a:r>
              <a:rPr lang="en-US" sz="5199">
                <a:solidFill>
                  <a:srgbClr val="000000"/>
                </a:solidFill>
                <a:latin typeface="Montserrat Bold"/>
              </a:rPr>
              <a:t>@Shinyhands_cr</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C6E8DC"/>
        </a:solidFill>
      </p:bgPr>
    </p:bg>
    <p:spTree>
      <p:nvGrpSpPr>
        <p:cNvPr id="1" name=""/>
        <p:cNvGrpSpPr/>
        <p:nvPr/>
      </p:nvGrpSpPr>
      <p:grpSpPr>
        <a:xfrm>
          <a:off x="0" y="0"/>
          <a:ext cx="0" cy="0"/>
          <a:chOff x="0" y="0"/>
          <a:chExt cx="0" cy="0"/>
        </a:xfrm>
      </p:grpSpPr>
      <p:sp>
        <p:nvSpPr>
          <p:cNvPr name="Freeform 2" id="2"/>
          <p:cNvSpPr/>
          <p:nvPr/>
        </p:nvSpPr>
        <p:spPr>
          <a:xfrm flipH="false" flipV="false" rot="0">
            <a:off x="10764141" y="2673268"/>
            <a:ext cx="4940463" cy="4940463"/>
          </a:xfrm>
          <a:custGeom>
            <a:avLst/>
            <a:gdLst/>
            <a:ahLst/>
            <a:cxnLst/>
            <a:rect r="r" b="b" t="t" l="l"/>
            <a:pathLst>
              <a:path h="4940463" w="4940463">
                <a:moveTo>
                  <a:pt x="0" y="0"/>
                </a:moveTo>
                <a:lnTo>
                  <a:pt x="4940463" y="0"/>
                </a:lnTo>
                <a:lnTo>
                  <a:pt x="4940463" y="4940464"/>
                </a:lnTo>
                <a:lnTo>
                  <a:pt x="0" y="4940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32431" y="8648065"/>
            <a:ext cx="20152862" cy="2130779"/>
            <a:chOff x="0" y="0"/>
            <a:chExt cx="2918175" cy="308541"/>
          </a:xfrm>
        </p:grpSpPr>
        <p:sp>
          <p:nvSpPr>
            <p:cNvPr name="Freeform 4" id="4"/>
            <p:cNvSpPr/>
            <p:nvPr/>
          </p:nvSpPr>
          <p:spPr>
            <a:xfrm flipH="false" flipV="false" rot="0">
              <a:off x="0" y="0"/>
              <a:ext cx="2918175" cy="308541"/>
            </a:xfrm>
            <a:custGeom>
              <a:avLst/>
              <a:gdLst/>
              <a:ahLst/>
              <a:cxnLst/>
              <a:rect r="r" b="b" t="t" l="l"/>
              <a:pathLst>
                <a:path h="308541" w="2918175">
                  <a:moveTo>
                    <a:pt x="2714975" y="0"/>
                  </a:moveTo>
                  <a:cubicBezTo>
                    <a:pt x="2827200" y="0"/>
                    <a:pt x="2918175" y="69069"/>
                    <a:pt x="2918175" y="154271"/>
                  </a:cubicBezTo>
                  <a:cubicBezTo>
                    <a:pt x="2918175" y="239472"/>
                    <a:pt x="2827200" y="308541"/>
                    <a:pt x="2714975" y="308541"/>
                  </a:cubicBezTo>
                  <a:lnTo>
                    <a:pt x="203200" y="308541"/>
                  </a:lnTo>
                  <a:cubicBezTo>
                    <a:pt x="90976" y="308541"/>
                    <a:pt x="0" y="239472"/>
                    <a:pt x="0" y="154271"/>
                  </a:cubicBezTo>
                  <a:cubicBezTo>
                    <a:pt x="0" y="69069"/>
                    <a:pt x="90976" y="0"/>
                    <a:pt x="203200" y="0"/>
                  </a:cubicBezTo>
                  <a:close/>
                </a:path>
              </a:pathLst>
            </a:custGeom>
            <a:solidFill>
              <a:srgbClr val="75ACA8"/>
            </a:solidFill>
          </p:spPr>
        </p:sp>
        <p:sp>
          <p:nvSpPr>
            <p:cNvPr name="TextBox 5" id="5"/>
            <p:cNvSpPr txBox="true"/>
            <p:nvPr/>
          </p:nvSpPr>
          <p:spPr>
            <a:xfrm>
              <a:off x="0" y="-38100"/>
              <a:ext cx="2918175" cy="346641"/>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0" y="14547"/>
            <a:ext cx="9144000" cy="2028305"/>
          </a:xfrm>
          <a:custGeom>
            <a:avLst/>
            <a:gdLst/>
            <a:ahLst/>
            <a:cxnLst/>
            <a:rect r="r" b="b" t="t" l="l"/>
            <a:pathLst>
              <a:path h="2028305" w="9144000">
                <a:moveTo>
                  <a:pt x="0" y="0"/>
                </a:moveTo>
                <a:lnTo>
                  <a:pt x="9144000" y="0"/>
                </a:lnTo>
                <a:lnTo>
                  <a:pt x="9144000" y="2028306"/>
                </a:lnTo>
                <a:lnTo>
                  <a:pt x="0" y="20283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650066" y="3626803"/>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Facebook</a:t>
            </a:r>
          </a:p>
        </p:txBody>
      </p:sp>
      <p:sp>
        <p:nvSpPr>
          <p:cNvPr name="TextBox 8" id="8"/>
          <p:cNvSpPr txBox="true"/>
          <p:nvPr/>
        </p:nvSpPr>
        <p:spPr>
          <a:xfrm rot="0">
            <a:off x="2869588" y="4661852"/>
            <a:ext cx="5648920" cy="877570"/>
          </a:xfrm>
          <a:prstGeom prst="rect">
            <a:avLst/>
          </a:prstGeom>
        </p:spPr>
        <p:txBody>
          <a:bodyPr anchor="t" rtlCol="false" tIns="0" lIns="0" bIns="0" rIns="0">
            <a:spAutoFit/>
          </a:bodyPr>
          <a:lstStyle/>
          <a:p>
            <a:pPr algn="ctr">
              <a:lnSpc>
                <a:spcPts val="7279"/>
              </a:lnSpc>
            </a:pPr>
            <a:r>
              <a:rPr lang="en-US" sz="5199">
                <a:solidFill>
                  <a:srgbClr val="000000"/>
                </a:solidFill>
                <a:latin typeface="Montserrat Bold"/>
              </a:rPr>
              <a:t>Shiny Hands CR.</a:t>
            </a:r>
          </a:p>
        </p:txBody>
      </p:sp>
      <p:sp>
        <p:nvSpPr>
          <p:cNvPr name="TextBox 9" id="9"/>
          <p:cNvSpPr txBox="true"/>
          <p:nvPr/>
        </p:nvSpPr>
        <p:spPr>
          <a:xfrm rot="0">
            <a:off x="-483888" y="8935495"/>
            <a:ext cx="19704319" cy="578936"/>
          </a:xfrm>
          <a:prstGeom prst="rect">
            <a:avLst/>
          </a:prstGeom>
        </p:spPr>
        <p:txBody>
          <a:bodyPr anchor="t" rtlCol="false" tIns="0" lIns="0" bIns="0" rIns="0">
            <a:spAutoFit/>
          </a:bodyPr>
          <a:lstStyle/>
          <a:p>
            <a:pPr algn="ctr">
              <a:lnSpc>
                <a:spcPts val="4711"/>
              </a:lnSpc>
            </a:pPr>
            <a:r>
              <a:rPr lang="en-US" sz="3365">
                <a:solidFill>
                  <a:srgbClr val="000000"/>
                </a:solidFill>
                <a:latin typeface="Montserrat"/>
              </a:rPr>
              <a:t>https://www.facebook.com/profile.php?id=61558844969937&amp;mibextid=ZbWKwL </a:t>
            </a:r>
          </a:p>
        </p:txBody>
      </p:sp>
      <p:sp>
        <p:nvSpPr>
          <p:cNvPr name="Freeform 10" id="10"/>
          <p:cNvSpPr/>
          <p:nvPr/>
        </p:nvSpPr>
        <p:spPr>
          <a:xfrm flipH="false" flipV="false" rot="0">
            <a:off x="9144000" y="14547"/>
            <a:ext cx="9144000" cy="2028305"/>
          </a:xfrm>
          <a:custGeom>
            <a:avLst/>
            <a:gdLst/>
            <a:ahLst/>
            <a:cxnLst/>
            <a:rect r="r" b="b" t="t" l="l"/>
            <a:pathLst>
              <a:path h="2028305" w="9144000">
                <a:moveTo>
                  <a:pt x="0" y="0"/>
                </a:moveTo>
                <a:lnTo>
                  <a:pt x="9144000" y="0"/>
                </a:lnTo>
                <a:lnTo>
                  <a:pt x="9144000" y="2028306"/>
                </a:lnTo>
                <a:lnTo>
                  <a:pt x="0" y="20283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10692691" y="2675012"/>
            <a:ext cx="3648456" cy="4114800"/>
          </a:xfrm>
          <a:custGeom>
            <a:avLst/>
            <a:gdLst/>
            <a:ahLst/>
            <a:cxnLst/>
            <a:rect r="r" b="b" t="t" l="l"/>
            <a:pathLst>
              <a:path h="4114800" w="3648456">
                <a:moveTo>
                  <a:pt x="0" y="0"/>
                </a:moveTo>
                <a:lnTo>
                  <a:pt x="3648456" y="0"/>
                </a:lnTo>
                <a:lnTo>
                  <a:pt x="36484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114800" y="-1886585"/>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887123"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2843252" y="3611637"/>
            <a:ext cx="12688229" cy="1120775"/>
          </a:xfrm>
          <a:prstGeom prst="rect">
            <a:avLst/>
          </a:prstGeom>
        </p:spPr>
        <p:txBody>
          <a:bodyPr anchor="t" rtlCol="false" tIns="0" lIns="0" bIns="0" rIns="0">
            <a:spAutoFit/>
          </a:bodyPr>
          <a:lstStyle/>
          <a:p>
            <a:pPr algn="ctr">
              <a:lnSpc>
                <a:spcPts val="9100"/>
              </a:lnSpc>
            </a:pPr>
            <a:r>
              <a:rPr lang="en-US" sz="6500">
                <a:solidFill>
                  <a:srgbClr val="000000"/>
                </a:solidFill>
                <a:latin typeface="Roca One"/>
              </a:rPr>
              <a:t>Tiktok</a:t>
            </a:r>
          </a:p>
        </p:txBody>
      </p:sp>
      <p:sp>
        <p:nvSpPr>
          <p:cNvPr name="TextBox 6" id="6"/>
          <p:cNvSpPr txBox="true"/>
          <p:nvPr/>
        </p:nvSpPr>
        <p:spPr>
          <a:xfrm rot="0">
            <a:off x="152400" y="3115067"/>
            <a:ext cx="18288000" cy="629920"/>
          </a:xfrm>
          <a:prstGeom prst="rect">
            <a:avLst/>
          </a:prstGeom>
        </p:spPr>
        <p:txBody>
          <a:bodyPr anchor="t" rtlCol="false" tIns="0" lIns="0" bIns="0" rIns="0">
            <a:spAutoFit/>
          </a:bodyPr>
          <a:lstStyle/>
          <a:p>
            <a:pPr algn="ctr">
              <a:lnSpc>
                <a:spcPts val="5179"/>
              </a:lnSpc>
            </a:pPr>
          </a:p>
        </p:txBody>
      </p:sp>
      <p:sp>
        <p:nvSpPr>
          <p:cNvPr name="AutoShape 7" id="7"/>
          <p:cNvSpPr/>
          <p:nvPr/>
        </p:nvSpPr>
        <p:spPr>
          <a:xfrm flipH="true" flipV="true">
            <a:off x="952500" y="0"/>
            <a:ext cx="0" cy="10287000"/>
          </a:xfrm>
          <a:prstGeom prst="line">
            <a:avLst/>
          </a:prstGeom>
          <a:ln cap="rnd" w="152400">
            <a:solidFill>
              <a:srgbClr val="000000"/>
            </a:solidFill>
            <a:prstDash val="sysDash"/>
            <a:headEnd type="none" len="sm" w="sm"/>
            <a:tailEnd type="none" len="sm" w="sm"/>
          </a:ln>
        </p:spPr>
      </p:sp>
      <p:sp>
        <p:nvSpPr>
          <p:cNvPr name="Freeform 8" id="8"/>
          <p:cNvSpPr/>
          <p:nvPr/>
        </p:nvSpPr>
        <p:spPr>
          <a:xfrm flipH="false" flipV="false" rot="0">
            <a:off x="14883242" y="1028700"/>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547812" y="4652327"/>
            <a:ext cx="4387453"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Bold"/>
              </a:rPr>
              <a:t>Shiny.hands3</a:t>
            </a:r>
          </a:p>
        </p:txBody>
      </p:sp>
      <p:sp>
        <p:nvSpPr>
          <p:cNvPr name="TextBox 10" id="10"/>
          <p:cNvSpPr txBox="true"/>
          <p:nvPr/>
        </p:nvSpPr>
        <p:spPr>
          <a:xfrm rot="0">
            <a:off x="4979322" y="8085212"/>
            <a:ext cx="13774320" cy="1500131"/>
          </a:xfrm>
          <a:prstGeom prst="rect">
            <a:avLst/>
          </a:prstGeom>
        </p:spPr>
        <p:txBody>
          <a:bodyPr anchor="t" rtlCol="false" tIns="0" lIns="0" bIns="0" rIns="0">
            <a:spAutoFit/>
          </a:bodyPr>
          <a:lstStyle/>
          <a:p>
            <a:pPr algn="ctr">
              <a:lnSpc>
                <a:spcPts val="6040"/>
              </a:lnSpc>
            </a:pPr>
            <a:r>
              <a:rPr lang="en-US" sz="4314">
                <a:solidFill>
                  <a:srgbClr val="000000"/>
                </a:solidFill>
                <a:latin typeface="Montserrat Bold"/>
              </a:rPr>
              <a:t>https://www.tiktok.com/@shiny.hands3?_t=8nBNYO8199x&amp;_r=1</a:t>
            </a:r>
          </a:p>
        </p:txBody>
      </p:sp>
      <p:sp>
        <p:nvSpPr>
          <p:cNvPr name="Freeform 11" id="11"/>
          <p:cNvSpPr/>
          <p:nvPr/>
        </p:nvSpPr>
        <p:spPr>
          <a:xfrm flipH="false" flipV="false" rot="0">
            <a:off x="7468919" y="6063238"/>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3373688" y="1166494"/>
            <a:ext cx="11540624" cy="8920902"/>
          </a:xfrm>
          <a:custGeom>
            <a:avLst/>
            <a:gdLst/>
            <a:ahLst/>
            <a:cxnLst/>
            <a:rect r="r" b="b" t="t" l="l"/>
            <a:pathLst>
              <a:path h="8920902" w="11540624">
                <a:moveTo>
                  <a:pt x="0" y="0"/>
                </a:moveTo>
                <a:lnTo>
                  <a:pt x="11540624" y="0"/>
                </a:lnTo>
                <a:lnTo>
                  <a:pt x="11540624" y="8920903"/>
                </a:lnTo>
                <a:lnTo>
                  <a:pt x="0" y="8920903"/>
                </a:lnTo>
                <a:lnTo>
                  <a:pt x="0" y="0"/>
                </a:lnTo>
                <a:close/>
              </a:path>
            </a:pathLst>
          </a:custGeom>
          <a:blipFill>
            <a:blip r:embed="rId2"/>
            <a:stretch>
              <a:fillRect l="0" t="0" r="0" b="0"/>
            </a:stretch>
          </a:blipFill>
        </p:spPr>
      </p:sp>
      <p:sp>
        <p:nvSpPr>
          <p:cNvPr name="Freeform 3" id="3"/>
          <p:cNvSpPr/>
          <p:nvPr/>
        </p:nvSpPr>
        <p:spPr>
          <a:xfrm flipH="false" flipV="false" rot="5400000">
            <a:off x="-4194897" y="3907878"/>
            <a:ext cx="10447193" cy="2631437"/>
          </a:xfrm>
          <a:custGeom>
            <a:avLst/>
            <a:gdLst/>
            <a:ahLst/>
            <a:cxnLst/>
            <a:rect r="r" b="b" t="t" l="l"/>
            <a:pathLst>
              <a:path h="2631437" w="10447193">
                <a:moveTo>
                  <a:pt x="0" y="0"/>
                </a:moveTo>
                <a:lnTo>
                  <a:pt x="10447194" y="0"/>
                </a:lnTo>
                <a:lnTo>
                  <a:pt x="10447194" y="2631437"/>
                </a:lnTo>
                <a:lnTo>
                  <a:pt x="0" y="2631437"/>
                </a:lnTo>
                <a:lnTo>
                  <a:pt x="0" y="0"/>
                </a:lnTo>
                <a:close/>
              </a:path>
            </a:pathLst>
          </a:custGeom>
          <a:blipFill>
            <a:blip r:embed="rId3"/>
            <a:stretch>
              <a:fillRect l="-14845" t="-34351" r="0" b="-34351"/>
            </a:stretch>
          </a:blipFill>
        </p:spPr>
      </p:sp>
      <p:sp>
        <p:nvSpPr>
          <p:cNvPr name="TextBox 4" id="4"/>
          <p:cNvSpPr txBox="true"/>
          <p:nvPr/>
        </p:nvSpPr>
        <p:spPr>
          <a:xfrm rot="0">
            <a:off x="370841" y="-142875"/>
            <a:ext cx="17343648" cy="1309369"/>
          </a:xfrm>
          <a:prstGeom prst="rect">
            <a:avLst/>
          </a:prstGeom>
        </p:spPr>
        <p:txBody>
          <a:bodyPr anchor="t" rtlCol="false" tIns="0" lIns="0" bIns="0" rIns="0">
            <a:spAutoFit/>
          </a:bodyPr>
          <a:lstStyle/>
          <a:p>
            <a:pPr algn="ctr">
              <a:lnSpc>
                <a:spcPts val="10780"/>
              </a:lnSpc>
            </a:pPr>
            <a:r>
              <a:rPr lang="en-US" sz="7700">
                <a:solidFill>
                  <a:srgbClr val="000000"/>
                </a:solidFill>
                <a:latin typeface="Roca One Bold"/>
              </a:rPr>
              <a:t>Brochure informativo</a:t>
            </a:r>
          </a:p>
        </p:txBody>
      </p:sp>
      <p:sp>
        <p:nvSpPr>
          <p:cNvPr name="Freeform 5" id="5"/>
          <p:cNvSpPr/>
          <p:nvPr/>
        </p:nvSpPr>
        <p:spPr>
          <a:xfrm flipH="false" flipV="false" rot="5400000">
            <a:off x="11833033" y="3827781"/>
            <a:ext cx="10447193" cy="2631437"/>
          </a:xfrm>
          <a:custGeom>
            <a:avLst/>
            <a:gdLst/>
            <a:ahLst/>
            <a:cxnLst/>
            <a:rect r="r" b="b" t="t" l="l"/>
            <a:pathLst>
              <a:path h="2631437" w="10447193">
                <a:moveTo>
                  <a:pt x="0" y="0"/>
                </a:moveTo>
                <a:lnTo>
                  <a:pt x="10447193" y="0"/>
                </a:lnTo>
                <a:lnTo>
                  <a:pt x="10447193" y="2631438"/>
                </a:lnTo>
                <a:lnTo>
                  <a:pt x="0" y="2631438"/>
                </a:lnTo>
                <a:lnTo>
                  <a:pt x="0" y="0"/>
                </a:lnTo>
                <a:close/>
              </a:path>
            </a:pathLst>
          </a:custGeom>
          <a:blipFill>
            <a:blip r:embed="rId3"/>
            <a:stretch>
              <a:fillRect l="-14845" t="-34351" r="0" b="-34351"/>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3213218" y="559005"/>
            <a:ext cx="11861564" cy="9168989"/>
          </a:xfrm>
          <a:custGeom>
            <a:avLst/>
            <a:gdLst/>
            <a:ahLst/>
            <a:cxnLst/>
            <a:rect r="r" b="b" t="t" l="l"/>
            <a:pathLst>
              <a:path h="9168989" w="11861564">
                <a:moveTo>
                  <a:pt x="0" y="0"/>
                </a:moveTo>
                <a:lnTo>
                  <a:pt x="11861564" y="0"/>
                </a:lnTo>
                <a:lnTo>
                  <a:pt x="11861564" y="9168990"/>
                </a:lnTo>
                <a:lnTo>
                  <a:pt x="0" y="9168990"/>
                </a:lnTo>
                <a:lnTo>
                  <a:pt x="0" y="0"/>
                </a:lnTo>
                <a:close/>
              </a:path>
            </a:pathLst>
          </a:custGeom>
          <a:blipFill>
            <a:blip r:embed="rId2"/>
            <a:stretch>
              <a:fillRect l="0" t="0" r="0" b="0"/>
            </a:stretch>
          </a:blipFill>
        </p:spPr>
      </p:sp>
      <p:sp>
        <p:nvSpPr>
          <p:cNvPr name="Freeform 3" id="3"/>
          <p:cNvSpPr/>
          <p:nvPr/>
        </p:nvSpPr>
        <p:spPr>
          <a:xfrm flipH="false" flipV="false" rot="5400000">
            <a:off x="11985433" y="3980181"/>
            <a:ext cx="10447193" cy="2631437"/>
          </a:xfrm>
          <a:custGeom>
            <a:avLst/>
            <a:gdLst/>
            <a:ahLst/>
            <a:cxnLst/>
            <a:rect r="r" b="b" t="t" l="l"/>
            <a:pathLst>
              <a:path h="2631437" w="10447193">
                <a:moveTo>
                  <a:pt x="0" y="0"/>
                </a:moveTo>
                <a:lnTo>
                  <a:pt x="10447193" y="0"/>
                </a:lnTo>
                <a:lnTo>
                  <a:pt x="10447193" y="2631438"/>
                </a:lnTo>
                <a:lnTo>
                  <a:pt x="0" y="2631438"/>
                </a:lnTo>
                <a:lnTo>
                  <a:pt x="0" y="0"/>
                </a:lnTo>
                <a:close/>
              </a:path>
            </a:pathLst>
          </a:custGeom>
          <a:blipFill>
            <a:blip r:embed="rId3"/>
            <a:stretch>
              <a:fillRect l="-14845" t="-34351" r="0" b="-34351"/>
            </a:stretch>
          </a:blipFill>
        </p:spPr>
      </p:sp>
      <p:sp>
        <p:nvSpPr>
          <p:cNvPr name="Freeform 4" id="4"/>
          <p:cNvSpPr/>
          <p:nvPr/>
        </p:nvSpPr>
        <p:spPr>
          <a:xfrm flipH="false" flipV="false" rot="5400000">
            <a:off x="-4042497" y="4060278"/>
            <a:ext cx="10447193" cy="2631437"/>
          </a:xfrm>
          <a:custGeom>
            <a:avLst/>
            <a:gdLst/>
            <a:ahLst/>
            <a:cxnLst/>
            <a:rect r="r" b="b" t="t" l="l"/>
            <a:pathLst>
              <a:path h="2631437" w="10447193">
                <a:moveTo>
                  <a:pt x="0" y="0"/>
                </a:moveTo>
                <a:lnTo>
                  <a:pt x="10447194" y="0"/>
                </a:lnTo>
                <a:lnTo>
                  <a:pt x="10447194" y="2631437"/>
                </a:lnTo>
                <a:lnTo>
                  <a:pt x="0" y="2631437"/>
                </a:lnTo>
                <a:lnTo>
                  <a:pt x="0" y="0"/>
                </a:lnTo>
                <a:close/>
              </a:path>
            </a:pathLst>
          </a:custGeom>
          <a:blipFill>
            <a:blip r:embed="rId3"/>
            <a:stretch>
              <a:fillRect l="-14845" t="-34351" r="0" b="-34351"/>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1885899">
            <a:off x="4969128" y="1989846"/>
            <a:ext cx="19382734" cy="9609057"/>
          </a:xfrm>
          <a:custGeom>
            <a:avLst/>
            <a:gdLst/>
            <a:ahLst/>
            <a:cxnLst/>
            <a:rect r="r" b="b" t="t" l="l"/>
            <a:pathLst>
              <a:path h="9609057" w="19382734">
                <a:moveTo>
                  <a:pt x="0" y="0"/>
                </a:moveTo>
                <a:lnTo>
                  <a:pt x="19382733" y="0"/>
                </a:lnTo>
                <a:lnTo>
                  <a:pt x="19382733" y="9609057"/>
                </a:lnTo>
                <a:lnTo>
                  <a:pt x="0" y="9609057"/>
                </a:lnTo>
                <a:lnTo>
                  <a:pt x="0" y="0"/>
                </a:lnTo>
                <a:close/>
              </a:path>
            </a:pathLst>
          </a:custGeom>
          <a:blipFill>
            <a:blip r:embed="rId2">
              <a:extLst>
                <a:ext uri="{96DAC541-7B7A-43D3-8B79-37D633B846F1}">
                  <asvg:svgBlip xmlns:asvg="http://schemas.microsoft.com/office/drawing/2016/SVG/main" r:embed="rId3"/>
                </a:ext>
              </a:extLst>
            </a:blip>
            <a:stretch>
              <a:fillRect l="-11347" t="0" r="-51279" b="-225057"/>
            </a:stretch>
          </a:blipFill>
        </p:spPr>
      </p:sp>
      <p:sp>
        <p:nvSpPr>
          <p:cNvPr name="Freeform 3" id="3"/>
          <p:cNvSpPr/>
          <p:nvPr/>
        </p:nvSpPr>
        <p:spPr>
          <a:xfrm flipH="false" flipV="false" rot="0">
            <a:off x="15713348" y="7726287"/>
            <a:ext cx="2376058" cy="2337177"/>
          </a:xfrm>
          <a:custGeom>
            <a:avLst/>
            <a:gdLst/>
            <a:ahLst/>
            <a:cxnLst/>
            <a:rect r="r" b="b" t="t" l="l"/>
            <a:pathLst>
              <a:path h="2337177" w="2376058">
                <a:moveTo>
                  <a:pt x="0" y="0"/>
                </a:moveTo>
                <a:lnTo>
                  <a:pt x="2376058" y="0"/>
                </a:lnTo>
                <a:lnTo>
                  <a:pt x="2376058" y="2337176"/>
                </a:lnTo>
                <a:lnTo>
                  <a:pt x="0" y="23371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818356">
            <a:off x="799129" y="7636071"/>
            <a:ext cx="2231734" cy="2195215"/>
          </a:xfrm>
          <a:custGeom>
            <a:avLst/>
            <a:gdLst/>
            <a:ahLst/>
            <a:cxnLst/>
            <a:rect r="r" b="b" t="t" l="l"/>
            <a:pathLst>
              <a:path h="2195215" w="2231734">
                <a:moveTo>
                  <a:pt x="0" y="0"/>
                </a:moveTo>
                <a:lnTo>
                  <a:pt x="2231734" y="0"/>
                </a:lnTo>
                <a:lnTo>
                  <a:pt x="2231734" y="2195215"/>
                </a:lnTo>
                <a:lnTo>
                  <a:pt x="0" y="21952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258220" y="1123950"/>
            <a:ext cx="12381161"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Propuesta de valor</a:t>
            </a:r>
          </a:p>
        </p:txBody>
      </p:sp>
      <p:sp>
        <p:nvSpPr>
          <p:cNvPr name="TextBox 6" id="6"/>
          <p:cNvSpPr txBox="true"/>
          <p:nvPr/>
        </p:nvSpPr>
        <p:spPr>
          <a:xfrm rot="0">
            <a:off x="1409997" y="3919855"/>
            <a:ext cx="16077606" cy="2380615"/>
          </a:xfrm>
          <a:prstGeom prst="rect">
            <a:avLst/>
          </a:prstGeom>
        </p:spPr>
        <p:txBody>
          <a:bodyPr anchor="t" rtlCol="false" tIns="0" lIns="0" bIns="0" rIns="0">
            <a:spAutoFit/>
          </a:bodyPr>
          <a:lstStyle/>
          <a:p>
            <a:pPr algn="ctr">
              <a:lnSpc>
                <a:spcPts val="4759"/>
              </a:lnSpc>
            </a:pPr>
            <a:r>
              <a:rPr lang="en-US" sz="3399">
                <a:solidFill>
                  <a:srgbClr val="000000"/>
                </a:solidFill>
                <a:latin typeface="Montserrat"/>
              </a:rPr>
              <a:t>¿Se preocupa usted por su higiene? Le ofrecemos una alternativa eficaz y económica que le garantizará un correcto lavado de manos. Nuestro producto, láminas de jabón de un solo uso, es portátil y puede ser utilizado por adultos, jóvenes y niños a partir de los cinco años.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11027702" y="286097"/>
            <a:ext cx="5048109" cy="9714806"/>
          </a:xfrm>
          <a:custGeom>
            <a:avLst/>
            <a:gdLst/>
            <a:ahLst/>
            <a:cxnLst/>
            <a:rect r="r" b="b" t="t" l="l"/>
            <a:pathLst>
              <a:path h="9714806" w="5048109">
                <a:moveTo>
                  <a:pt x="0" y="0"/>
                </a:moveTo>
                <a:lnTo>
                  <a:pt x="5048109" y="0"/>
                </a:lnTo>
                <a:lnTo>
                  <a:pt x="5048109" y="9714806"/>
                </a:lnTo>
                <a:lnTo>
                  <a:pt x="0" y="9714806"/>
                </a:lnTo>
                <a:lnTo>
                  <a:pt x="0" y="0"/>
                </a:lnTo>
                <a:close/>
              </a:path>
            </a:pathLst>
          </a:custGeom>
          <a:blipFill>
            <a:blip r:embed="rId2"/>
            <a:stretch>
              <a:fillRect l="0" t="0" r="0" b="0"/>
            </a:stretch>
          </a:blipFill>
        </p:spPr>
      </p:sp>
      <p:sp>
        <p:nvSpPr>
          <p:cNvPr name="Freeform 3" id="3"/>
          <p:cNvSpPr/>
          <p:nvPr/>
        </p:nvSpPr>
        <p:spPr>
          <a:xfrm flipH="false" flipV="false" rot="996085">
            <a:off x="-55277" y="6731955"/>
            <a:ext cx="2167955" cy="4114800"/>
          </a:xfrm>
          <a:custGeom>
            <a:avLst/>
            <a:gdLst/>
            <a:ahLst/>
            <a:cxnLst/>
            <a:rect r="r" b="b" t="t" l="l"/>
            <a:pathLst>
              <a:path h="4114800" w="2167955">
                <a:moveTo>
                  <a:pt x="0" y="0"/>
                </a:moveTo>
                <a:lnTo>
                  <a:pt x="2167954" y="0"/>
                </a:lnTo>
                <a:lnTo>
                  <a:pt x="21679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785695" y="4204596"/>
            <a:ext cx="7396849" cy="1519716"/>
          </a:xfrm>
          <a:custGeom>
            <a:avLst/>
            <a:gdLst/>
            <a:ahLst/>
            <a:cxnLst/>
            <a:rect r="r" b="b" t="t" l="l"/>
            <a:pathLst>
              <a:path h="1519716" w="7396849">
                <a:moveTo>
                  <a:pt x="0" y="0"/>
                </a:moveTo>
                <a:lnTo>
                  <a:pt x="7396848" y="0"/>
                </a:lnTo>
                <a:lnTo>
                  <a:pt x="7396848" y="1519716"/>
                </a:lnTo>
                <a:lnTo>
                  <a:pt x="0" y="15197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996085">
            <a:off x="1571339" y="7200900"/>
            <a:ext cx="2167955" cy="4114800"/>
          </a:xfrm>
          <a:custGeom>
            <a:avLst/>
            <a:gdLst/>
            <a:ahLst/>
            <a:cxnLst/>
            <a:rect r="r" b="b" t="t" l="l"/>
            <a:pathLst>
              <a:path h="4114800" w="2167955">
                <a:moveTo>
                  <a:pt x="0" y="0"/>
                </a:moveTo>
                <a:lnTo>
                  <a:pt x="2167955" y="0"/>
                </a:lnTo>
                <a:lnTo>
                  <a:pt x="21679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996085">
            <a:off x="-824095" y="5948256"/>
            <a:ext cx="2167955" cy="4114800"/>
          </a:xfrm>
          <a:custGeom>
            <a:avLst/>
            <a:gdLst/>
            <a:ahLst/>
            <a:cxnLst/>
            <a:rect r="r" b="b" t="t" l="l"/>
            <a:pathLst>
              <a:path h="4114800" w="2167955">
                <a:moveTo>
                  <a:pt x="0" y="0"/>
                </a:moveTo>
                <a:lnTo>
                  <a:pt x="2167955" y="0"/>
                </a:lnTo>
                <a:lnTo>
                  <a:pt x="216795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1231032">
            <a:off x="8317428" y="8089712"/>
            <a:ext cx="2376058" cy="2337177"/>
          </a:xfrm>
          <a:custGeom>
            <a:avLst/>
            <a:gdLst/>
            <a:ahLst/>
            <a:cxnLst/>
            <a:rect r="r" b="b" t="t" l="l"/>
            <a:pathLst>
              <a:path h="2337177" w="2376058">
                <a:moveTo>
                  <a:pt x="0" y="0"/>
                </a:moveTo>
                <a:lnTo>
                  <a:pt x="2376057" y="0"/>
                </a:lnTo>
                <a:lnTo>
                  <a:pt x="2376057" y="2337176"/>
                </a:lnTo>
                <a:lnTo>
                  <a:pt x="0" y="233717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2152539" y="4104205"/>
            <a:ext cx="17343648" cy="1878564"/>
          </a:xfrm>
          <a:prstGeom prst="rect">
            <a:avLst/>
          </a:prstGeom>
        </p:spPr>
        <p:txBody>
          <a:bodyPr anchor="t" rtlCol="false" tIns="0" lIns="0" bIns="0" rIns="0">
            <a:spAutoFit/>
          </a:bodyPr>
          <a:lstStyle/>
          <a:p>
            <a:pPr algn="ctr">
              <a:lnSpc>
                <a:spcPts val="15499"/>
              </a:lnSpc>
            </a:pPr>
            <a:r>
              <a:rPr lang="en-US" sz="11071">
                <a:solidFill>
                  <a:srgbClr val="000000"/>
                </a:solidFill>
                <a:latin typeface="Roca One Bold"/>
              </a:rPr>
              <a:t>Banner</a:t>
            </a:r>
          </a:p>
        </p:txBody>
      </p:sp>
      <p:sp>
        <p:nvSpPr>
          <p:cNvPr name="Freeform 9" id="9"/>
          <p:cNvSpPr/>
          <p:nvPr/>
        </p:nvSpPr>
        <p:spPr>
          <a:xfrm flipH="false" flipV="false" rot="1231032">
            <a:off x="334217" y="267856"/>
            <a:ext cx="2376058" cy="2337177"/>
          </a:xfrm>
          <a:custGeom>
            <a:avLst/>
            <a:gdLst/>
            <a:ahLst/>
            <a:cxnLst/>
            <a:rect r="r" b="b" t="t" l="l"/>
            <a:pathLst>
              <a:path h="2337177" w="2376058">
                <a:moveTo>
                  <a:pt x="0" y="0"/>
                </a:moveTo>
                <a:lnTo>
                  <a:pt x="2376058" y="0"/>
                </a:lnTo>
                <a:lnTo>
                  <a:pt x="2376058" y="2337177"/>
                </a:lnTo>
                <a:lnTo>
                  <a:pt x="0" y="233717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EEECF4"/>
        </a:solidFill>
      </p:bgPr>
    </p:bg>
    <p:spTree>
      <p:nvGrpSpPr>
        <p:cNvPr id="1" name=""/>
        <p:cNvGrpSpPr/>
        <p:nvPr/>
      </p:nvGrpSpPr>
      <p:grpSpPr>
        <a:xfrm>
          <a:off x="0" y="0"/>
          <a:ext cx="0" cy="0"/>
          <a:chOff x="0" y="0"/>
          <a:chExt cx="0" cy="0"/>
        </a:xfrm>
      </p:grpSpPr>
      <p:sp>
        <p:nvSpPr>
          <p:cNvPr name="Freeform 2" id="2"/>
          <p:cNvSpPr/>
          <p:nvPr/>
        </p:nvSpPr>
        <p:spPr>
          <a:xfrm flipH="false" flipV="false" rot="0">
            <a:off x="-128311"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989835" y="3773805"/>
            <a:ext cx="8308330" cy="2463165"/>
          </a:xfrm>
          <a:prstGeom prst="rect">
            <a:avLst/>
          </a:prstGeom>
        </p:spPr>
        <p:txBody>
          <a:bodyPr anchor="t" rtlCol="false" tIns="0" lIns="0" bIns="0" rIns="0">
            <a:spAutoFit/>
          </a:bodyPr>
          <a:lstStyle/>
          <a:p>
            <a:pPr algn="ctr">
              <a:lnSpc>
                <a:spcPts val="20160"/>
              </a:lnSpc>
            </a:pPr>
            <a:r>
              <a:rPr lang="en-US" sz="14400">
                <a:solidFill>
                  <a:srgbClr val="000000"/>
                </a:solidFill>
                <a:latin typeface="Roca One Bold"/>
              </a:rPr>
              <a:t>GRACIAS</a:t>
            </a:r>
          </a:p>
        </p:txBody>
      </p:sp>
      <p:sp>
        <p:nvSpPr>
          <p:cNvPr name="Freeform 4" id="4"/>
          <p:cNvSpPr/>
          <p:nvPr/>
        </p:nvSpPr>
        <p:spPr>
          <a:xfrm flipH="false" flipV="false" rot="0">
            <a:off x="2675813"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0" y="4855283"/>
            <a:ext cx="7494101" cy="5431717"/>
          </a:xfrm>
          <a:custGeom>
            <a:avLst/>
            <a:gdLst/>
            <a:ahLst/>
            <a:cxnLst/>
            <a:rect r="r" b="b" t="t" l="l"/>
            <a:pathLst>
              <a:path h="5431717" w="7494101">
                <a:moveTo>
                  <a:pt x="0" y="0"/>
                </a:moveTo>
                <a:lnTo>
                  <a:pt x="7494101" y="0"/>
                </a:lnTo>
                <a:lnTo>
                  <a:pt x="7494101" y="5431717"/>
                </a:lnTo>
                <a:lnTo>
                  <a:pt x="0" y="54317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339061"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138858"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0938655"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3298165"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102289" y="193327"/>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3549623">
            <a:off x="13593945" y="6149777"/>
            <a:ext cx="5016689" cy="7571141"/>
          </a:xfrm>
          <a:custGeom>
            <a:avLst/>
            <a:gdLst/>
            <a:ahLst/>
            <a:cxnLst/>
            <a:rect r="r" b="b" t="t" l="l"/>
            <a:pathLst>
              <a:path h="7571141" w="5016689">
                <a:moveTo>
                  <a:pt x="0" y="0"/>
                </a:moveTo>
                <a:lnTo>
                  <a:pt x="5016689" y="0"/>
                </a:lnTo>
                <a:lnTo>
                  <a:pt x="5016689" y="7571142"/>
                </a:lnTo>
                <a:lnTo>
                  <a:pt x="0" y="7571142"/>
                </a:lnTo>
                <a:lnTo>
                  <a:pt x="0" y="0"/>
                </a:lnTo>
                <a:close/>
              </a:path>
            </a:pathLst>
          </a:custGeom>
          <a:blipFill>
            <a:blip r:embed="rId8">
              <a:extLst>
                <a:ext uri="{96DAC541-7B7A-43D3-8B79-37D633B846F1}">
                  <asvg:svgBlip xmlns:asvg="http://schemas.microsoft.com/office/drawing/2016/SVG/main" r:embed="rId9"/>
                </a:ext>
              </a:extLst>
            </a:blip>
            <a:stretch>
              <a:fillRect l="0" t="0" r="-125558" b="0"/>
            </a:stretch>
          </a:blipFill>
        </p:spPr>
      </p:sp>
      <p:sp>
        <p:nvSpPr>
          <p:cNvPr name="Freeform 12" id="12"/>
          <p:cNvSpPr/>
          <p:nvPr/>
        </p:nvSpPr>
        <p:spPr>
          <a:xfrm flipH="false" flipV="false" rot="3300574">
            <a:off x="13857976" y="3785571"/>
            <a:ext cx="5016689" cy="7571141"/>
          </a:xfrm>
          <a:custGeom>
            <a:avLst/>
            <a:gdLst/>
            <a:ahLst/>
            <a:cxnLst/>
            <a:rect r="r" b="b" t="t" l="l"/>
            <a:pathLst>
              <a:path h="7571141" w="5016689">
                <a:moveTo>
                  <a:pt x="0" y="0"/>
                </a:moveTo>
                <a:lnTo>
                  <a:pt x="5016689" y="0"/>
                </a:lnTo>
                <a:lnTo>
                  <a:pt x="5016689" y="7571141"/>
                </a:lnTo>
                <a:lnTo>
                  <a:pt x="0" y="7571141"/>
                </a:lnTo>
                <a:lnTo>
                  <a:pt x="0" y="0"/>
                </a:lnTo>
                <a:close/>
              </a:path>
            </a:pathLst>
          </a:custGeom>
          <a:blipFill>
            <a:blip r:embed="rId8">
              <a:extLst>
                <a:ext uri="{96DAC541-7B7A-43D3-8B79-37D633B846F1}">
                  <asvg:svgBlip xmlns:asvg="http://schemas.microsoft.com/office/drawing/2016/SVG/main" r:embed="rId9"/>
                </a:ext>
              </a:extLst>
            </a:blip>
            <a:stretch>
              <a:fillRect l="0" t="0" r="-125558" b="0"/>
            </a:stretch>
          </a:blipFill>
        </p:spPr>
      </p:sp>
      <p:sp>
        <p:nvSpPr>
          <p:cNvPr name="Freeform 13" id="13"/>
          <p:cNvSpPr/>
          <p:nvPr/>
        </p:nvSpPr>
        <p:spPr>
          <a:xfrm flipH="false" flipV="false" rot="5400000">
            <a:off x="10072406" y="6847225"/>
            <a:ext cx="5016689" cy="7571141"/>
          </a:xfrm>
          <a:custGeom>
            <a:avLst/>
            <a:gdLst/>
            <a:ahLst/>
            <a:cxnLst/>
            <a:rect r="r" b="b" t="t" l="l"/>
            <a:pathLst>
              <a:path h="7571141" w="5016689">
                <a:moveTo>
                  <a:pt x="0" y="0"/>
                </a:moveTo>
                <a:lnTo>
                  <a:pt x="5016688" y="0"/>
                </a:lnTo>
                <a:lnTo>
                  <a:pt x="5016688" y="7571141"/>
                </a:lnTo>
                <a:lnTo>
                  <a:pt x="0" y="7571141"/>
                </a:lnTo>
                <a:lnTo>
                  <a:pt x="0" y="0"/>
                </a:lnTo>
                <a:close/>
              </a:path>
            </a:pathLst>
          </a:custGeom>
          <a:blipFill>
            <a:blip r:embed="rId8">
              <a:extLst>
                <a:ext uri="{96DAC541-7B7A-43D3-8B79-37D633B846F1}">
                  <asvg:svgBlip xmlns:asvg="http://schemas.microsoft.com/office/drawing/2016/SVG/main" r:embed="rId9"/>
                </a:ext>
              </a:extLst>
            </a:blip>
            <a:stretch>
              <a:fillRect l="0" t="0" r="-125558" b="0"/>
            </a:stretch>
          </a:blipFill>
        </p:spPr>
      </p:sp>
      <p:sp>
        <p:nvSpPr>
          <p:cNvPr name="TextBox 14" id="14"/>
          <p:cNvSpPr txBox="true"/>
          <p:nvPr/>
        </p:nvSpPr>
        <p:spPr>
          <a:xfrm rot="0">
            <a:off x="7677682" y="5745797"/>
            <a:ext cx="3260973" cy="887095"/>
          </a:xfrm>
          <a:prstGeom prst="rect">
            <a:avLst/>
          </a:prstGeom>
        </p:spPr>
        <p:txBody>
          <a:bodyPr anchor="t" rtlCol="false" tIns="0" lIns="0" bIns="0" rIns="0">
            <a:spAutoFit/>
          </a:bodyPr>
          <a:lstStyle/>
          <a:p>
            <a:pPr algn="ctr">
              <a:lnSpc>
                <a:spcPts val="7279"/>
              </a:lnSpc>
            </a:pPr>
            <a:r>
              <a:rPr lang="en-US" sz="5199">
                <a:solidFill>
                  <a:srgbClr val="000000"/>
                </a:solidFill>
                <a:latin typeface="Nefelibata Script"/>
              </a:rPr>
              <a:t>Shiny Hands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B1D2C8"/>
        </a:solidFill>
      </p:bgPr>
    </p:bg>
    <p:spTree>
      <p:nvGrpSpPr>
        <p:cNvPr id="1" name=""/>
        <p:cNvGrpSpPr/>
        <p:nvPr/>
      </p:nvGrpSpPr>
      <p:grpSpPr>
        <a:xfrm>
          <a:off x="0" y="0"/>
          <a:ext cx="0" cy="0"/>
          <a:chOff x="0" y="0"/>
          <a:chExt cx="0" cy="0"/>
        </a:xfrm>
      </p:grpSpPr>
      <p:sp>
        <p:nvSpPr>
          <p:cNvPr name="Freeform 2" id="2"/>
          <p:cNvSpPr/>
          <p:nvPr/>
        </p:nvSpPr>
        <p:spPr>
          <a:xfrm flipH="false" flipV="false" rot="0">
            <a:off x="560746" y="3914458"/>
            <a:ext cx="20530640" cy="13736865"/>
          </a:xfrm>
          <a:custGeom>
            <a:avLst/>
            <a:gdLst/>
            <a:ahLst/>
            <a:cxnLst/>
            <a:rect r="r" b="b" t="t" l="l"/>
            <a:pathLst>
              <a:path h="13736865" w="20530640">
                <a:moveTo>
                  <a:pt x="0" y="0"/>
                </a:moveTo>
                <a:lnTo>
                  <a:pt x="20530640" y="0"/>
                </a:lnTo>
                <a:lnTo>
                  <a:pt x="20530640" y="13736864"/>
                </a:lnTo>
                <a:lnTo>
                  <a:pt x="0" y="137368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094734" y="-5407353"/>
            <a:ext cx="19382734" cy="9609057"/>
          </a:xfrm>
          <a:custGeom>
            <a:avLst/>
            <a:gdLst/>
            <a:ahLst/>
            <a:cxnLst/>
            <a:rect r="r" b="b" t="t" l="l"/>
            <a:pathLst>
              <a:path h="9609057" w="19382734">
                <a:moveTo>
                  <a:pt x="0" y="0"/>
                </a:moveTo>
                <a:lnTo>
                  <a:pt x="19382734" y="0"/>
                </a:lnTo>
                <a:lnTo>
                  <a:pt x="19382734" y="9609057"/>
                </a:lnTo>
                <a:lnTo>
                  <a:pt x="0" y="9609057"/>
                </a:lnTo>
                <a:lnTo>
                  <a:pt x="0" y="0"/>
                </a:lnTo>
                <a:close/>
              </a:path>
            </a:pathLst>
          </a:custGeom>
          <a:blipFill>
            <a:blip r:embed="rId4">
              <a:extLst>
                <a:ext uri="{96DAC541-7B7A-43D3-8B79-37D633B846F1}">
                  <asvg:svgBlip xmlns:asvg="http://schemas.microsoft.com/office/drawing/2016/SVG/main" r:embed="rId5"/>
                </a:ext>
              </a:extLst>
            </a:blip>
            <a:stretch>
              <a:fillRect l="-11347" t="0" r="-51279" b="-225057"/>
            </a:stretch>
          </a:blipFill>
        </p:spPr>
      </p:sp>
      <p:sp>
        <p:nvSpPr>
          <p:cNvPr name="Freeform 4" id="4"/>
          <p:cNvSpPr/>
          <p:nvPr/>
        </p:nvSpPr>
        <p:spPr>
          <a:xfrm flipH="false" flipV="false" rot="0">
            <a:off x="15973978" y="57755"/>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0" y="57755"/>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529815" y="6906199"/>
            <a:ext cx="3283016" cy="2692073"/>
          </a:xfrm>
          <a:custGeom>
            <a:avLst/>
            <a:gdLst/>
            <a:ahLst/>
            <a:cxnLst/>
            <a:rect r="r" b="b" t="t" l="l"/>
            <a:pathLst>
              <a:path h="2692073" w="3283016">
                <a:moveTo>
                  <a:pt x="0" y="0"/>
                </a:moveTo>
                <a:lnTo>
                  <a:pt x="3283016" y="0"/>
                </a:lnTo>
                <a:lnTo>
                  <a:pt x="3283016" y="2692073"/>
                </a:lnTo>
                <a:lnTo>
                  <a:pt x="0" y="2692073"/>
                </a:lnTo>
                <a:lnTo>
                  <a:pt x="0" y="0"/>
                </a:lnTo>
                <a:close/>
              </a:path>
            </a:pathLst>
          </a:custGeom>
          <a:blipFill>
            <a:blip r:embed="rId8"/>
            <a:stretch>
              <a:fillRect l="0" t="0" r="0" b="0"/>
            </a:stretch>
          </a:blipFill>
        </p:spPr>
      </p:sp>
      <p:sp>
        <p:nvSpPr>
          <p:cNvPr name="TextBox 7" id="7"/>
          <p:cNvSpPr txBox="true"/>
          <p:nvPr/>
        </p:nvSpPr>
        <p:spPr>
          <a:xfrm rot="0">
            <a:off x="4495024" y="4115979"/>
            <a:ext cx="9297953" cy="2588594"/>
          </a:xfrm>
          <a:prstGeom prst="rect">
            <a:avLst/>
          </a:prstGeom>
        </p:spPr>
        <p:txBody>
          <a:bodyPr anchor="t" rtlCol="false" tIns="0" lIns="0" bIns="0" rIns="0">
            <a:spAutoFit/>
          </a:bodyPr>
          <a:lstStyle/>
          <a:p>
            <a:pPr algn="ctr">
              <a:lnSpc>
                <a:spcPts val="6946"/>
              </a:lnSpc>
            </a:pPr>
          </a:p>
          <a:p>
            <a:pPr algn="ctr">
              <a:lnSpc>
                <a:spcPts val="6946"/>
              </a:lnSpc>
            </a:pPr>
            <a:r>
              <a:rPr lang="en-US" sz="4961">
                <a:solidFill>
                  <a:srgbClr val="000000"/>
                </a:solidFill>
                <a:latin typeface="Montserrat"/>
              </a:rPr>
              <a:t>Glicerina, papel soluble, colorantes y esencias. </a:t>
            </a:r>
          </a:p>
        </p:txBody>
      </p:sp>
      <p:sp>
        <p:nvSpPr>
          <p:cNvPr name="Freeform 8" id="8"/>
          <p:cNvSpPr/>
          <p:nvPr/>
        </p:nvSpPr>
        <p:spPr>
          <a:xfrm flipH="false" flipV="false" rot="0">
            <a:off x="9250234" y="7569746"/>
            <a:ext cx="3151665" cy="2028526"/>
          </a:xfrm>
          <a:custGeom>
            <a:avLst/>
            <a:gdLst/>
            <a:ahLst/>
            <a:cxnLst/>
            <a:rect r="r" b="b" t="t" l="l"/>
            <a:pathLst>
              <a:path h="2028526" w="3151665">
                <a:moveTo>
                  <a:pt x="0" y="0"/>
                </a:moveTo>
                <a:lnTo>
                  <a:pt x="3151665" y="0"/>
                </a:lnTo>
                <a:lnTo>
                  <a:pt x="3151665" y="2028526"/>
                </a:lnTo>
                <a:lnTo>
                  <a:pt x="0" y="20285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3846240" y="819150"/>
            <a:ext cx="10595521"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Recursos claves</a:t>
            </a:r>
          </a:p>
        </p:txBody>
      </p:sp>
      <p:sp>
        <p:nvSpPr>
          <p:cNvPr name="TextBox 10" id="10"/>
          <p:cNvSpPr txBox="true"/>
          <p:nvPr/>
        </p:nvSpPr>
        <p:spPr>
          <a:xfrm rot="0">
            <a:off x="5209952" y="3045461"/>
            <a:ext cx="7868096"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Roca One"/>
              </a:rPr>
              <a:t>Materia prima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1D2C8"/>
        </a:solidFill>
      </p:bgPr>
    </p:bg>
    <p:spTree>
      <p:nvGrpSpPr>
        <p:cNvPr id="1" name=""/>
        <p:cNvGrpSpPr/>
        <p:nvPr/>
      </p:nvGrpSpPr>
      <p:grpSpPr>
        <a:xfrm>
          <a:off x="0" y="0"/>
          <a:ext cx="0" cy="0"/>
          <a:chOff x="0" y="0"/>
          <a:chExt cx="0" cy="0"/>
        </a:xfrm>
      </p:grpSpPr>
      <p:sp>
        <p:nvSpPr>
          <p:cNvPr name="Freeform 2" id="2"/>
          <p:cNvSpPr/>
          <p:nvPr/>
        </p:nvSpPr>
        <p:spPr>
          <a:xfrm flipH="false" flipV="false" rot="3341481">
            <a:off x="-6109989" y="2327936"/>
            <a:ext cx="20522058" cy="10173880"/>
          </a:xfrm>
          <a:custGeom>
            <a:avLst/>
            <a:gdLst/>
            <a:ahLst/>
            <a:cxnLst/>
            <a:rect r="r" b="b" t="t" l="l"/>
            <a:pathLst>
              <a:path h="10173880" w="20522058">
                <a:moveTo>
                  <a:pt x="0" y="0"/>
                </a:moveTo>
                <a:lnTo>
                  <a:pt x="20522058" y="0"/>
                </a:lnTo>
                <a:lnTo>
                  <a:pt x="20522058" y="10173881"/>
                </a:lnTo>
                <a:lnTo>
                  <a:pt x="0" y="10173881"/>
                </a:lnTo>
                <a:lnTo>
                  <a:pt x="0" y="0"/>
                </a:lnTo>
                <a:close/>
              </a:path>
            </a:pathLst>
          </a:custGeom>
          <a:blipFill>
            <a:blip r:embed="rId2">
              <a:extLst>
                <a:ext uri="{96DAC541-7B7A-43D3-8B79-37D633B846F1}">
                  <asvg:svgBlip xmlns:asvg="http://schemas.microsoft.com/office/drawing/2016/SVG/main" r:embed="rId3"/>
                </a:ext>
              </a:extLst>
            </a:blip>
            <a:stretch>
              <a:fillRect l="-11347" t="0" r="-51279" b="-225057"/>
            </a:stretch>
          </a:blipFill>
        </p:spPr>
      </p:sp>
      <p:sp>
        <p:nvSpPr>
          <p:cNvPr name="Freeform 3" id="3"/>
          <p:cNvSpPr/>
          <p:nvPr/>
        </p:nvSpPr>
        <p:spPr>
          <a:xfrm flipH="false" flipV="false" rot="0">
            <a:off x="15973978"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8311" y="0"/>
            <a:ext cx="2314022" cy="3856703"/>
          </a:xfrm>
          <a:custGeom>
            <a:avLst/>
            <a:gdLst/>
            <a:ahLst/>
            <a:cxnLst/>
            <a:rect r="r" b="b" t="t" l="l"/>
            <a:pathLst>
              <a:path h="3856703" w="2314022">
                <a:moveTo>
                  <a:pt x="0" y="0"/>
                </a:moveTo>
                <a:lnTo>
                  <a:pt x="2314022" y="0"/>
                </a:lnTo>
                <a:lnTo>
                  <a:pt x="2314022" y="3856703"/>
                </a:lnTo>
                <a:lnTo>
                  <a:pt x="0" y="38567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486447" y="4329446"/>
            <a:ext cx="3801553" cy="2803645"/>
          </a:xfrm>
          <a:custGeom>
            <a:avLst/>
            <a:gdLst/>
            <a:ahLst/>
            <a:cxnLst/>
            <a:rect r="r" b="b" t="t" l="l"/>
            <a:pathLst>
              <a:path h="2803645" w="3801553">
                <a:moveTo>
                  <a:pt x="0" y="0"/>
                </a:moveTo>
                <a:lnTo>
                  <a:pt x="3801553" y="0"/>
                </a:lnTo>
                <a:lnTo>
                  <a:pt x="3801553" y="2803645"/>
                </a:lnTo>
                <a:lnTo>
                  <a:pt x="0" y="2803645"/>
                </a:lnTo>
                <a:lnTo>
                  <a:pt x="0" y="0"/>
                </a:lnTo>
                <a:close/>
              </a:path>
            </a:pathLst>
          </a:custGeom>
          <a:blipFill>
            <a:blip r:embed="rId6"/>
            <a:stretch>
              <a:fillRect l="0" t="0" r="0" b="0"/>
            </a:stretch>
          </a:blipFill>
        </p:spPr>
      </p:sp>
      <p:sp>
        <p:nvSpPr>
          <p:cNvPr name="Freeform 6" id="6"/>
          <p:cNvSpPr/>
          <p:nvPr/>
        </p:nvSpPr>
        <p:spPr>
          <a:xfrm flipH="false" flipV="false" rot="-1667683">
            <a:off x="2036562" y="5597572"/>
            <a:ext cx="724781" cy="2639932"/>
          </a:xfrm>
          <a:custGeom>
            <a:avLst/>
            <a:gdLst/>
            <a:ahLst/>
            <a:cxnLst/>
            <a:rect r="r" b="b" t="t" l="l"/>
            <a:pathLst>
              <a:path h="2639932" w="724781">
                <a:moveTo>
                  <a:pt x="0" y="0"/>
                </a:moveTo>
                <a:lnTo>
                  <a:pt x="724782" y="0"/>
                </a:lnTo>
                <a:lnTo>
                  <a:pt x="724782" y="2639932"/>
                </a:lnTo>
                <a:lnTo>
                  <a:pt x="0" y="26399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543212" y="6658687"/>
            <a:ext cx="2281160" cy="2599613"/>
          </a:xfrm>
          <a:custGeom>
            <a:avLst/>
            <a:gdLst/>
            <a:ahLst/>
            <a:cxnLst/>
            <a:rect r="r" b="b" t="t" l="l"/>
            <a:pathLst>
              <a:path h="2599613" w="2281160">
                <a:moveTo>
                  <a:pt x="0" y="0"/>
                </a:moveTo>
                <a:lnTo>
                  <a:pt x="2281160" y="0"/>
                </a:lnTo>
                <a:lnTo>
                  <a:pt x="2281160" y="2599613"/>
                </a:lnTo>
                <a:lnTo>
                  <a:pt x="0" y="2599613"/>
                </a:lnTo>
                <a:lnTo>
                  <a:pt x="0" y="0"/>
                </a:lnTo>
                <a:close/>
              </a:path>
            </a:pathLst>
          </a:custGeom>
          <a:blipFill>
            <a:blip r:embed="rId9"/>
            <a:stretch>
              <a:fillRect l="0" t="0" r="0" b="0"/>
            </a:stretch>
          </a:blipFill>
        </p:spPr>
      </p:sp>
      <p:sp>
        <p:nvSpPr>
          <p:cNvPr name="TextBox 8" id="8"/>
          <p:cNvSpPr txBox="true"/>
          <p:nvPr/>
        </p:nvSpPr>
        <p:spPr>
          <a:xfrm rot="0">
            <a:off x="6337538" y="2818766"/>
            <a:ext cx="5484614"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Roca One"/>
              </a:rPr>
              <a:t>Utensilios</a:t>
            </a:r>
          </a:p>
        </p:txBody>
      </p:sp>
      <p:sp>
        <p:nvSpPr>
          <p:cNvPr name="TextBox 9" id="9"/>
          <p:cNvSpPr txBox="true"/>
          <p:nvPr/>
        </p:nvSpPr>
        <p:spPr>
          <a:xfrm rot="0">
            <a:off x="3502256" y="3770978"/>
            <a:ext cx="11893089" cy="2588594"/>
          </a:xfrm>
          <a:prstGeom prst="rect">
            <a:avLst/>
          </a:prstGeom>
        </p:spPr>
        <p:txBody>
          <a:bodyPr anchor="t" rtlCol="false" tIns="0" lIns="0" bIns="0" rIns="0">
            <a:spAutoFit/>
          </a:bodyPr>
          <a:lstStyle/>
          <a:p>
            <a:pPr algn="ctr">
              <a:lnSpc>
                <a:spcPts val="6946"/>
              </a:lnSpc>
            </a:pPr>
          </a:p>
          <a:p>
            <a:pPr algn="ctr">
              <a:lnSpc>
                <a:spcPts val="6946"/>
              </a:lnSpc>
            </a:pPr>
            <a:r>
              <a:rPr lang="en-US" sz="4961">
                <a:solidFill>
                  <a:srgbClr val="000000"/>
                </a:solidFill>
                <a:latin typeface="Montserrat"/>
              </a:rPr>
              <a:t>Espátula, cucharas, horno, cocina, regla, tijeras, bandeja, pinzas y lápiz.</a:t>
            </a:r>
          </a:p>
        </p:txBody>
      </p:sp>
      <p:sp>
        <p:nvSpPr>
          <p:cNvPr name="TextBox 10" id="10"/>
          <p:cNvSpPr txBox="true"/>
          <p:nvPr/>
        </p:nvSpPr>
        <p:spPr>
          <a:xfrm rot="0">
            <a:off x="4151040" y="1123950"/>
            <a:ext cx="10595521"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Recursos claves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3CDE3"/>
        </a:solidFill>
      </p:bgPr>
    </p:bg>
    <p:spTree>
      <p:nvGrpSpPr>
        <p:cNvPr id="1" name=""/>
        <p:cNvGrpSpPr/>
        <p:nvPr/>
      </p:nvGrpSpPr>
      <p:grpSpPr>
        <a:xfrm>
          <a:off x="0" y="0"/>
          <a:ext cx="0" cy="0"/>
          <a:chOff x="0" y="0"/>
          <a:chExt cx="0" cy="0"/>
        </a:xfrm>
      </p:grpSpPr>
      <p:sp>
        <p:nvSpPr>
          <p:cNvPr name="Freeform 2" id="2"/>
          <p:cNvSpPr/>
          <p:nvPr/>
        </p:nvSpPr>
        <p:spPr>
          <a:xfrm flipH="false" flipV="false" rot="-412852">
            <a:off x="3479516" y="3202145"/>
            <a:ext cx="20522058" cy="10173880"/>
          </a:xfrm>
          <a:custGeom>
            <a:avLst/>
            <a:gdLst/>
            <a:ahLst/>
            <a:cxnLst/>
            <a:rect r="r" b="b" t="t" l="l"/>
            <a:pathLst>
              <a:path h="10173880" w="20522058">
                <a:moveTo>
                  <a:pt x="0" y="0"/>
                </a:moveTo>
                <a:lnTo>
                  <a:pt x="20522058" y="0"/>
                </a:lnTo>
                <a:lnTo>
                  <a:pt x="20522058" y="10173881"/>
                </a:lnTo>
                <a:lnTo>
                  <a:pt x="0" y="10173881"/>
                </a:lnTo>
                <a:lnTo>
                  <a:pt x="0" y="0"/>
                </a:lnTo>
                <a:close/>
              </a:path>
            </a:pathLst>
          </a:custGeom>
          <a:blipFill>
            <a:blip r:embed="rId2">
              <a:extLst>
                <a:ext uri="{96DAC541-7B7A-43D3-8B79-37D633B846F1}">
                  <asvg:svgBlip xmlns:asvg="http://schemas.microsoft.com/office/drawing/2016/SVG/main" r:embed="rId3"/>
                </a:ext>
              </a:extLst>
            </a:blip>
            <a:stretch>
              <a:fillRect l="-11347" t="0" r="-51279" b="-225057"/>
            </a:stretch>
          </a:blipFill>
        </p:spPr>
      </p:sp>
      <p:sp>
        <p:nvSpPr>
          <p:cNvPr name="Freeform 3" id="3"/>
          <p:cNvSpPr/>
          <p:nvPr/>
        </p:nvSpPr>
        <p:spPr>
          <a:xfrm flipH="false" flipV="false" rot="0">
            <a:off x="0" y="477479"/>
            <a:ext cx="18690299" cy="12505509"/>
          </a:xfrm>
          <a:custGeom>
            <a:avLst/>
            <a:gdLst/>
            <a:ahLst/>
            <a:cxnLst/>
            <a:rect r="r" b="b" t="t" l="l"/>
            <a:pathLst>
              <a:path h="12505509" w="18690299">
                <a:moveTo>
                  <a:pt x="0" y="0"/>
                </a:moveTo>
                <a:lnTo>
                  <a:pt x="18690299" y="0"/>
                </a:lnTo>
                <a:lnTo>
                  <a:pt x="18690299" y="12505509"/>
                </a:lnTo>
                <a:lnTo>
                  <a:pt x="0" y="125055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115429" y="5967151"/>
            <a:ext cx="5415591" cy="4643869"/>
          </a:xfrm>
          <a:custGeom>
            <a:avLst/>
            <a:gdLst/>
            <a:ahLst/>
            <a:cxnLst/>
            <a:rect r="r" b="b" t="t" l="l"/>
            <a:pathLst>
              <a:path h="4643869" w="5415591">
                <a:moveTo>
                  <a:pt x="0" y="0"/>
                </a:moveTo>
                <a:lnTo>
                  <a:pt x="5415591" y="0"/>
                </a:lnTo>
                <a:lnTo>
                  <a:pt x="5415591" y="4643869"/>
                </a:lnTo>
                <a:lnTo>
                  <a:pt x="0" y="4643869"/>
                </a:lnTo>
                <a:lnTo>
                  <a:pt x="0" y="0"/>
                </a:lnTo>
                <a:close/>
              </a:path>
            </a:pathLst>
          </a:custGeom>
          <a:blipFill>
            <a:blip r:embed="rId6"/>
            <a:stretch>
              <a:fillRect l="0" t="0" r="0" b="0"/>
            </a:stretch>
          </a:blipFill>
        </p:spPr>
      </p:sp>
      <p:sp>
        <p:nvSpPr>
          <p:cNvPr name="Freeform 5" id="5"/>
          <p:cNvSpPr/>
          <p:nvPr/>
        </p:nvSpPr>
        <p:spPr>
          <a:xfrm flipH="false" flipV="false" rot="0">
            <a:off x="3998640" y="4570900"/>
            <a:ext cx="1567220" cy="1396251"/>
          </a:xfrm>
          <a:custGeom>
            <a:avLst/>
            <a:gdLst/>
            <a:ahLst/>
            <a:cxnLst/>
            <a:rect r="r" b="b" t="t" l="l"/>
            <a:pathLst>
              <a:path h="1396251" w="1567220">
                <a:moveTo>
                  <a:pt x="0" y="0"/>
                </a:moveTo>
                <a:lnTo>
                  <a:pt x="1567220" y="0"/>
                </a:lnTo>
                <a:lnTo>
                  <a:pt x="1567220" y="1396251"/>
                </a:lnTo>
                <a:lnTo>
                  <a:pt x="0" y="13962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3998640" y="971550"/>
            <a:ext cx="10595521"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Recursos claves</a:t>
            </a:r>
          </a:p>
        </p:txBody>
      </p:sp>
      <p:sp>
        <p:nvSpPr>
          <p:cNvPr name="TextBox 7" id="7"/>
          <p:cNvSpPr txBox="true"/>
          <p:nvPr/>
        </p:nvSpPr>
        <p:spPr>
          <a:xfrm rot="0">
            <a:off x="5027414" y="3240608"/>
            <a:ext cx="8233172" cy="1184275"/>
          </a:xfrm>
          <a:prstGeom prst="rect">
            <a:avLst/>
          </a:prstGeom>
        </p:spPr>
        <p:txBody>
          <a:bodyPr anchor="t" rtlCol="false" tIns="0" lIns="0" bIns="0" rIns="0">
            <a:spAutoFit/>
          </a:bodyPr>
          <a:lstStyle/>
          <a:p>
            <a:pPr algn="ctr">
              <a:lnSpc>
                <a:spcPts val="9799"/>
              </a:lnSpc>
            </a:pPr>
            <a:r>
              <a:rPr lang="en-US" sz="6999">
                <a:solidFill>
                  <a:srgbClr val="000000"/>
                </a:solidFill>
                <a:latin typeface="Roca One"/>
              </a:rPr>
              <a:t>Recursos humanos </a:t>
            </a:r>
          </a:p>
        </p:txBody>
      </p:sp>
      <p:sp>
        <p:nvSpPr>
          <p:cNvPr name="TextBox 8" id="8"/>
          <p:cNvSpPr txBox="true"/>
          <p:nvPr/>
        </p:nvSpPr>
        <p:spPr>
          <a:xfrm rot="0">
            <a:off x="5558805" y="4661852"/>
            <a:ext cx="7170390" cy="877570"/>
          </a:xfrm>
          <a:prstGeom prst="rect">
            <a:avLst/>
          </a:prstGeom>
        </p:spPr>
        <p:txBody>
          <a:bodyPr anchor="t" rtlCol="false" tIns="0" lIns="0" bIns="0" rIns="0">
            <a:spAutoFit/>
          </a:bodyPr>
          <a:lstStyle/>
          <a:p>
            <a:pPr algn="ctr">
              <a:lnSpc>
                <a:spcPts val="7279"/>
              </a:lnSpc>
            </a:pPr>
            <a:r>
              <a:rPr lang="en-US" sz="5199">
                <a:solidFill>
                  <a:srgbClr val="000000"/>
                </a:solidFill>
                <a:latin typeface="Montserrat"/>
              </a:rPr>
              <a:t>Socios colaboradores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A3BBAE"/>
        </a:solidFill>
      </p:bgPr>
    </p:bg>
    <p:spTree>
      <p:nvGrpSpPr>
        <p:cNvPr id="1" name=""/>
        <p:cNvGrpSpPr/>
        <p:nvPr/>
      </p:nvGrpSpPr>
      <p:grpSpPr>
        <a:xfrm>
          <a:off x="0" y="0"/>
          <a:ext cx="0" cy="0"/>
          <a:chOff x="0" y="0"/>
          <a:chExt cx="0" cy="0"/>
        </a:xfrm>
      </p:grpSpPr>
      <p:sp>
        <p:nvSpPr>
          <p:cNvPr name="TextBox 2" id="2"/>
          <p:cNvSpPr txBox="true"/>
          <p:nvPr/>
        </p:nvSpPr>
        <p:spPr>
          <a:xfrm rot="0">
            <a:off x="4151040" y="1123950"/>
            <a:ext cx="10595521"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Recursos claves</a:t>
            </a:r>
          </a:p>
        </p:txBody>
      </p:sp>
      <p:sp>
        <p:nvSpPr>
          <p:cNvPr name="Freeform 3" id="3"/>
          <p:cNvSpPr/>
          <p:nvPr/>
        </p:nvSpPr>
        <p:spPr>
          <a:xfrm flipH="false" flipV="false" rot="0">
            <a:off x="24089" y="152400"/>
            <a:ext cx="3631974" cy="6053291"/>
          </a:xfrm>
          <a:custGeom>
            <a:avLst/>
            <a:gdLst/>
            <a:ahLst/>
            <a:cxnLst/>
            <a:rect r="r" b="b" t="t" l="l"/>
            <a:pathLst>
              <a:path h="6053291" w="3631974">
                <a:moveTo>
                  <a:pt x="0" y="0"/>
                </a:moveTo>
                <a:lnTo>
                  <a:pt x="3631974" y="0"/>
                </a:lnTo>
                <a:lnTo>
                  <a:pt x="3631974" y="6053291"/>
                </a:lnTo>
                <a:lnTo>
                  <a:pt x="0" y="60532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656063" y="152400"/>
            <a:ext cx="3631974" cy="6053291"/>
          </a:xfrm>
          <a:custGeom>
            <a:avLst/>
            <a:gdLst/>
            <a:ahLst/>
            <a:cxnLst/>
            <a:rect r="r" b="b" t="t" l="l"/>
            <a:pathLst>
              <a:path h="6053291" w="3631974">
                <a:moveTo>
                  <a:pt x="0" y="0"/>
                </a:moveTo>
                <a:lnTo>
                  <a:pt x="3631975" y="0"/>
                </a:lnTo>
                <a:lnTo>
                  <a:pt x="3631975" y="6053291"/>
                </a:lnTo>
                <a:lnTo>
                  <a:pt x="0" y="60532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328013" y="0"/>
            <a:ext cx="3631974" cy="6053291"/>
          </a:xfrm>
          <a:custGeom>
            <a:avLst/>
            <a:gdLst/>
            <a:ahLst/>
            <a:cxnLst/>
            <a:rect r="r" b="b" t="t" l="l"/>
            <a:pathLst>
              <a:path h="6053291" w="3631974">
                <a:moveTo>
                  <a:pt x="0" y="0"/>
                </a:moveTo>
                <a:lnTo>
                  <a:pt x="3631974" y="0"/>
                </a:lnTo>
                <a:lnTo>
                  <a:pt x="3631974" y="6053291"/>
                </a:lnTo>
                <a:lnTo>
                  <a:pt x="0" y="60532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920012" y="152400"/>
            <a:ext cx="3631974" cy="6053291"/>
          </a:xfrm>
          <a:custGeom>
            <a:avLst/>
            <a:gdLst/>
            <a:ahLst/>
            <a:cxnLst/>
            <a:rect r="r" b="b" t="t" l="l"/>
            <a:pathLst>
              <a:path h="6053291" w="3631974">
                <a:moveTo>
                  <a:pt x="0" y="0"/>
                </a:moveTo>
                <a:lnTo>
                  <a:pt x="3631974" y="0"/>
                </a:lnTo>
                <a:lnTo>
                  <a:pt x="3631974" y="6053291"/>
                </a:lnTo>
                <a:lnTo>
                  <a:pt x="0" y="60532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4551986" y="152400"/>
            <a:ext cx="3631974" cy="6053291"/>
          </a:xfrm>
          <a:custGeom>
            <a:avLst/>
            <a:gdLst/>
            <a:ahLst/>
            <a:cxnLst/>
            <a:rect r="r" b="b" t="t" l="l"/>
            <a:pathLst>
              <a:path h="6053291" w="3631974">
                <a:moveTo>
                  <a:pt x="0" y="0"/>
                </a:moveTo>
                <a:lnTo>
                  <a:pt x="3631975" y="0"/>
                </a:lnTo>
                <a:lnTo>
                  <a:pt x="3631975" y="6053291"/>
                </a:lnTo>
                <a:lnTo>
                  <a:pt x="0" y="60532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518172" y="6801616"/>
            <a:ext cx="4110978" cy="2949627"/>
          </a:xfrm>
          <a:custGeom>
            <a:avLst/>
            <a:gdLst/>
            <a:ahLst/>
            <a:cxnLst/>
            <a:rect r="r" b="b" t="t" l="l"/>
            <a:pathLst>
              <a:path h="2949627" w="4110978">
                <a:moveTo>
                  <a:pt x="0" y="0"/>
                </a:moveTo>
                <a:lnTo>
                  <a:pt x="4110978" y="0"/>
                </a:lnTo>
                <a:lnTo>
                  <a:pt x="4110978" y="2949627"/>
                </a:lnTo>
                <a:lnTo>
                  <a:pt x="0" y="29496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4949757" y="6373154"/>
            <a:ext cx="2836433" cy="3205009"/>
          </a:xfrm>
          <a:custGeom>
            <a:avLst/>
            <a:gdLst/>
            <a:ahLst/>
            <a:cxnLst/>
            <a:rect r="r" b="b" t="t" l="l"/>
            <a:pathLst>
              <a:path h="3205009" w="2836433">
                <a:moveTo>
                  <a:pt x="0" y="0"/>
                </a:moveTo>
                <a:lnTo>
                  <a:pt x="2836433" y="0"/>
                </a:lnTo>
                <a:lnTo>
                  <a:pt x="2836433" y="3205009"/>
                </a:lnTo>
                <a:lnTo>
                  <a:pt x="0" y="3205009"/>
                </a:lnTo>
                <a:lnTo>
                  <a:pt x="0" y="0"/>
                </a:lnTo>
                <a:close/>
              </a:path>
            </a:pathLst>
          </a:custGeom>
          <a:blipFill>
            <a:blip r:embed="rId6"/>
            <a:stretch>
              <a:fillRect l="0" t="0" r="0" b="0"/>
            </a:stretch>
          </a:blipFill>
        </p:spPr>
      </p:sp>
      <p:sp>
        <p:nvSpPr>
          <p:cNvPr name="TextBox 10" id="10"/>
          <p:cNvSpPr txBox="true"/>
          <p:nvPr/>
        </p:nvSpPr>
        <p:spPr>
          <a:xfrm rot="0">
            <a:off x="2038648" y="6706366"/>
            <a:ext cx="13956655" cy="1739900"/>
          </a:xfrm>
          <a:prstGeom prst="rect">
            <a:avLst/>
          </a:prstGeom>
        </p:spPr>
        <p:txBody>
          <a:bodyPr anchor="t" rtlCol="false" tIns="0" lIns="0" bIns="0" rIns="0">
            <a:spAutoFit/>
          </a:bodyPr>
          <a:lstStyle/>
          <a:p>
            <a:pPr algn="ctr">
              <a:lnSpc>
                <a:spcPts val="7000"/>
              </a:lnSpc>
            </a:pPr>
            <a:r>
              <a:rPr lang="en-US" sz="5000">
                <a:solidFill>
                  <a:srgbClr val="000000"/>
                </a:solidFill>
                <a:latin typeface="Montserrat"/>
              </a:rPr>
              <a:t>Computadora, Internet y celular inteligente.</a:t>
            </a:r>
          </a:p>
          <a:p>
            <a:pPr algn="ctr">
              <a:lnSpc>
                <a:spcPts val="7000"/>
              </a:lnSpc>
            </a:pPr>
          </a:p>
        </p:txBody>
      </p:sp>
      <p:sp>
        <p:nvSpPr>
          <p:cNvPr name="TextBox 11" id="11"/>
          <p:cNvSpPr txBox="true"/>
          <p:nvPr/>
        </p:nvSpPr>
        <p:spPr>
          <a:xfrm rot="0">
            <a:off x="4629150" y="3393008"/>
            <a:ext cx="9334500" cy="1184275"/>
          </a:xfrm>
          <a:prstGeom prst="rect">
            <a:avLst/>
          </a:prstGeom>
        </p:spPr>
        <p:txBody>
          <a:bodyPr anchor="t" rtlCol="false" tIns="0" lIns="0" bIns="0" rIns="0">
            <a:spAutoFit/>
          </a:bodyPr>
          <a:lstStyle/>
          <a:p>
            <a:pPr algn="ctr">
              <a:lnSpc>
                <a:spcPts val="9799"/>
              </a:lnSpc>
            </a:pPr>
            <a:r>
              <a:rPr lang="en-US" sz="6999">
                <a:solidFill>
                  <a:srgbClr val="000000"/>
                </a:solidFill>
                <a:latin typeface="Roca One"/>
              </a:rPr>
              <a:t>Recursos tecnológicos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BD2EA"/>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90062" y="2222614"/>
            <a:ext cx="7111993" cy="2456182"/>
          </a:xfrm>
          <a:custGeom>
            <a:avLst/>
            <a:gdLst/>
            <a:ahLst/>
            <a:cxnLst/>
            <a:rect r="r" b="b" t="t" l="l"/>
            <a:pathLst>
              <a:path h="2456182" w="7111993">
                <a:moveTo>
                  <a:pt x="0" y="0"/>
                </a:moveTo>
                <a:lnTo>
                  <a:pt x="7111993" y="0"/>
                </a:lnTo>
                <a:lnTo>
                  <a:pt x="7111993" y="2456182"/>
                </a:lnTo>
                <a:lnTo>
                  <a:pt x="0" y="2456182"/>
                </a:lnTo>
                <a:lnTo>
                  <a:pt x="0" y="0"/>
                </a:lnTo>
                <a:close/>
              </a:path>
            </a:pathLst>
          </a:custGeom>
          <a:blipFill>
            <a:blip r:embed="rId2"/>
            <a:stretch>
              <a:fillRect l="0" t="0" r="0" b="-7135"/>
            </a:stretch>
          </a:blipFill>
        </p:spPr>
      </p:sp>
      <p:sp>
        <p:nvSpPr>
          <p:cNvPr name="Freeform 3" id="3"/>
          <p:cNvSpPr/>
          <p:nvPr/>
        </p:nvSpPr>
        <p:spPr>
          <a:xfrm flipH="false" flipV="false" rot="-5400000">
            <a:off x="13503913" y="2327905"/>
            <a:ext cx="7111993" cy="2456182"/>
          </a:xfrm>
          <a:custGeom>
            <a:avLst/>
            <a:gdLst/>
            <a:ahLst/>
            <a:cxnLst/>
            <a:rect r="r" b="b" t="t" l="l"/>
            <a:pathLst>
              <a:path h="2456182" w="7111993">
                <a:moveTo>
                  <a:pt x="0" y="0"/>
                </a:moveTo>
                <a:lnTo>
                  <a:pt x="7111992" y="0"/>
                </a:lnTo>
                <a:lnTo>
                  <a:pt x="7111992" y="2456182"/>
                </a:lnTo>
                <a:lnTo>
                  <a:pt x="0" y="2456182"/>
                </a:lnTo>
                <a:lnTo>
                  <a:pt x="0" y="0"/>
                </a:lnTo>
                <a:close/>
              </a:path>
            </a:pathLst>
          </a:custGeom>
          <a:blipFill>
            <a:blip r:embed="rId2"/>
            <a:stretch>
              <a:fillRect l="0" t="0" r="0" b="-7135"/>
            </a:stretch>
          </a:blipFill>
        </p:spPr>
      </p:sp>
      <p:sp>
        <p:nvSpPr>
          <p:cNvPr name="Freeform 4" id="4"/>
          <p:cNvSpPr/>
          <p:nvPr/>
        </p:nvSpPr>
        <p:spPr>
          <a:xfrm flipH="false" flipV="false" rot="0">
            <a:off x="0" y="7202156"/>
            <a:ext cx="8932313" cy="3084844"/>
          </a:xfrm>
          <a:custGeom>
            <a:avLst/>
            <a:gdLst/>
            <a:ahLst/>
            <a:cxnLst/>
            <a:rect r="r" b="b" t="t" l="l"/>
            <a:pathLst>
              <a:path h="3084844" w="8932313">
                <a:moveTo>
                  <a:pt x="0" y="0"/>
                </a:moveTo>
                <a:lnTo>
                  <a:pt x="8932313" y="0"/>
                </a:lnTo>
                <a:lnTo>
                  <a:pt x="8932313" y="3084844"/>
                </a:lnTo>
                <a:lnTo>
                  <a:pt x="0" y="3084844"/>
                </a:lnTo>
                <a:lnTo>
                  <a:pt x="0" y="0"/>
                </a:lnTo>
                <a:close/>
              </a:path>
            </a:pathLst>
          </a:custGeom>
          <a:blipFill>
            <a:blip r:embed="rId2"/>
            <a:stretch>
              <a:fillRect l="0" t="0" r="0" b="-7135"/>
            </a:stretch>
          </a:blipFill>
        </p:spPr>
      </p:sp>
      <p:sp>
        <p:nvSpPr>
          <p:cNvPr name="Freeform 5" id="5"/>
          <p:cNvSpPr/>
          <p:nvPr/>
        </p:nvSpPr>
        <p:spPr>
          <a:xfrm flipH="false" flipV="false" rot="-4423333">
            <a:off x="-56637" y="1042975"/>
            <a:ext cx="7111993" cy="47625"/>
          </a:xfrm>
          <a:custGeom>
            <a:avLst/>
            <a:gdLst/>
            <a:ahLst/>
            <a:cxnLst/>
            <a:rect r="r" b="b" t="t" l="l"/>
            <a:pathLst>
              <a:path h="47625" w="7111993">
                <a:moveTo>
                  <a:pt x="0" y="0"/>
                </a:moveTo>
                <a:lnTo>
                  <a:pt x="7111992" y="0"/>
                </a:lnTo>
                <a:lnTo>
                  <a:pt x="7111992" y="47625"/>
                </a:lnTo>
                <a:lnTo>
                  <a:pt x="0" y="47625"/>
                </a:lnTo>
                <a:lnTo>
                  <a:pt x="0" y="0"/>
                </a:lnTo>
                <a:close/>
              </a:path>
            </a:pathLst>
          </a:custGeom>
          <a:blipFill>
            <a:blip r:embed="rId2"/>
            <a:stretch>
              <a:fillRect l="0" t="-5057338" r="0" b="-367989"/>
            </a:stretch>
          </a:blipFill>
        </p:spPr>
      </p:sp>
      <p:sp>
        <p:nvSpPr>
          <p:cNvPr name="Freeform 6" id="6"/>
          <p:cNvSpPr/>
          <p:nvPr/>
        </p:nvSpPr>
        <p:spPr>
          <a:xfrm flipH="false" flipV="false" rot="0">
            <a:off x="9448800" y="7006701"/>
            <a:ext cx="8932313" cy="3084844"/>
          </a:xfrm>
          <a:custGeom>
            <a:avLst/>
            <a:gdLst/>
            <a:ahLst/>
            <a:cxnLst/>
            <a:rect r="r" b="b" t="t" l="l"/>
            <a:pathLst>
              <a:path h="3084844" w="8932313">
                <a:moveTo>
                  <a:pt x="0" y="0"/>
                </a:moveTo>
                <a:lnTo>
                  <a:pt x="8932313" y="0"/>
                </a:lnTo>
                <a:lnTo>
                  <a:pt x="8932313" y="3084845"/>
                </a:lnTo>
                <a:lnTo>
                  <a:pt x="0" y="3084845"/>
                </a:lnTo>
                <a:lnTo>
                  <a:pt x="0" y="0"/>
                </a:lnTo>
                <a:close/>
              </a:path>
            </a:pathLst>
          </a:custGeom>
          <a:blipFill>
            <a:blip r:embed="rId2"/>
            <a:stretch>
              <a:fillRect l="0" t="0" r="0" b="-7135"/>
            </a:stretch>
          </a:blipFill>
        </p:spPr>
      </p:sp>
      <p:sp>
        <p:nvSpPr>
          <p:cNvPr name="Freeform 7" id="7"/>
          <p:cNvSpPr/>
          <p:nvPr/>
        </p:nvSpPr>
        <p:spPr>
          <a:xfrm flipH="false" flipV="false" rot="0">
            <a:off x="1774391" y="5460179"/>
            <a:ext cx="2923035" cy="2930893"/>
          </a:xfrm>
          <a:custGeom>
            <a:avLst/>
            <a:gdLst/>
            <a:ahLst/>
            <a:cxnLst/>
            <a:rect r="r" b="b" t="t" l="l"/>
            <a:pathLst>
              <a:path h="2930893" w="2923035">
                <a:moveTo>
                  <a:pt x="0" y="0"/>
                </a:moveTo>
                <a:lnTo>
                  <a:pt x="2923034" y="0"/>
                </a:lnTo>
                <a:lnTo>
                  <a:pt x="2923034" y="2930893"/>
                </a:lnTo>
                <a:lnTo>
                  <a:pt x="0" y="29308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3979538" y="4378460"/>
            <a:ext cx="2107152" cy="3183884"/>
          </a:xfrm>
          <a:custGeom>
            <a:avLst/>
            <a:gdLst/>
            <a:ahLst/>
            <a:cxnLst/>
            <a:rect r="r" b="b" t="t" l="l"/>
            <a:pathLst>
              <a:path h="3183884" w="2107152">
                <a:moveTo>
                  <a:pt x="0" y="0"/>
                </a:moveTo>
                <a:lnTo>
                  <a:pt x="2107152" y="0"/>
                </a:lnTo>
                <a:lnTo>
                  <a:pt x="2107152" y="3183884"/>
                </a:lnTo>
                <a:lnTo>
                  <a:pt x="0" y="3183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3634552" y="965831"/>
            <a:ext cx="10595521" cy="1866266"/>
          </a:xfrm>
          <a:prstGeom prst="rect">
            <a:avLst/>
          </a:prstGeom>
        </p:spPr>
        <p:txBody>
          <a:bodyPr anchor="t" rtlCol="false" tIns="0" lIns="0" bIns="0" rIns="0">
            <a:spAutoFit/>
          </a:bodyPr>
          <a:lstStyle/>
          <a:p>
            <a:pPr algn="ctr">
              <a:lnSpc>
                <a:spcPts val="15259"/>
              </a:lnSpc>
            </a:pPr>
            <a:r>
              <a:rPr lang="en-US" sz="10899">
                <a:solidFill>
                  <a:srgbClr val="000000"/>
                </a:solidFill>
                <a:latin typeface="Roca One Bold"/>
              </a:rPr>
              <a:t>Recursos claves</a:t>
            </a:r>
          </a:p>
        </p:txBody>
      </p:sp>
      <p:sp>
        <p:nvSpPr>
          <p:cNvPr name="TextBox 10" id="10"/>
          <p:cNvSpPr txBox="true"/>
          <p:nvPr/>
        </p:nvSpPr>
        <p:spPr>
          <a:xfrm rot="0">
            <a:off x="4371865" y="2796655"/>
            <a:ext cx="9282112" cy="1184275"/>
          </a:xfrm>
          <a:prstGeom prst="rect">
            <a:avLst/>
          </a:prstGeom>
        </p:spPr>
        <p:txBody>
          <a:bodyPr anchor="t" rtlCol="false" tIns="0" lIns="0" bIns="0" rIns="0">
            <a:spAutoFit/>
          </a:bodyPr>
          <a:lstStyle/>
          <a:p>
            <a:pPr algn="ctr">
              <a:lnSpc>
                <a:spcPts val="9799"/>
              </a:lnSpc>
            </a:pPr>
            <a:r>
              <a:rPr lang="en-US" sz="6999">
                <a:solidFill>
                  <a:srgbClr val="000000"/>
                </a:solidFill>
                <a:latin typeface="Roca One"/>
              </a:rPr>
              <a:t>Recursos económicos </a:t>
            </a:r>
          </a:p>
        </p:txBody>
      </p:sp>
      <p:sp>
        <p:nvSpPr>
          <p:cNvPr name="TextBox 11" id="11"/>
          <p:cNvSpPr txBox="true"/>
          <p:nvPr/>
        </p:nvSpPr>
        <p:spPr>
          <a:xfrm rot="0">
            <a:off x="3846240" y="5326829"/>
            <a:ext cx="11678692" cy="1153795"/>
          </a:xfrm>
          <a:prstGeom prst="rect">
            <a:avLst/>
          </a:prstGeom>
        </p:spPr>
        <p:txBody>
          <a:bodyPr anchor="t" rtlCol="false" tIns="0" lIns="0" bIns="0" rIns="0">
            <a:spAutoFit/>
          </a:bodyPr>
          <a:lstStyle/>
          <a:p>
            <a:pPr algn="ctr">
              <a:lnSpc>
                <a:spcPts val="9379"/>
              </a:lnSpc>
            </a:pPr>
            <a:r>
              <a:rPr lang="en-US" sz="6699">
                <a:solidFill>
                  <a:srgbClr val="000000"/>
                </a:solidFill>
                <a:latin typeface="Montserrat"/>
              </a:rPr>
              <a:t>Aporte de socios y ventas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DAGHB85Cj9E</dc:identifier>
  <dcterms:modified xsi:type="dcterms:W3CDTF">2011-08-01T06:04:30Z</dcterms:modified>
  <cp:revision>1</cp:revision>
  <dc:title>Presentación Shiny Hands</dc:title>
</cp:coreProperties>
</file>