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4"/>
  </p:sldMasterIdLst>
  <p:sldIdLst>
    <p:sldId id="257" r:id="rId5"/>
    <p:sldId id="256" r:id="rId6"/>
    <p:sldId id="258" r:id="rId7"/>
    <p:sldId id="259" r:id="rId8"/>
    <p:sldId id="260" r:id="rId9"/>
    <p:sldId id="262" r:id="rId10"/>
    <p:sldId id="263" r:id="rId11"/>
    <p:sldId id="261" r:id="rId12"/>
    <p:sldId id="264" r:id="rId13"/>
    <p:sldId id="265" r:id="rId14"/>
    <p:sldId id="266" r:id="rId15"/>
    <p:sldId id="269" r:id="rId16"/>
    <p:sldId id="267" r:id="rId17"/>
    <p:sldId id="268" r:id="rId18"/>
    <p:sldId id="270" r:id="rId19"/>
    <p:sldId id="271" r:id="rId20"/>
    <p:sldId id="272" r:id="rId21"/>
    <p:sldId id="273" r:id="rId22"/>
  </p:sldIdLst>
  <p:sldSz cx="9144000" cy="6858000" type="screen4x3"/>
  <p:notesSz cx="6858000" cy="9144000"/>
  <p:defaultTextStyle>
    <a:defPPr>
      <a:defRPr lang="es-C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C3FB322-56AC-4516-8CB1-1D1FBBCF0E59}" v="75" dt="2024-06-13T19:19:32.457"/>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DAAB1A3-373B-7029-09D6-FC2CDEB4F74A}"/>
              </a:ext>
            </a:extLst>
          </p:cNvPr>
          <p:cNvSpPr>
            <a:spLocks noGrp="1"/>
          </p:cNvSpPr>
          <p:nvPr>
            <p:ph type="ctrTitle"/>
          </p:nvPr>
        </p:nvSpPr>
        <p:spPr>
          <a:xfrm>
            <a:off x="1143000" y="1122363"/>
            <a:ext cx="6858000" cy="2387600"/>
          </a:xfrm>
        </p:spPr>
        <p:txBody>
          <a:bodyPr anchor="b"/>
          <a:lstStyle>
            <a:lvl1pPr algn="ctr">
              <a:defRPr sz="4500"/>
            </a:lvl1pPr>
          </a:lstStyle>
          <a:p>
            <a:r>
              <a:rPr lang="es-ES"/>
              <a:t>Haga clic para modificar el estilo de título del patrón</a:t>
            </a:r>
            <a:endParaRPr lang="es-CR"/>
          </a:p>
        </p:txBody>
      </p:sp>
      <p:sp>
        <p:nvSpPr>
          <p:cNvPr id="3" name="Subtítulo 2">
            <a:extLst>
              <a:ext uri="{FF2B5EF4-FFF2-40B4-BE49-F238E27FC236}">
                <a16:creationId xmlns:a16="http://schemas.microsoft.com/office/drawing/2014/main" id="{8878CB4D-3D6F-9170-7069-CFDA9C4F450F}"/>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s-ES"/>
              <a:t>Haga clic para modificar el estilo de subtítulo del patrón</a:t>
            </a:r>
            <a:endParaRPr lang="es-CR"/>
          </a:p>
        </p:txBody>
      </p:sp>
      <p:sp>
        <p:nvSpPr>
          <p:cNvPr id="4" name="Marcador de fecha 3">
            <a:extLst>
              <a:ext uri="{FF2B5EF4-FFF2-40B4-BE49-F238E27FC236}">
                <a16:creationId xmlns:a16="http://schemas.microsoft.com/office/drawing/2014/main" id="{BE0CE6C8-CC51-2C68-D6B7-EA2AF436F70A}"/>
              </a:ext>
            </a:extLst>
          </p:cNvPr>
          <p:cNvSpPr>
            <a:spLocks noGrp="1"/>
          </p:cNvSpPr>
          <p:nvPr>
            <p:ph type="dt" sz="half" idx="10"/>
          </p:nvPr>
        </p:nvSpPr>
        <p:spPr/>
        <p:txBody>
          <a:bodyPr/>
          <a:lstStyle/>
          <a:p>
            <a:fld id="{7A847CFC-816F-41D0-AAC0-9BF4FEBC753E}" type="datetimeFigureOut">
              <a:rPr lang="es-ES" smtClean="0"/>
              <a:t>13/06/2024</a:t>
            </a:fld>
            <a:endParaRPr lang="es-ES"/>
          </a:p>
        </p:txBody>
      </p:sp>
      <p:sp>
        <p:nvSpPr>
          <p:cNvPr id="5" name="Marcador de pie de página 4">
            <a:extLst>
              <a:ext uri="{FF2B5EF4-FFF2-40B4-BE49-F238E27FC236}">
                <a16:creationId xmlns:a16="http://schemas.microsoft.com/office/drawing/2014/main" id="{91B3C335-D888-C405-91F2-486CC8B0C2F5}"/>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6AE4DA63-AD35-04BC-998C-5F287164B71A}"/>
              </a:ext>
            </a:extLst>
          </p:cNvPr>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37606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9763ABE-F35C-4937-1545-B0B23A7C104F}"/>
              </a:ext>
            </a:extLst>
          </p:cNvPr>
          <p:cNvSpPr>
            <a:spLocks noGrp="1"/>
          </p:cNvSpPr>
          <p:nvPr>
            <p:ph type="title"/>
          </p:nvPr>
        </p:nvSpPr>
        <p:spPr/>
        <p:txBody>
          <a:bodyPr/>
          <a:lstStyle/>
          <a:p>
            <a:r>
              <a:rPr lang="es-ES"/>
              <a:t>Haga clic para modificar el estilo de título del patrón</a:t>
            </a:r>
            <a:endParaRPr lang="es-CR"/>
          </a:p>
        </p:txBody>
      </p:sp>
      <p:sp>
        <p:nvSpPr>
          <p:cNvPr id="3" name="Marcador de texto vertical 2">
            <a:extLst>
              <a:ext uri="{FF2B5EF4-FFF2-40B4-BE49-F238E27FC236}">
                <a16:creationId xmlns:a16="http://schemas.microsoft.com/office/drawing/2014/main" id="{D5EA54BD-B78D-DB0C-2D33-A5BC46251231}"/>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fecha 3">
            <a:extLst>
              <a:ext uri="{FF2B5EF4-FFF2-40B4-BE49-F238E27FC236}">
                <a16:creationId xmlns:a16="http://schemas.microsoft.com/office/drawing/2014/main" id="{8F46F2DB-5DDA-42C9-F0E8-E8F2B7681430}"/>
              </a:ext>
            </a:extLst>
          </p:cNvPr>
          <p:cNvSpPr>
            <a:spLocks noGrp="1"/>
          </p:cNvSpPr>
          <p:nvPr>
            <p:ph type="dt" sz="half" idx="10"/>
          </p:nvPr>
        </p:nvSpPr>
        <p:spPr/>
        <p:txBody>
          <a:bodyPr/>
          <a:lstStyle/>
          <a:p>
            <a:fld id="{7A847CFC-816F-41D0-AAC0-9BF4FEBC753E}" type="datetimeFigureOut">
              <a:rPr lang="es-ES" smtClean="0"/>
              <a:t>13/06/2024</a:t>
            </a:fld>
            <a:endParaRPr lang="es-ES"/>
          </a:p>
        </p:txBody>
      </p:sp>
      <p:sp>
        <p:nvSpPr>
          <p:cNvPr id="5" name="Marcador de pie de página 4">
            <a:extLst>
              <a:ext uri="{FF2B5EF4-FFF2-40B4-BE49-F238E27FC236}">
                <a16:creationId xmlns:a16="http://schemas.microsoft.com/office/drawing/2014/main" id="{E935CC18-520B-9FF2-A06D-621D6B2830EE}"/>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63DEB39F-3207-2702-4DFA-6713AF12E688}"/>
              </a:ext>
            </a:extLst>
          </p:cNvPr>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10292844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BA527B98-505C-24C8-62B1-5CD372FA17B2}"/>
              </a:ext>
            </a:extLst>
          </p:cNvPr>
          <p:cNvSpPr>
            <a:spLocks noGrp="1"/>
          </p:cNvSpPr>
          <p:nvPr>
            <p:ph type="title" orient="vert"/>
          </p:nvPr>
        </p:nvSpPr>
        <p:spPr>
          <a:xfrm>
            <a:off x="6543675" y="365125"/>
            <a:ext cx="1971675" cy="5811838"/>
          </a:xfrm>
        </p:spPr>
        <p:txBody>
          <a:bodyPr vert="eaVert"/>
          <a:lstStyle/>
          <a:p>
            <a:r>
              <a:rPr lang="es-ES"/>
              <a:t>Haga clic para modificar el estilo de título del patrón</a:t>
            </a:r>
            <a:endParaRPr lang="es-CR"/>
          </a:p>
        </p:txBody>
      </p:sp>
      <p:sp>
        <p:nvSpPr>
          <p:cNvPr id="3" name="Marcador de texto vertical 2">
            <a:extLst>
              <a:ext uri="{FF2B5EF4-FFF2-40B4-BE49-F238E27FC236}">
                <a16:creationId xmlns:a16="http://schemas.microsoft.com/office/drawing/2014/main" id="{DE46769E-AAE6-F9A1-B44F-125241DF3FDA}"/>
              </a:ext>
            </a:extLst>
          </p:cNvPr>
          <p:cNvSpPr>
            <a:spLocks noGrp="1"/>
          </p:cNvSpPr>
          <p:nvPr>
            <p:ph type="body" orient="vert" idx="1"/>
          </p:nvPr>
        </p:nvSpPr>
        <p:spPr>
          <a:xfrm>
            <a:off x="628650" y="365125"/>
            <a:ext cx="5800725"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fecha 3">
            <a:extLst>
              <a:ext uri="{FF2B5EF4-FFF2-40B4-BE49-F238E27FC236}">
                <a16:creationId xmlns:a16="http://schemas.microsoft.com/office/drawing/2014/main" id="{A0882C26-C6D8-042F-408A-385240A0CCE1}"/>
              </a:ext>
            </a:extLst>
          </p:cNvPr>
          <p:cNvSpPr>
            <a:spLocks noGrp="1"/>
          </p:cNvSpPr>
          <p:nvPr>
            <p:ph type="dt" sz="half" idx="10"/>
          </p:nvPr>
        </p:nvSpPr>
        <p:spPr/>
        <p:txBody>
          <a:bodyPr/>
          <a:lstStyle/>
          <a:p>
            <a:fld id="{7A847CFC-816F-41D0-AAC0-9BF4FEBC753E}" type="datetimeFigureOut">
              <a:rPr lang="es-ES" smtClean="0"/>
              <a:t>13/06/2024</a:t>
            </a:fld>
            <a:endParaRPr lang="es-ES"/>
          </a:p>
        </p:txBody>
      </p:sp>
      <p:sp>
        <p:nvSpPr>
          <p:cNvPr id="5" name="Marcador de pie de página 4">
            <a:extLst>
              <a:ext uri="{FF2B5EF4-FFF2-40B4-BE49-F238E27FC236}">
                <a16:creationId xmlns:a16="http://schemas.microsoft.com/office/drawing/2014/main" id="{EDA7EF9D-1071-1929-E5B0-36BF3FDE4AB4}"/>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7F1CD2D6-4B42-F36B-9CED-67D42AA8A82E}"/>
              </a:ext>
            </a:extLst>
          </p:cNvPr>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23716541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FE7212B-EAFB-8E01-24DC-133D379CE0AD}"/>
              </a:ext>
            </a:extLst>
          </p:cNvPr>
          <p:cNvSpPr>
            <a:spLocks noGrp="1"/>
          </p:cNvSpPr>
          <p:nvPr>
            <p:ph type="title"/>
          </p:nvPr>
        </p:nvSpPr>
        <p:spPr/>
        <p:txBody>
          <a:bodyPr/>
          <a:lstStyle/>
          <a:p>
            <a:r>
              <a:rPr lang="es-ES"/>
              <a:t>Haga clic para modificar el estilo de título del patrón</a:t>
            </a:r>
            <a:endParaRPr lang="es-CR"/>
          </a:p>
        </p:txBody>
      </p:sp>
      <p:sp>
        <p:nvSpPr>
          <p:cNvPr id="3" name="Marcador de contenido 2">
            <a:extLst>
              <a:ext uri="{FF2B5EF4-FFF2-40B4-BE49-F238E27FC236}">
                <a16:creationId xmlns:a16="http://schemas.microsoft.com/office/drawing/2014/main" id="{D6F28C88-A624-A87A-D4FD-092026104EC8}"/>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fecha 3">
            <a:extLst>
              <a:ext uri="{FF2B5EF4-FFF2-40B4-BE49-F238E27FC236}">
                <a16:creationId xmlns:a16="http://schemas.microsoft.com/office/drawing/2014/main" id="{2CF26E66-5D16-097C-0C77-B63587F965AD}"/>
              </a:ext>
            </a:extLst>
          </p:cNvPr>
          <p:cNvSpPr>
            <a:spLocks noGrp="1"/>
          </p:cNvSpPr>
          <p:nvPr>
            <p:ph type="dt" sz="half" idx="10"/>
          </p:nvPr>
        </p:nvSpPr>
        <p:spPr/>
        <p:txBody>
          <a:bodyPr/>
          <a:lstStyle/>
          <a:p>
            <a:fld id="{7A847CFC-816F-41D0-AAC0-9BF4FEBC753E}" type="datetimeFigureOut">
              <a:rPr lang="es-ES" smtClean="0"/>
              <a:t>13/06/2024</a:t>
            </a:fld>
            <a:endParaRPr lang="es-ES"/>
          </a:p>
        </p:txBody>
      </p:sp>
      <p:sp>
        <p:nvSpPr>
          <p:cNvPr id="5" name="Marcador de pie de página 4">
            <a:extLst>
              <a:ext uri="{FF2B5EF4-FFF2-40B4-BE49-F238E27FC236}">
                <a16:creationId xmlns:a16="http://schemas.microsoft.com/office/drawing/2014/main" id="{4354D0FD-0C6A-359A-41F1-5DDFF9EF5E1D}"/>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B00425EB-7E3B-52D8-A54F-C8D63E8C9D0C}"/>
              </a:ext>
            </a:extLst>
          </p:cNvPr>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3875837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F3EC8D-2749-4FEA-0315-CA4A16739F60}"/>
              </a:ext>
            </a:extLst>
          </p:cNvPr>
          <p:cNvSpPr>
            <a:spLocks noGrp="1"/>
          </p:cNvSpPr>
          <p:nvPr>
            <p:ph type="title"/>
          </p:nvPr>
        </p:nvSpPr>
        <p:spPr>
          <a:xfrm>
            <a:off x="623888" y="1709739"/>
            <a:ext cx="7886700" cy="2852737"/>
          </a:xfrm>
        </p:spPr>
        <p:txBody>
          <a:bodyPr anchor="b"/>
          <a:lstStyle>
            <a:lvl1pPr>
              <a:defRPr sz="4500"/>
            </a:lvl1pPr>
          </a:lstStyle>
          <a:p>
            <a:r>
              <a:rPr lang="es-ES"/>
              <a:t>Haga clic para modificar el estilo de título del patrón</a:t>
            </a:r>
            <a:endParaRPr lang="es-CR"/>
          </a:p>
        </p:txBody>
      </p:sp>
      <p:sp>
        <p:nvSpPr>
          <p:cNvPr id="3" name="Marcador de texto 2">
            <a:extLst>
              <a:ext uri="{FF2B5EF4-FFF2-40B4-BE49-F238E27FC236}">
                <a16:creationId xmlns:a16="http://schemas.microsoft.com/office/drawing/2014/main" id="{1FFC62BF-AE4E-580E-A703-181D1600F6D2}"/>
              </a:ext>
            </a:extLst>
          </p:cNvPr>
          <p:cNvSpPr>
            <a:spLocks noGrp="1"/>
          </p:cNvSpPr>
          <p:nvPr>
            <p:ph type="body" idx="1"/>
          </p:nvPr>
        </p:nvSpPr>
        <p:spPr>
          <a:xfrm>
            <a:off x="623888" y="4589464"/>
            <a:ext cx="7886700" cy="150018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7EA59F62-2616-6AA0-F9E2-086F19A03772}"/>
              </a:ext>
            </a:extLst>
          </p:cNvPr>
          <p:cNvSpPr>
            <a:spLocks noGrp="1"/>
          </p:cNvSpPr>
          <p:nvPr>
            <p:ph type="dt" sz="half" idx="10"/>
          </p:nvPr>
        </p:nvSpPr>
        <p:spPr/>
        <p:txBody>
          <a:bodyPr/>
          <a:lstStyle/>
          <a:p>
            <a:fld id="{7A847CFC-816F-41D0-AAC0-9BF4FEBC753E}" type="datetimeFigureOut">
              <a:rPr lang="es-ES" smtClean="0"/>
              <a:t>13/06/2024</a:t>
            </a:fld>
            <a:endParaRPr lang="es-ES"/>
          </a:p>
        </p:txBody>
      </p:sp>
      <p:sp>
        <p:nvSpPr>
          <p:cNvPr id="5" name="Marcador de pie de página 4">
            <a:extLst>
              <a:ext uri="{FF2B5EF4-FFF2-40B4-BE49-F238E27FC236}">
                <a16:creationId xmlns:a16="http://schemas.microsoft.com/office/drawing/2014/main" id="{D91816AF-7836-A3F1-AC35-2B8C2E2749D0}"/>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8154EB34-5FB3-5445-265D-363485CBADCD}"/>
              </a:ext>
            </a:extLst>
          </p:cNvPr>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25342436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E8C2EEE-6925-AB8C-E5D3-1A0BDB6CB93A}"/>
              </a:ext>
            </a:extLst>
          </p:cNvPr>
          <p:cNvSpPr>
            <a:spLocks noGrp="1"/>
          </p:cNvSpPr>
          <p:nvPr>
            <p:ph type="title"/>
          </p:nvPr>
        </p:nvSpPr>
        <p:spPr/>
        <p:txBody>
          <a:bodyPr/>
          <a:lstStyle/>
          <a:p>
            <a:r>
              <a:rPr lang="es-ES"/>
              <a:t>Haga clic para modificar el estilo de título del patrón</a:t>
            </a:r>
            <a:endParaRPr lang="es-CR"/>
          </a:p>
        </p:txBody>
      </p:sp>
      <p:sp>
        <p:nvSpPr>
          <p:cNvPr id="3" name="Marcador de contenido 2">
            <a:extLst>
              <a:ext uri="{FF2B5EF4-FFF2-40B4-BE49-F238E27FC236}">
                <a16:creationId xmlns:a16="http://schemas.microsoft.com/office/drawing/2014/main" id="{F2208544-13E9-BB93-2223-E6B8F05AAE80}"/>
              </a:ext>
            </a:extLst>
          </p:cNvPr>
          <p:cNvSpPr>
            <a:spLocks noGrp="1"/>
          </p:cNvSpPr>
          <p:nvPr>
            <p:ph sz="half" idx="1"/>
          </p:nvPr>
        </p:nvSpPr>
        <p:spPr>
          <a:xfrm>
            <a:off x="6286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contenido 3">
            <a:extLst>
              <a:ext uri="{FF2B5EF4-FFF2-40B4-BE49-F238E27FC236}">
                <a16:creationId xmlns:a16="http://schemas.microsoft.com/office/drawing/2014/main" id="{773C1D0C-9B40-D7B4-A05A-DC70CD3F12EE}"/>
              </a:ext>
            </a:extLst>
          </p:cNvPr>
          <p:cNvSpPr>
            <a:spLocks noGrp="1"/>
          </p:cNvSpPr>
          <p:nvPr>
            <p:ph sz="half" idx="2"/>
          </p:nvPr>
        </p:nvSpPr>
        <p:spPr>
          <a:xfrm>
            <a:off x="46291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5" name="Marcador de fecha 4">
            <a:extLst>
              <a:ext uri="{FF2B5EF4-FFF2-40B4-BE49-F238E27FC236}">
                <a16:creationId xmlns:a16="http://schemas.microsoft.com/office/drawing/2014/main" id="{11B2C6B2-707D-A1C6-60FE-78AD74B98EAE}"/>
              </a:ext>
            </a:extLst>
          </p:cNvPr>
          <p:cNvSpPr>
            <a:spLocks noGrp="1"/>
          </p:cNvSpPr>
          <p:nvPr>
            <p:ph type="dt" sz="half" idx="10"/>
          </p:nvPr>
        </p:nvSpPr>
        <p:spPr/>
        <p:txBody>
          <a:bodyPr/>
          <a:lstStyle/>
          <a:p>
            <a:fld id="{7A847CFC-816F-41D0-AAC0-9BF4FEBC753E}" type="datetimeFigureOut">
              <a:rPr lang="es-ES" smtClean="0"/>
              <a:t>13/06/2024</a:t>
            </a:fld>
            <a:endParaRPr lang="es-ES"/>
          </a:p>
        </p:txBody>
      </p:sp>
      <p:sp>
        <p:nvSpPr>
          <p:cNvPr id="6" name="Marcador de pie de página 5">
            <a:extLst>
              <a:ext uri="{FF2B5EF4-FFF2-40B4-BE49-F238E27FC236}">
                <a16:creationId xmlns:a16="http://schemas.microsoft.com/office/drawing/2014/main" id="{CDED23F3-7106-0158-2B6C-8392DE8F9A20}"/>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07FF418C-14A7-032F-13A9-2AFE6EA83F88}"/>
              </a:ext>
            </a:extLst>
          </p:cNvPr>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3587915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8166807-8515-011F-2D5C-B02959D37C2F}"/>
              </a:ext>
            </a:extLst>
          </p:cNvPr>
          <p:cNvSpPr>
            <a:spLocks noGrp="1"/>
          </p:cNvSpPr>
          <p:nvPr>
            <p:ph type="title"/>
          </p:nvPr>
        </p:nvSpPr>
        <p:spPr>
          <a:xfrm>
            <a:off x="629841" y="365126"/>
            <a:ext cx="7886700" cy="1325563"/>
          </a:xfrm>
        </p:spPr>
        <p:txBody>
          <a:bodyPr/>
          <a:lstStyle/>
          <a:p>
            <a:r>
              <a:rPr lang="es-ES"/>
              <a:t>Haga clic para modificar el estilo de título del patrón</a:t>
            </a:r>
            <a:endParaRPr lang="es-CR"/>
          </a:p>
        </p:txBody>
      </p:sp>
      <p:sp>
        <p:nvSpPr>
          <p:cNvPr id="3" name="Marcador de texto 2">
            <a:extLst>
              <a:ext uri="{FF2B5EF4-FFF2-40B4-BE49-F238E27FC236}">
                <a16:creationId xmlns:a16="http://schemas.microsoft.com/office/drawing/2014/main" id="{F513CD2D-A815-8320-11E9-55017AF73C87}"/>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E4FC5271-D734-5BE9-F583-FB0EEB79CE7C}"/>
              </a:ext>
            </a:extLst>
          </p:cNvPr>
          <p:cNvSpPr>
            <a:spLocks noGrp="1"/>
          </p:cNvSpPr>
          <p:nvPr>
            <p:ph sz="half" idx="2"/>
          </p:nvPr>
        </p:nvSpPr>
        <p:spPr>
          <a:xfrm>
            <a:off x="629842" y="2505075"/>
            <a:ext cx="3868340"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5" name="Marcador de texto 4">
            <a:extLst>
              <a:ext uri="{FF2B5EF4-FFF2-40B4-BE49-F238E27FC236}">
                <a16:creationId xmlns:a16="http://schemas.microsoft.com/office/drawing/2014/main" id="{8CA52883-FAD1-3BCB-ADF4-0BF6DB549992}"/>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90C9485C-0FC2-4A78-5962-251382FE0F94}"/>
              </a:ext>
            </a:extLst>
          </p:cNvPr>
          <p:cNvSpPr>
            <a:spLocks noGrp="1"/>
          </p:cNvSpPr>
          <p:nvPr>
            <p:ph sz="quarter" idx="4"/>
          </p:nvPr>
        </p:nvSpPr>
        <p:spPr>
          <a:xfrm>
            <a:off x="4629150" y="2505075"/>
            <a:ext cx="3887391"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7" name="Marcador de fecha 6">
            <a:extLst>
              <a:ext uri="{FF2B5EF4-FFF2-40B4-BE49-F238E27FC236}">
                <a16:creationId xmlns:a16="http://schemas.microsoft.com/office/drawing/2014/main" id="{9F5BDB74-9975-F709-9C63-9FAC554D71C5}"/>
              </a:ext>
            </a:extLst>
          </p:cNvPr>
          <p:cNvSpPr>
            <a:spLocks noGrp="1"/>
          </p:cNvSpPr>
          <p:nvPr>
            <p:ph type="dt" sz="half" idx="10"/>
          </p:nvPr>
        </p:nvSpPr>
        <p:spPr/>
        <p:txBody>
          <a:bodyPr/>
          <a:lstStyle/>
          <a:p>
            <a:fld id="{7A847CFC-816F-41D0-AAC0-9BF4FEBC753E}" type="datetimeFigureOut">
              <a:rPr lang="es-ES" smtClean="0"/>
              <a:t>13/06/2024</a:t>
            </a:fld>
            <a:endParaRPr lang="es-ES"/>
          </a:p>
        </p:txBody>
      </p:sp>
      <p:sp>
        <p:nvSpPr>
          <p:cNvPr id="8" name="Marcador de pie de página 7">
            <a:extLst>
              <a:ext uri="{FF2B5EF4-FFF2-40B4-BE49-F238E27FC236}">
                <a16:creationId xmlns:a16="http://schemas.microsoft.com/office/drawing/2014/main" id="{63EA827A-BB57-B9C3-7ABC-434069F72937}"/>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id="{2A2CD8AA-AB42-92A8-3121-44AD74AA0807}"/>
              </a:ext>
            </a:extLst>
          </p:cNvPr>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3234261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36A44D8-D9DD-F089-CAA8-EB75C3EC78FD}"/>
              </a:ext>
            </a:extLst>
          </p:cNvPr>
          <p:cNvSpPr>
            <a:spLocks noGrp="1"/>
          </p:cNvSpPr>
          <p:nvPr>
            <p:ph type="title"/>
          </p:nvPr>
        </p:nvSpPr>
        <p:spPr/>
        <p:txBody>
          <a:bodyPr/>
          <a:lstStyle/>
          <a:p>
            <a:r>
              <a:rPr lang="es-ES"/>
              <a:t>Haga clic para modificar el estilo de título del patrón</a:t>
            </a:r>
            <a:endParaRPr lang="es-CR"/>
          </a:p>
        </p:txBody>
      </p:sp>
      <p:sp>
        <p:nvSpPr>
          <p:cNvPr id="3" name="Marcador de fecha 2">
            <a:extLst>
              <a:ext uri="{FF2B5EF4-FFF2-40B4-BE49-F238E27FC236}">
                <a16:creationId xmlns:a16="http://schemas.microsoft.com/office/drawing/2014/main" id="{D0698046-203C-E28A-174D-78101329A8EA}"/>
              </a:ext>
            </a:extLst>
          </p:cNvPr>
          <p:cNvSpPr>
            <a:spLocks noGrp="1"/>
          </p:cNvSpPr>
          <p:nvPr>
            <p:ph type="dt" sz="half" idx="10"/>
          </p:nvPr>
        </p:nvSpPr>
        <p:spPr/>
        <p:txBody>
          <a:bodyPr/>
          <a:lstStyle/>
          <a:p>
            <a:fld id="{7A847CFC-816F-41D0-AAC0-9BF4FEBC753E}" type="datetimeFigureOut">
              <a:rPr lang="es-ES" smtClean="0"/>
              <a:t>13/06/2024</a:t>
            </a:fld>
            <a:endParaRPr lang="es-ES"/>
          </a:p>
        </p:txBody>
      </p:sp>
      <p:sp>
        <p:nvSpPr>
          <p:cNvPr id="4" name="Marcador de pie de página 3">
            <a:extLst>
              <a:ext uri="{FF2B5EF4-FFF2-40B4-BE49-F238E27FC236}">
                <a16:creationId xmlns:a16="http://schemas.microsoft.com/office/drawing/2014/main" id="{68D292A0-8CAD-EE88-0AB7-090359F86D32}"/>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id="{5BE38397-307D-A39F-D909-1FB890AF2C30}"/>
              </a:ext>
            </a:extLst>
          </p:cNvPr>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652533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A61101D9-D2BB-E133-2ADF-4CB759E3C491}"/>
              </a:ext>
            </a:extLst>
          </p:cNvPr>
          <p:cNvSpPr>
            <a:spLocks noGrp="1"/>
          </p:cNvSpPr>
          <p:nvPr>
            <p:ph type="dt" sz="half" idx="10"/>
          </p:nvPr>
        </p:nvSpPr>
        <p:spPr/>
        <p:txBody>
          <a:bodyPr/>
          <a:lstStyle/>
          <a:p>
            <a:fld id="{7A847CFC-816F-41D0-AAC0-9BF4FEBC753E}" type="datetimeFigureOut">
              <a:rPr lang="es-ES" smtClean="0"/>
              <a:t>13/06/2024</a:t>
            </a:fld>
            <a:endParaRPr lang="es-ES"/>
          </a:p>
        </p:txBody>
      </p:sp>
      <p:sp>
        <p:nvSpPr>
          <p:cNvPr id="3" name="Marcador de pie de página 2">
            <a:extLst>
              <a:ext uri="{FF2B5EF4-FFF2-40B4-BE49-F238E27FC236}">
                <a16:creationId xmlns:a16="http://schemas.microsoft.com/office/drawing/2014/main" id="{700104A6-8A0E-083E-62DA-DC82E55DC8B0}"/>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id="{BED6D199-75FB-2BFA-0A89-F8B5F3D1449F}"/>
              </a:ext>
            </a:extLst>
          </p:cNvPr>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26749187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B0E117B-8FE0-CCA9-F647-FD37E46BFAE1}"/>
              </a:ext>
            </a:extLst>
          </p:cNvPr>
          <p:cNvSpPr>
            <a:spLocks noGrp="1"/>
          </p:cNvSpPr>
          <p:nvPr>
            <p:ph type="title"/>
          </p:nvPr>
        </p:nvSpPr>
        <p:spPr>
          <a:xfrm>
            <a:off x="629841" y="457200"/>
            <a:ext cx="2949178" cy="1600200"/>
          </a:xfrm>
        </p:spPr>
        <p:txBody>
          <a:bodyPr anchor="b"/>
          <a:lstStyle>
            <a:lvl1pPr>
              <a:defRPr sz="2400"/>
            </a:lvl1pPr>
          </a:lstStyle>
          <a:p>
            <a:r>
              <a:rPr lang="es-ES"/>
              <a:t>Haga clic para modificar el estilo de título del patrón</a:t>
            </a:r>
            <a:endParaRPr lang="es-CR"/>
          </a:p>
        </p:txBody>
      </p:sp>
      <p:sp>
        <p:nvSpPr>
          <p:cNvPr id="3" name="Marcador de contenido 2">
            <a:extLst>
              <a:ext uri="{FF2B5EF4-FFF2-40B4-BE49-F238E27FC236}">
                <a16:creationId xmlns:a16="http://schemas.microsoft.com/office/drawing/2014/main" id="{2077BBE0-20B1-977D-A0F4-5617BB5E099A}"/>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texto 3">
            <a:extLst>
              <a:ext uri="{FF2B5EF4-FFF2-40B4-BE49-F238E27FC236}">
                <a16:creationId xmlns:a16="http://schemas.microsoft.com/office/drawing/2014/main" id="{8B9B5240-AEAF-67DA-3182-87185B8F66CF}"/>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5974DD3-24C3-0E1C-D5AF-6E17B8530BF9}"/>
              </a:ext>
            </a:extLst>
          </p:cNvPr>
          <p:cNvSpPr>
            <a:spLocks noGrp="1"/>
          </p:cNvSpPr>
          <p:nvPr>
            <p:ph type="dt" sz="half" idx="10"/>
          </p:nvPr>
        </p:nvSpPr>
        <p:spPr/>
        <p:txBody>
          <a:bodyPr/>
          <a:lstStyle/>
          <a:p>
            <a:fld id="{7A847CFC-816F-41D0-AAC0-9BF4FEBC753E}" type="datetimeFigureOut">
              <a:rPr lang="es-ES" smtClean="0"/>
              <a:t>13/06/2024</a:t>
            </a:fld>
            <a:endParaRPr lang="es-ES"/>
          </a:p>
        </p:txBody>
      </p:sp>
      <p:sp>
        <p:nvSpPr>
          <p:cNvPr id="6" name="Marcador de pie de página 5">
            <a:extLst>
              <a:ext uri="{FF2B5EF4-FFF2-40B4-BE49-F238E27FC236}">
                <a16:creationId xmlns:a16="http://schemas.microsoft.com/office/drawing/2014/main" id="{EF5F384E-6DA3-652B-7958-A257A70ED9AF}"/>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B3FA4EFA-8994-3FB8-D5BC-E0AC76B4209B}"/>
              </a:ext>
            </a:extLst>
          </p:cNvPr>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923261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1CC379E-12F6-D9E1-32ED-58A59CCBF9E1}"/>
              </a:ext>
            </a:extLst>
          </p:cNvPr>
          <p:cNvSpPr>
            <a:spLocks noGrp="1"/>
          </p:cNvSpPr>
          <p:nvPr>
            <p:ph type="title"/>
          </p:nvPr>
        </p:nvSpPr>
        <p:spPr>
          <a:xfrm>
            <a:off x="629841" y="457200"/>
            <a:ext cx="2949178" cy="1600200"/>
          </a:xfrm>
        </p:spPr>
        <p:txBody>
          <a:bodyPr anchor="b"/>
          <a:lstStyle>
            <a:lvl1pPr>
              <a:defRPr sz="2400"/>
            </a:lvl1pPr>
          </a:lstStyle>
          <a:p>
            <a:r>
              <a:rPr lang="es-ES"/>
              <a:t>Haga clic para modificar el estilo de título del patrón</a:t>
            </a:r>
            <a:endParaRPr lang="es-CR"/>
          </a:p>
        </p:txBody>
      </p:sp>
      <p:sp>
        <p:nvSpPr>
          <p:cNvPr id="3" name="Marcador de posición de imagen 2">
            <a:extLst>
              <a:ext uri="{FF2B5EF4-FFF2-40B4-BE49-F238E27FC236}">
                <a16:creationId xmlns:a16="http://schemas.microsoft.com/office/drawing/2014/main" id="{FB15F234-1EED-010F-1893-D988AAAB5399}"/>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s-CR"/>
          </a:p>
        </p:txBody>
      </p:sp>
      <p:sp>
        <p:nvSpPr>
          <p:cNvPr id="4" name="Marcador de texto 3">
            <a:extLst>
              <a:ext uri="{FF2B5EF4-FFF2-40B4-BE49-F238E27FC236}">
                <a16:creationId xmlns:a16="http://schemas.microsoft.com/office/drawing/2014/main" id="{1EA2929B-8686-79F0-6598-E5A4762AB07D}"/>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7C59A9DE-20F7-9ACB-E4B0-3A4AB20F146F}"/>
              </a:ext>
            </a:extLst>
          </p:cNvPr>
          <p:cNvSpPr>
            <a:spLocks noGrp="1"/>
          </p:cNvSpPr>
          <p:nvPr>
            <p:ph type="dt" sz="half" idx="10"/>
          </p:nvPr>
        </p:nvSpPr>
        <p:spPr/>
        <p:txBody>
          <a:bodyPr/>
          <a:lstStyle/>
          <a:p>
            <a:fld id="{7A847CFC-816F-41D0-AAC0-9BF4FEBC753E}" type="datetimeFigureOut">
              <a:rPr lang="es-ES" smtClean="0"/>
              <a:t>13/06/2024</a:t>
            </a:fld>
            <a:endParaRPr lang="es-ES"/>
          </a:p>
        </p:txBody>
      </p:sp>
      <p:sp>
        <p:nvSpPr>
          <p:cNvPr id="6" name="Marcador de pie de página 5">
            <a:extLst>
              <a:ext uri="{FF2B5EF4-FFF2-40B4-BE49-F238E27FC236}">
                <a16:creationId xmlns:a16="http://schemas.microsoft.com/office/drawing/2014/main" id="{608E3344-F2CA-0EF6-9243-B959E96D071F}"/>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151E5748-AF7A-9B50-54CC-C5D7A7C99540}"/>
              </a:ext>
            </a:extLst>
          </p:cNvPr>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34952505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66863A46-F65B-823E-0040-C04A16477BEF}"/>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a:t>Haga clic para modificar el estilo de título del patrón</a:t>
            </a:r>
            <a:endParaRPr lang="es-CR"/>
          </a:p>
        </p:txBody>
      </p:sp>
      <p:sp>
        <p:nvSpPr>
          <p:cNvPr id="3" name="Marcador de texto 2">
            <a:extLst>
              <a:ext uri="{FF2B5EF4-FFF2-40B4-BE49-F238E27FC236}">
                <a16:creationId xmlns:a16="http://schemas.microsoft.com/office/drawing/2014/main" id="{7A164FA1-1501-B66D-5270-0A02018A1FEF}"/>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fecha 3">
            <a:extLst>
              <a:ext uri="{FF2B5EF4-FFF2-40B4-BE49-F238E27FC236}">
                <a16:creationId xmlns:a16="http://schemas.microsoft.com/office/drawing/2014/main" id="{E09D158F-FAF7-12BF-59ED-10D968F84A61}"/>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82000"/>
                  </a:schemeClr>
                </a:solidFill>
              </a:defRPr>
            </a:lvl1pPr>
          </a:lstStyle>
          <a:p>
            <a:fld id="{7A847CFC-816F-41D0-AAC0-9BF4FEBC753E}" type="datetimeFigureOut">
              <a:rPr lang="es-ES" smtClean="0"/>
              <a:t>13/06/2024</a:t>
            </a:fld>
            <a:endParaRPr lang="es-ES"/>
          </a:p>
        </p:txBody>
      </p:sp>
      <p:sp>
        <p:nvSpPr>
          <p:cNvPr id="5" name="Marcador de pie de página 4">
            <a:extLst>
              <a:ext uri="{FF2B5EF4-FFF2-40B4-BE49-F238E27FC236}">
                <a16:creationId xmlns:a16="http://schemas.microsoft.com/office/drawing/2014/main" id="{71CB81D1-85CB-B6F2-B3BD-B7F30E301CE4}"/>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s-ES"/>
          </a:p>
        </p:txBody>
      </p:sp>
      <p:sp>
        <p:nvSpPr>
          <p:cNvPr id="6" name="Marcador de número de diapositiva 5">
            <a:extLst>
              <a:ext uri="{FF2B5EF4-FFF2-40B4-BE49-F238E27FC236}">
                <a16:creationId xmlns:a16="http://schemas.microsoft.com/office/drawing/2014/main" id="{91B997DA-E830-A269-BEDE-978EC6FFB5FE}"/>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82000"/>
                  </a:schemeClr>
                </a:solidFill>
              </a:defRPr>
            </a:lvl1pPr>
          </a:lstStyle>
          <a:p>
            <a:fld id="{132FADFE-3B8F-471C-ABF0-DBC7717ECBBC}" type="slidenum">
              <a:rPr lang="es-ES" smtClean="0"/>
              <a:t>‹Nº›</a:t>
            </a:fld>
            <a:endParaRPr lang="es-ES"/>
          </a:p>
        </p:txBody>
      </p:sp>
    </p:spTree>
    <p:extLst>
      <p:ext uri="{BB962C8B-B14F-4D97-AF65-F5344CB8AC3E}">
        <p14:creationId xmlns:p14="http://schemas.microsoft.com/office/powerpoint/2010/main" val="346428260"/>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s-C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4.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4.pn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7"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123948" y="260468"/>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2981124" y="334935"/>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sp>
        <p:nvSpPr>
          <p:cNvPr id="8" name="Título 7">
            <a:extLst>
              <a:ext uri="{FF2B5EF4-FFF2-40B4-BE49-F238E27FC236}">
                <a16:creationId xmlns:a16="http://schemas.microsoft.com/office/drawing/2014/main" id="{A924359E-9976-9344-472A-D25C4BC67271}"/>
              </a:ext>
            </a:extLst>
          </p:cNvPr>
          <p:cNvSpPr>
            <a:spLocks noGrp="1"/>
          </p:cNvSpPr>
          <p:nvPr>
            <p:ph type="ctrTitle"/>
          </p:nvPr>
        </p:nvSpPr>
        <p:spPr>
          <a:xfrm>
            <a:off x="1143000" y="1122363"/>
            <a:ext cx="6858000" cy="1028286"/>
          </a:xfrm>
        </p:spPr>
        <p:txBody>
          <a:bodyPr/>
          <a:lstStyle/>
          <a:p>
            <a:r>
              <a:rPr lang="es-CR" b="1" dirty="0"/>
              <a:t>Presentación</a:t>
            </a:r>
            <a:r>
              <a:rPr lang="es-CR" dirty="0"/>
              <a:t> </a:t>
            </a:r>
            <a:r>
              <a:rPr lang="es-CR" b="1" dirty="0"/>
              <a:t>corporativa</a:t>
            </a:r>
          </a:p>
        </p:txBody>
      </p:sp>
      <p:sp>
        <p:nvSpPr>
          <p:cNvPr id="11" name="Subtítulo 10">
            <a:extLst>
              <a:ext uri="{FF2B5EF4-FFF2-40B4-BE49-F238E27FC236}">
                <a16:creationId xmlns:a16="http://schemas.microsoft.com/office/drawing/2014/main" id="{49AE2479-7871-DA17-9ECE-DD15239C0960}"/>
              </a:ext>
            </a:extLst>
          </p:cNvPr>
          <p:cNvSpPr>
            <a:spLocks noGrp="1"/>
          </p:cNvSpPr>
          <p:nvPr>
            <p:ph type="subTitle" idx="1"/>
          </p:nvPr>
        </p:nvSpPr>
        <p:spPr>
          <a:xfrm>
            <a:off x="971600" y="2060848"/>
            <a:ext cx="6858000" cy="1655762"/>
          </a:xfrm>
        </p:spPr>
        <p:txBody>
          <a:bodyPr>
            <a:normAutofit/>
          </a:bodyPr>
          <a:lstStyle/>
          <a:p>
            <a:r>
              <a:rPr lang="es-CR" sz="2800" dirty="0"/>
              <a:t>Neuro Play S.A</a:t>
            </a:r>
          </a:p>
        </p:txBody>
      </p:sp>
      <p:pic>
        <p:nvPicPr>
          <p:cNvPr id="13" name="Imagen 12" descr="Diagrama&#10;&#10;Descripción generada automáticamente con confianza media">
            <a:extLst>
              <a:ext uri="{FF2B5EF4-FFF2-40B4-BE49-F238E27FC236}">
                <a16:creationId xmlns:a16="http://schemas.microsoft.com/office/drawing/2014/main" id="{63D62E2B-850C-6C7F-2F1E-A59D21647E45}"/>
              </a:ext>
            </a:extLst>
          </p:cNvPr>
          <p:cNvPicPr>
            <a:picLocks noChangeAspect="1"/>
          </p:cNvPicPr>
          <p:nvPr/>
        </p:nvPicPr>
        <p:blipFill>
          <a:blip r:embed="rId6">
            <a:extLst>
              <a:ext uri="{BEBA8EAE-BF5A-486C-A8C5-ECC9F3942E4B}">
                <a14:imgProps xmlns:a14="http://schemas.microsoft.com/office/drawing/2010/main">
                  <a14:imgLayer r:embed="rId7">
                    <a14:imgEffect>
                      <a14:backgroundRemoval t="10000" b="90000" l="8800" r="90000">
                        <a14:foregroundMark x1="24600" y1="22800" x2="28600" y2="25600"/>
                        <a14:foregroundMark x1="70316" y1="81000" x2="70454" y2="81180"/>
                        <a14:foregroundMark x1="27800" y1="25600" x2="70316" y2="81000"/>
                        <a14:foregroundMark x1="76133" y1="75257" x2="81000" y2="51200"/>
                        <a14:foregroundMark x1="81000" y1="51200" x2="65200" y2="28400"/>
                        <a14:foregroundMark x1="65200" y1="28400" x2="42600" y2="35600"/>
                        <a14:foregroundMark x1="42600" y1="35600" x2="25400" y2="60200"/>
                        <a14:foregroundMark x1="25400" y1="60200" x2="34200" y2="78400"/>
                        <a14:foregroundMark x1="81000" y1="66400" x2="46800" y2="84000"/>
                        <a14:foregroundMark x1="46800" y1="84000" x2="35600" y2="69800"/>
                        <a14:foregroundMark x1="35600" y1="69800" x2="15746" y2="59577"/>
                        <a14:foregroundMark x1="16800" y1="49600" x2="39000" y2="24600"/>
                        <a14:foregroundMark x1="33400" y1="22400" x2="69200" y2="21800"/>
                        <a14:foregroundMark x1="26400" y1="28600" x2="46800" y2="21400"/>
                        <a14:foregroundMark x1="46800" y1="21400" x2="66800" y2="24600"/>
                        <a14:foregroundMark x1="66800" y1="24600" x2="71000" y2="28400"/>
                        <a14:foregroundMark x1="37600" y1="19400" x2="58600" y2="19000"/>
                        <a14:foregroundMark x1="58600" y1="19000" x2="59400" y2="19000"/>
                        <a14:foregroundMark x1="21800" y1="56600" x2="21800" y2="56600"/>
                        <a14:foregroundMark x1="21800" y1="56600" x2="21800" y2="56600"/>
                        <a14:foregroundMark x1="21800" y1="56600" x2="21800" y2="56600"/>
                        <a14:foregroundMark x1="77200" y1="65800" x2="77200" y2="65800"/>
                        <a14:backgroundMark x1="11200" y1="53000" x2="11800" y2="66600"/>
                        <a14:backgroundMark x1="71400" y1="86200" x2="82000" y2="77200"/>
                        <a14:backgroundMark x1="71600" y1="82800" x2="72600" y2="79800"/>
                        <a14:backgroundMark x1="72600" y1="79800" x2="74800" y2="78800"/>
                        <a14:backgroundMark x1="69200" y1="84000" x2="78400" y2="76600"/>
                        <a14:backgroundMark x1="70400" y1="81000" x2="70400" y2="81000"/>
                        <a14:backgroundMark x1="70400" y1="81000" x2="70400" y2="81000"/>
                        <a14:backgroundMark x1="70400" y1="81000" x2="70400" y2="81000"/>
                        <a14:backgroundMark x1="70400" y1="81000" x2="70400" y2="81000"/>
                        <a14:backgroundMark x1="70400" y1="81000" x2="70400" y2="81000"/>
                        <a14:backgroundMark x1="70400" y1="81000" x2="70400" y2="81000"/>
                        <a14:backgroundMark x1="70400" y1="81000" x2="70400" y2="81000"/>
                        <a14:backgroundMark x1="70400" y1="81000" x2="70400" y2="81000"/>
                      </a14:backgroundRemoval>
                    </a14:imgEffect>
                  </a14:imgLayer>
                </a14:imgProps>
              </a:ext>
              <a:ext uri="{28A0092B-C50C-407E-A947-70E740481C1C}">
                <a14:useLocalDpi xmlns:a14="http://schemas.microsoft.com/office/drawing/2010/main" val="0"/>
              </a:ext>
            </a:extLst>
          </a:blip>
          <a:stretch>
            <a:fillRect/>
          </a:stretch>
        </p:blipFill>
        <p:spPr>
          <a:xfrm>
            <a:off x="2483768" y="2298922"/>
            <a:ext cx="3901733" cy="3901733"/>
          </a:xfrm>
          <a:prstGeom prst="rect">
            <a:avLst/>
          </a:prstGeom>
        </p:spPr>
      </p:pic>
    </p:spTree>
    <p:extLst>
      <p:ext uri="{BB962C8B-B14F-4D97-AF65-F5344CB8AC3E}">
        <p14:creationId xmlns:p14="http://schemas.microsoft.com/office/powerpoint/2010/main" val="6960283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91786" y="1723323"/>
            <a:ext cx="7772400" cy="637644"/>
          </a:xfrm>
        </p:spPr>
        <p:txBody>
          <a:bodyPr>
            <a:noAutofit/>
          </a:bodyPr>
          <a:lstStyle/>
          <a:p>
            <a:r>
              <a:rPr lang="es-CR" b="1" dirty="0">
                <a:cs typeface="Arial" panose="020B0604020202020204" pitchFamily="34" charset="0"/>
              </a:rPr>
              <a:t>FODA-MECA</a:t>
            </a:r>
            <a:endParaRPr lang="es-CR" b="1" dirty="0"/>
          </a:p>
        </p:txBody>
      </p:sp>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1408" y="1009230"/>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pic>
        <p:nvPicPr>
          <p:cNvPr id="7" name="Imagen 6">
            <a:extLst>
              <a:ext uri="{FF2B5EF4-FFF2-40B4-BE49-F238E27FC236}">
                <a16:creationId xmlns:a16="http://schemas.microsoft.com/office/drawing/2014/main" id="{6E03B283-F496-D484-25E1-E0385D5AEADB}"/>
              </a:ext>
            </a:extLst>
          </p:cNvPr>
          <p:cNvPicPr>
            <a:picLocks noChangeAspect="1"/>
          </p:cNvPicPr>
          <p:nvPr/>
        </p:nvPicPr>
        <p:blipFill>
          <a:blip r:embed="rId6"/>
          <a:stretch>
            <a:fillRect/>
          </a:stretch>
        </p:blipFill>
        <p:spPr>
          <a:xfrm>
            <a:off x="662691" y="2447914"/>
            <a:ext cx="7630590" cy="3162741"/>
          </a:xfrm>
          <a:prstGeom prst="rect">
            <a:avLst/>
          </a:prstGeom>
        </p:spPr>
      </p:pic>
    </p:spTree>
    <p:extLst>
      <p:ext uri="{BB962C8B-B14F-4D97-AF65-F5344CB8AC3E}">
        <p14:creationId xmlns:p14="http://schemas.microsoft.com/office/powerpoint/2010/main" val="37478384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1408" y="1009230"/>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pic>
        <p:nvPicPr>
          <p:cNvPr id="11" name="Imagen 10">
            <a:extLst>
              <a:ext uri="{FF2B5EF4-FFF2-40B4-BE49-F238E27FC236}">
                <a16:creationId xmlns:a16="http://schemas.microsoft.com/office/drawing/2014/main" id="{6D35A74F-49D5-71EE-AD48-BA2DCF55A39D}"/>
              </a:ext>
            </a:extLst>
          </p:cNvPr>
          <p:cNvPicPr>
            <a:picLocks noChangeAspect="1"/>
          </p:cNvPicPr>
          <p:nvPr/>
        </p:nvPicPr>
        <p:blipFill>
          <a:blip r:embed="rId6"/>
          <a:stretch>
            <a:fillRect/>
          </a:stretch>
        </p:blipFill>
        <p:spPr>
          <a:xfrm>
            <a:off x="299389" y="1916832"/>
            <a:ext cx="8545219" cy="3496737"/>
          </a:xfrm>
          <a:prstGeom prst="rect">
            <a:avLst/>
          </a:prstGeom>
        </p:spPr>
      </p:pic>
    </p:spTree>
    <p:extLst>
      <p:ext uri="{BB962C8B-B14F-4D97-AF65-F5344CB8AC3E}">
        <p14:creationId xmlns:p14="http://schemas.microsoft.com/office/powerpoint/2010/main" val="1141780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7431" y="519671"/>
            <a:ext cx="1843321" cy="558771"/>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sp>
        <p:nvSpPr>
          <p:cNvPr id="11" name="Título 10">
            <a:extLst>
              <a:ext uri="{FF2B5EF4-FFF2-40B4-BE49-F238E27FC236}">
                <a16:creationId xmlns:a16="http://schemas.microsoft.com/office/drawing/2014/main" id="{6CC24C2D-781B-4617-5FD3-432F66D436BD}"/>
              </a:ext>
            </a:extLst>
          </p:cNvPr>
          <p:cNvSpPr>
            <a:spLocks noGrp="1"/>
          </p:cNvSpPr>
          <p:nvPr>
            <p:ph type="ctrTitle"/>
          </p:nvPr>
        </p:nvSpPr>
        <p:spPr>
          <a:xfrm>
            <a:off x="179512" y="2073758"/>
            <a:ext cx="8640960" cy="3692378"/>
          </a:xfrm>
        </p:spPr>
        <p:txBody>
          <a:bodyPr>
            <a:noAutofit/>
          </a:bodyPr>
          <a:lstStyle/>
          <a:p>
            <a:r>
              <a:rPr lang="es-ES" sz="2800" dirty="0"/>
              <a:t>Las competencias directas son empresas que se enfoquen en el ámbito motriz y cognitivo de las personas un ejemplo seria la Fisher Price sin dejar de lado que esto es una empresa inmensamente conocida y con muchos más años de experiencia laboral, empresa encargada de fabricar juguetes para contribuir al aprendizaje de los niños. La competencia indirecta seria empresas como jugueterías que brinda artículos para la interacción y diversión de los niños.</a:t>
            </a:r>
            <a:endParaRPr lang="es-CR" sz="2800" dirty="0"/>
          </a:p>
        </p:txBody>
      </p:sp>
      <p:sp>
        <p:nvSpPr>
          <p:cNvPr id="12" name="CuadroTexto 11">
            <a:extLst>
              <a:ext uri="{FF2B5EF4-FFF2-40B4-BE49-F238E27FC236}">
                <a16:creationId xmlns:a16="http://schemas.microsoft.com/office/drawing/2014/main" id="{624F5C56-4B64-C574-977D-C6650AEF9D0C}"/>
              </a:ext>
            </a:extLst>
          </p:cNvPr>
          <p:cNvSpPr txBox="1"/>
          <p:nvPr/>
        </p:nvSpPr>
        <p:spPr>
          <a:xfrm>
            <a:off x="1021602" y="1304316"/>
            <a:ext cx="6912768" cy="769441"/>
          </a:xfrm>
          <a:prstGeom prst="rect">
            <a:avLst/>
          </a:prstGeom>
          <a:noFill/>
        </p:spPr>
        <p:txBody>
          <a:bodyPr wrap="square" rtlCol="0">
            <a:spAutoFit/>
          </a:bodyPr>
          <a:lstStyle/>
          <a:p>
            <a:r>
              <a:rPr lang="es-CR" sz="4400" b="1" dirty="0">
                <a:latin typeface="+mj-lt"/>
              </a:rPr>
              <a:t>Análisis de competencia </a:t>
            </a:r>
            <a:endParaRPr lang="es-CR" sz="4400" b="1" dirty="0"/>
          </a:p>
        </p:txBody>
      </p:sp>
    </p:spTree>
    <p:extLst>
      <p:ext uri="{BB962C8B-B14F-4D97-AF65-F5344CB8AC3E}">
        <p14:creationId xmlns:p14="http://schemas.microsoft.com/office/powerpoint/2010/main" val="10020203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1408" y="1009230"/>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sp>
        <p:nvSpPr>
          <p:cNvPr id="11" name="Título 10">
            <a:extLst>
              <a:ext uri="{FF2B5EF4-FFF2-40B4-BE49-F238E27FC236}">
                <a16:creationId xmlns:a16="http://schemas.microsoft.com/office/drawing/2014/main" id="{6CC24C2D-781B-4617-5FD3-432F66D436BD}"/>
              </a:ext>
            </a:extLst>
          </p:cNvPr>
          <p:cNvSpPr>
            <a:spLocks noGrp="1"/>
          </p:cNvSpPr>
          <p:nvPr>
            <p:ph type="ctrTitle"/>
          </p:nvPr>
        </p:nvSpPr>
        <p:spPr>
          <a:xfrm>
            <a:off x="107504" y="2780928"/>
            <a:ext cx="8856984" cy="3158872"/>
          </a:xfrm>
        </p:spPr>
        <p:txBody>
          <a:bodyPr>
            <a:noAutofit/>
          </a:bodyPr>
          <a:lstStyle/>
          <a:p>
            <a:r>
              <a:rPr lang="es-ES" sz="2800" dirty="0"/>
              <a:t>Al realizar un análisis interno de la empresa se decide que sea la estrategia competitiva es de costos ya que buscamos dar excelencia y calidad de productos a un costo accesible ya que usualmente los precios para los artículos que brindan la empresa son de costos muy elevados, ya que el área motriz y cognitiva de los seres humanos es un tema de suma importancia y solo se busca que los artículos estén al alcance. </a:t>
            </a:r>
            <a:endParaRPr lang="es-CR" sz="2800" dirty="0"/>
          </a:p>
        </p:txBody>
      </p:sp>
      <p:sp>
        <p:nvSpPr>
          <p:cNvPr id="12" name="CuadroTexto 11">
            <a:extLst>
              <a:ext uri="{FF2B5EF4-FFF2-40B4-BE49-F238E27FC236}">
                <a16:creationId xmlns:a16="http://schemas.microsoft.com/office/drawing/2014/main" id="{624F5C56-4B64-C574-977D-C6650AEF9D0C}"/>
              </a:ext>
            </a:extLst>
          </p:cNvPr>
          <p:cNvSpPr txBox="1"/>
          <p:nvPr/>
        </p:nvSpPr>
        <p:spPr>
          <a:xfrm>
            <a:off x="1586357" y="1789295"/>
            <a:ext cx="6120680" cy="769441"/>
          </a:xfrm>
          <a:prstGeom prst="rect">
            <a:avLst/>
          </a:prstGeom>
          <a:noFill/>
        </p:spPr>
        <p:txBody>
          <a:bodyPr wrap="square" rtlCol="0">
            <a:spAutoFit/>
          </a:bodyPr>
          <a:lstStyle/>
          <a:p>
            <a:r>
              <a:rPr lang="es-CR" sz="4400" b="1" dirty="0">
                <a:latin typeface="+mj-lt"/>
              </a:rPr>
              <a:t>Estrategia competitiva </a:t>
            </a:r>
            <a:endParaRPr lang="es-CR" sz="4400" b="1" dirty="0"/>
          </a:p>
        </p:txBody>
      </p:sp>
    </p:spTree>
    <p:extLst>
      <p:ext uri="{BB962C8B-B14F-4D97-AF65-F5344CB8AC3E}">
        <p14:creationId xmlns:p14="http://schemas.microsoft.com/office/powerpoint/2010/main" val="19904199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1408" y="1009230"/>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sp>
        <p:nvSpPr>
          <p:cNvPr id="11" name="Título 10">
            <a:extLst>
              <a:ext uri="{FF2B5EF4-FFF2-40B4-BE49-F238E27FC236}">
                <a16:creationId xmlns:a16="http://schemas.microsoft.com/office/drawing/2014/main" id="{6CC24C2D-781B-4617-5FD3-432F66D436BD}"/>
              </a:ext>
            </a:extLst>
          </p:cNvPr>
          <p:cNvSpPr>
            <a:spLocks noGrp="1"/>
          </p:cNvSpPr>
          <p:nvPr>
            <p:ph type="ctrTitle"/>
          </p:nvPr>
        </p:nvSpPr>
        <p:spPr>
          <a:xfrm>
            <a:off x="251520" y="2558736"/>
            <a:ext cx="8712968" cy="3534560"/>
          </a:xfrm>
        </p:spPr>
        <p:txBody>
          <a:bodyPr>
            <a:noAutofit/>
          </a:bodyPr>
          <a:lstStyle/>
          <a:p>
            <a:r>
              <a:rPr lang="es-ES" sz="2800" dirty="0"/>
              <a:t>Los aspectos únicos de nuestros productos son: que no están categorizados por edad esto brindando un segmento amplio de clientes, otro de los aspectos diferenciadores o únicos sería el hecho de que los materiales que se utilizan son amigables al ambiente. También rescatando que se tiene una producción muy factible ya que la duración de la realización de los artículos es muy rápida  esto nos ayuda a tener otro aspecto único que sería productos en mayor cantidad a un corto tiempo de espera.</a:t>
            </a:r>
            <a:endParaRPr lang="es-CR" sz="2800" dirty="0"/>
          </a:p>
        </p:txBody>
      </p:sp>
      <p:sp>
        <p:nvSpPr>
          <p:cNvPr id="12" name="CuadroTexto 11">
            <a:extLst>
              <a:ext uri="{FF2B5EF4-FFF2-40B4-BE49-F238E27FC236}">
                <a16:creationId xmlns:a16="http://schemas.microsoft.com/office/drawing/2014/main" id="{624F5C56-4B64-C574-977D-C6650AEF9D0C}"/>
              </a:ext>
            </a:extLst>
          </p:cNvPr>
          <p:cNvSpPr txBox="1"/>
          <p:nvPr/>
        </p:nvSpPr>
        <p:spPr>
          <a:xfrm>
            <a:off x="2051719" y="1789295"/>
            <a:ext cx="5040560" cy="769441"/>
          </a:xfrm>
          <a:prstGeom prst="rect">
            <a:avLst/>
          </a:prstGeom>
          <a:noFill/>
        </p:spPr>
        <p:txBody>
          <a:bodyPr wrap="square" rtlCol="0">
            <a:spAutoFit/>
          </a:bodyPr>
          <a:lstStyle/>
          <a:p>
            <a:r>
              <a:rPr lang="es-CR" sz="4400" b="1" dirty="0">
                <a:latin typeface="+mj-lt"/>
              </a:rPr>
              <a:t>Ventaja competitiva </a:t>
            </a:r>
            <a:endParaRPr lang="es-CR" sz="4400" b="1" dirty="0"/>
          </a:p>
        </p:txBody>
      </p:sp>
    </p:spTree>
    <p:extLst>
      <p:ext uri="{BB962C8B-B14F-4D97-AF65-F5344CB8AC3E}">
        <p14:creationId xmlns:p14="http://schemas.microsoft.com/office/powerpoint/2010/main" val="41290068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1408" y="1009230"/>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sp>
        <p:nvSpPr>
          <p:cNvPr id="11" name="Título 10">
            <a:extLst>
              <a:ext uri="{FF2B5EF4-FFF2-40B4-BE49-F238E27FC236}">
                <a16:creationId xmlns:a16="http://schemas.microsoft.com/office/drawing/2014/main" id="{6CC24C2D-781B-4617-5FD3-432F66D436BD}"/>
              </a:ext>
            </a:extLst>
          </p:cNvPr>
          <p:cNvSpPr>
            <a:spLocks noGrp="1"/>
          </p:cNvSpPr>
          <p:nvPr>
            <p:ph type="ctrTitle"/>
          </p:nvPr>
        </p:nvSpPr>
        <p:spPr>
          <a:xfrm>
            <a:off x="395535" y="2780928"/>
            <a:ext cx="8331341" cy="2880320"/>
          </a:xfrm>
        </p:spPr>
        <p:txBody>
          <a:bodyPr>
            <a:noAutofit/>
          </a:bodyPr>
          <a:lstStyle/>
          <a:p>
            <a:r>
              <a:rPr lang="es-CR" sz="2800" b="1" dirty="0"/>
              <a:t>Producto: </a:t>
            </a:r>
            <a:r>
              <a:rPr lang="es-CR" sz="2800" dirty="0"/>
              <a:t>se cuenta con 5 artículos específicos anteriormente, estos están elaborados se madera Ply Wood y pinturas no toxicas y amigables con el ambiente. Estos cuentan con colores llamativos para reflejar diversión en el aprendizaje. Se empaca en una caja de cartón. Recordando que estos ayudan a personas con distintas condiciones y/o deseos </a:t>
            </a:r>
          </a:p>
        </p:txBody>
      </p:sp>
      <p:sp>
        <p:nvSpPr>
          <p:cNvPr id="12" name="CuadroTexto 11">
            <a:extLst>
              <a:ext uri="{FF2B5EF4-FFF2-40B4-BE49-F238E27FC236}">
                <a16:creationId xmlns:a16="http://schemas.microsoft.com/office/drawing/2014/main" id="{624F5C56-4B64-C574-977D-C6650AEF9D0C}"/>
              </a:ext>
            </a:extLst>
          </p:cNvPr>
          <p:cNvSpPr txBox="1"/>
          <p:nvPr/>
        </p:nvSpPr>
        <p:spPr>
          <a:xfrm>
            <a:off x="2071004" y="1789295"/>
            <a:ext cx="5151385" cy="769441"/>
          </a:xfrm>
          <a:prstGeom prst="rect">
            <a:avLst/>
          </a:prstGeom>
          <a:noFill/>
        </p:spPr>
        <p:txBody>
          <a:bodyPr wrap="square" rtlCol="0">
            <a:spAutoFit/>
          </a:bodyPr>
          <a:lstStyle/>
          <a:p>
            <a:r>
              <a:rPr lang="es-CR" sz="4400" b="1" dirty="0">
                <a:latin typeface="+mj-lt"/>
              </a:rPr>
              <a:t>Mezcla de marketing </a:t>
            </a:r>
            <a:endParaRPr lang="es-CR" sz="4400" b="1" dirty="0"/>
          </a:p>
        </p:txBody>
      </p:sp>
    </p:spTree>
    <p:extLst>
      <p:ext uri="{BB962C8B-B14F-4D97-AF65-F5344CB8AC3E}">
        <p14:creationId xmlns:p14="http://schemas.microsoft.com/office/powerpoint/2010/main" val="41101467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1408" y="1009230"/>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sp>
        <p:nvSpPr>
          <p:cNvPr id="11" name="Título 10">
            <a:extLst>
              <a:ext uri="{FF2B5EF4-FFF2-40B4-BE49-F238E27FC236}">
                <a16:creationId xmlns:a16="http://schemas.microsoft.com/office/drawing/2014/main" id="{6CC24C2D-781B-4617-5FD3-432F66D436BD}"/>
              </a:ext>
            </a:extLst>
          </p:cNvPr>
          <p:cNvSpPr>
            <a:spLocks noGrp="1"/>
          </p:cNvSpPr>
          <p:nvPr>
            <p:ph type="ctrTitle"/>
          </p:nvPr>
        </p:nvSpPr>
        <p:spPr>
          <a:xfrm>
            <a:off x="611560" y="2780928"/>
            <a:ext cx="7920880" cy="2448272"/>
          </a:xfrm>
        </p:spPr>
        <p:txBody>
          <a:bodyPr>
            <a:noAutofit/>
          </a:bodyPr>
          <a:lstStyle/>
          <a:p>
            <a:r>
              <a:rPr lang="es-CR" sz="2800" b="1" dirty="0"/>
              <a:t>Precio: </a:t>
            </a:r>
            <a:r>
              <a:rPr lang="es-CR" sz="2800" dirty="0"/>
              <a:t>existen jugueterías que ofrecen productos similares a tres de los nuestro y sus costos van desde los 9 000 colones y los 14 000 colones. </a:t>
            </a:r>
            <a:br>
              <a:rPr lang="es-CR" sz="2800" dirty="0"/>
            </a:br>
            <a:r>
              <a:rPr lang="es-CR" sz="2800" dirty="0"/>
              <a:t>Nuestra estrategia de precio se basa en lanzar nuestros productos a costos más bajos para ser la mejor opción para el consumidor ya que va dirigido a una población extensa </a:t>
            </a:r>
            <a:endParaRPr lang="es-CR" sz="2800" b="1" dirty="0"/>
          </a:p>
        </p:txBody>
      </p:sp>
    </p:spTree>
    <p:extLst>
      <p:ext uri="{BB962C8B-B14F-4D97-AF65-F5344CB8AC3E}">
        <p14:creationId xmlns:p14="http://schemas.microsoft.com/office/powerpoint/2010/main" val="30912788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1408" y="1009230"/>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sp>
        <p:nvSpPr>
          <p:cNvPr id="11" name="Título 10">
            <a:extLst>
              <a:ext uri="{FF2B5EF4-FFF2-40B4-BE49-F238E27FC236}">
                <a16:creationId xmlns:a16="http://schemas.microsoft.com/office/drawing/2014/main" id="{6CC24C2D-781B-4617-5FD3-432F66D436BD}"/>
              </a:ext>
            </a:extLst>
          </p:cNvPr>
          <p:cNvSpPr>
            <a:spLocks noGrp="1"/>
          </p:cNvSpPr>
          <p:nvPr>
            <p:ph type="ctrTitle"/>
          </p:nvPr>
        </p:nvSpPr>
        <p:spPr>
          <a:xfrm>
            <a:off x="733569" y="2308527"/>
            <a:ext cx="7993307" cy="2920673"/>
          </a:xfrm>
        </p:spPr>
        <p:txBody>
          <a:bodyPr>
            <a:noAutofit/>
          </a:bodyPr>
          <a:lstStyle/>
          <a:p>
            <a:r>
              <a:rPr lang="es-CR" sz="2800" b="1" dirty="0"/>
              <a:t>Plaza: </a:t>
            </a:r>
            <a:r>
              <a:rPr lang="es-CR" sz="2800" dirty="0"/>
              <a:t>los puntos de venta que ofrecemos son las redes sociales y ferias en las que se nos permita participar </a:t>
            </a:r>
            <a:br>
              <a:rPr lang="es-CR" sz="2800" dirty="0"/>
            </a:br>
            <a:r>
              <a:rPr lang="es-CR" sz="2800" dirty="0"/>
              <a:t>nuestra logística comienza al iniciar la producción con la empresa colaboradora para seguidamente perfeccionar los productos finales para su venta dichos puntos de venta </a:t>
            </a:r>
            <a:endParaRPr lang="es-CR" sz="2800" b="1" dirty="0"/>
          </a:p>
        </p:txBody>
      </p:sp>
    </p:spTree>
    <p:extLst>
      <p:ext uri="{BB962C8B-B14F-4D97-AF65-F5344CB8AC3E}">
        <p14:creationId xmlns:p14="http://schemas.microsoft.com/office/powerpoint/2010/main" val="29041882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1408" y="1009230"/>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sp>
        <p:nvSpPr>
          <p:cNvPr id="11" name="Título 10">
            <a:extLst>
              <a:ext uri="{FF2B5EF4-FFF2-40B4-BE49-F238E27FC236}">
                <a16:creationId xmlns:a16="http://schemas.microsoft.com/office/drawing/2014/main" id="{6CC24C2D-781B-4617-5FD3-432F66D436BD}"/>
              </a:ext>
            </a:extLst>
          </p:cNvPr>
          <p:cNvSpPr>
            <a:spLocks noGrp="1"/>
          </p:cNvSpPr>
          <p:nvPr>
            <p:ph type="ctrTitle"/>
          </p:nvPr>
        </p:nvSpPr>
        <p:spPr>
          <a:xfrm>
            <a:off x="575346" y="2308527"/>
            <a:ext cx="7993307" cy="2441422"/>
          </a:xfrm>
        </p:spPr>
        <p:txBody>
          <a:bodyPr>
            <a:noAutofit/>
          </a:bodyPr>
          <a:lstStyle/>
          <a:p>
            <a:r>
              <a:rPr lang="es-CR" sz="2800" b="1" dirty="0"/>
              <a:t>Promoción: </a:t>
            </a:r>
            <a:r>
              <a:rPr lang="es-CR" sz="2800" dirty="0"/>
              <a:t>se cuenta con redes sociales(Instagram, Facebook y Tik Tok), además de la creación de folletos con información específica de los artículos. Así como se brindarán promociones de 2x1 en fechas especiales como lo son navidad, día del niño, padre o madre e incluso en el aniversario de la empresa </a:t>
            </a:r>
            <a:endParaRPr lang="es-CR" sz="2800" b="1" dirty="0"/>
          </a:p>
        </p:txBody>
      </p:sp>
    </p:spTree>
    <p:extLst>
      <p:ext uri="{BB962C8B-B14F-4D97-AF65-F5344CB8AC3E}">
        <p14:creationId xmlns:p14="http://schemas.microsoft.com/office/powerpoint/2010/main" val="4254960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365692" y="2274811"/>
            <a:ext cx="7772400" cy="346205"/>
          </a:xfrm>
        </p:spPr>
        <p:txBody>
          <a:bodyPr>
            <a:normAutofit fontScale="90000"/>
          </a:bodyPr>
          <a:lstStyle/>
          <a:p>
            <a:r>
              <a:rPr lang="es-CR" sz="3000" b="1" dirty="0">
                <a:latin typeface="Arial" panose="020B0604020202020204" pitchFamily="34" charset="0"/>
                <a:cs typeface="Arial" panose="020B0604020202020204" pitchFamily="34" charset="0"/>
              </a:rPr>
              <a:t>Contenido</a:t>
            </a:r>
            <a:r>
              <a:rPr lang="es-CR" sz="3000" b="1" dirty="0"/>
              <a:t> </a:t>
            </a:r>
            <a:r>
              <a:rPr lang="es-CR" sz="3000" b="1" dirty="0">
                <a:latin typeface="Arial" panose="020B0604020202020204" pitchFamily="34" charset="0"/>
                <a:cs typeface="Arial" panose="020B0604020202020204" pitchFamily="34" charset="0"/>
              </a:rPr>
              <a:t>de la presentación</a:t>
            </a:r>
            <a:r>
              <a:rPr lang="es-CR" sz="3000" b="1" dirty="0"/>
              <a:t>:</a:t>
            </a:r>
          </a:p>
        </p:txBody>
      </p:sp>
      <p:sp>
        <p:nvSpPr>
          <p:cNvPr id="3" name="2 Subtítulo"/>
          <p:cNvSpPr>
            <a:spLocks noGrp="1"/>
          </p:cNvSpPr>
          <p:nvPr>
            <p:ph type="subTitle" idx="1"/>
          </p:nvPr>
        </p:nvSpPr>
        <p:spPr>
          <a:xfrm>
            <a:off x="1017592" y="2761001"/>
            <a:ext cx="7108813" cy="4088646"/>
          </a:xfrm>
        </p:spPr>
        <p:txBody>
          <a:bodyPr>
            <a:normAutofit/>
          </a:bodyPr>
          <a:lstStyle/>
          <a:p>
            <a:pPr marL="457200" indent="-457200" algn="just">
              <a:buFont typeface="Arial" panose="020B0604020202020204" pitchFamily="34" charset="0"/>
              <a:buChar char="•"/>
            </a:pPr>
            <a:r>
              <a:rPr lang="es-CR" sz="2000" dirty="0">
                <a:solidFill>
                  <a:schemeClr val="tx1"/>
                </a:solidFill>
                <a:latin typeface="Arial" panose="020B0604020202020204" pitchFamily="34" charset="0"/>
                <a:cs typeface="Arial" panose="020B0604020202020204" pitchFamily="34" charset="0"/>
              </a:rPr>
              <a:t>Nombre de la empresa y producto.</a:t>
            </a:r>
          </a:p>
          <a:p>
            <a:pPr marL="457200" indent="-457200" algn="just">
              <a:buFont typeface="Arial" panose="020B0604020202020204" pitchFamily="34" charset="0"/>
              <a:buChar char="•"/>
            </a:pPr>
            <a:r>
              <a:rPr lang="es-CR" sz="2000" dirty="0">
                <a:latin typeface="Arial" panose="020B0604020202020204" pitchFamily="34" charset="0"/>
                <a:cs typeface="Arial" panose="020B0604020202020204" pitchFamily="34" charset="0"/>
              </a:rPr>
              <a:t>Visión y misión.</a:t>
            </a:r>
          </a:p>
          <a:p>
            <a:pPr marL="457200" indent="-457200" algn="just">
              <a:buFont typeface="Arial" panose="020B0604020202020204" pitchFamily="34" charset="0"/>
              <a:buChar char="•"/>
            </a:pPr>
            <a:r>
              <a:rPr lang="es-CR" sz="2000" dirty="0">
                <a:solidFill>
                  <a:schemeClr val="tx1"/>
                </a:solidFill>
                <a:latin typeface="Arial" panose="020B0604020202020204" pitchFamily="34" charset="0"/>
                <a:cs typeface="Arial" panose="020B0604020202020204" pitchFamily="34" charset="0"/>
              </a:rPr>
              <a:t>Modelo de negocios.</a:t>
            </a:r>
          </a:p>
          <a:p>
            <a:pPr marL="457200" indent="-457200" algn="just">
              <a:buFont typeface="Arial" panose="020B0604020202020204" pitchFamily="34" charset="0"/>
              <a:buChar char="•"/>
            </a:pPr>
            <a:r>
              <a:rPr lang="es-CR" sz="2000" dirty="0">
                <a:solidFill>
                  <a:schemeClr val="tx1"/>
                </a:solidFill>
                <a:latin typeface="Arial" panose="020B0604020202020204" pitchFamily="34" charset="0"/>
                <a:cs typeface="Arial" panose="020B0604020202020204" pitchFamily="34" charset="0"/>
              </a:rPr>
              <a:t>Logo, diseño del producto.</a:t>
            </a:r>
          </a:p>
          <a:p>
            <a:pPr marL="457200" indent="-457200" algn="just">
              <a:buFont typeface="Arial" panose="020B0604020202020204" pitchFamily="34" charset="0"/>
              <a:buChar char="•"/>
            </a:pPr>
            <a:r>
              <a:rPr lang="es-CR" sz="2000" dirty="0">
                <a:solidFill>
                  <a:schemeClr val="tx1"/>
                </a:solidFill>
                <a:latin typeface="Arial" panose="020B0604020202020204" pitchFamily="34" charset="0"/>
                <a:cs typeface="Arial" panose="020B0604020202020204" pitchFamily="34" charset="0"/>
              </a:rPr>
              <a:t>FODA-MECA.</a:t>
            </a:r>
          </a:p>
          <a:p>
            <a:pPr marL="457200" indent="-457200" algn="just">
              <a:buFont typeface="Arial" panose="020B0604020202020204" pitchFamily="34" charset="0"/>
              <a:buChar char="•"/>
            </a:pPr>
            <a:r>
              <a:rPr lang="es-CR" sz="2000" dirty="0">
                <a:solidFill>
                  <a:schemeClr val="tx1"/>
                </a:solidFill>
                <a:latin typeface="Arial" panose="020B0604020202020204" pitchFamily="34" charset="0"/>
                <a:cs typeface="Arial" panose="020B0604020202020204" pitchFamily="34" charset="0"/>
              </a:rPr>
              <a:t>Análisis de la competencia.</a:t>
            </a:r>
          </a:p>
          <a:p>
            <a:pPr marL="457200" indent="-457200" algn="just">
              <a:buFont typeface="Arial" panose="020B0604020202020204" pitchFamily="34" charset="0"/>
              <a:buChar char="•"/>
            </a:pPr>
            <a:r>
              <a:rPr lang="es-CR" sz="2000" dirty="0">
                <a:solidFill>
                  <a:schemeClr val="tx1"/>
                </a:solidFill>
                <a:latin typeface="Arial" panose="020B0604020202020204" pitchFamily="34" charset="0"/>
                <a:cs typeface="Arial" panose="020B0604020202020204" pitchFamily="34" charset="0"/>
              </a:rPr>
              <a:t>Estrategia competitiva.</a:t>
            </a:r>
          </a:p>
          <a:p>
            <a:pPr marL="457200" indent="-457200" algn="just">
              <a:buFont typeface="Arial" panose="020B0604020202020204" pitchFamily="34" charset="0"/>
              <a:buChar char="•"/>
            </a:pPr>
            <a:r>
              <a:rPr lang="es-CR" sz="2000" dirty="0">
                <a:solidFill>
                  <a:schemeClr val="tx1"/>
                </a:solidFill>
                <a:latin typeface="Arial" panose="020B0604020202020204" pitchFamily="34" charset="0"/>
                <a:cs typeface="Arial" panose="020B0604020202020204" pitchFamily="34" charset="0"/>
              </a:rPr>
              <a:t>Ventaja competitiva.</a:t>
            </a:r>
          </a:p>
          <a:p>
            <a:pPr marL="457200" indent="-457200" algn="just">
              <a:buFont typeface="Arial" panose="020B0604020202020204" pitchFamily="34" charset="0"/>
              <a:buChar char="•"/>
            </a:pPr>
            <a:r>
              <a:rPr lang="es-CR" sz="2000" dirty="0">
                <a:solidFill>
                  <a:schemeClr val="tx1"/>
                </a:solidFill>
                <a:latin typeface="Arial" panose="020B0604020202020204" pitchFamily="34" charset="0"/>
                <a:cs typeface="Arial" panose="020B0604020202020204" pitchFamily="34" charset="0"/>
              </a:rPr>
              <a:t>Mezcla de marketing.</a:t>
            </a:r>
          </a:p>
          <a:p>
            <a:pPr marL="457200" indent="-457200">
              <a:buFont typeface="Arial" panose="020B0604020202020204" pitchFamily="34" charset="0"/>
              <a:buChar char="•"/>
            </a:pPr>
            <a:endParaRPr lang="es-CR" sz="2000" dirty="0">
              <a:latin typeface="Arial" panose="020B0604020202020204" pitchFamily="34" charset="0"/>
              <a:cs typeface="Arial" panose="020B0604020202020204" pitchFamily="34" charset="0"/>
            </a:endParaRPr>
          </a:p>
        </p:txBody>
      </p:sp>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1408" y="1009230"/>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spTree>
    <p:extLst>
      <p:ext uri="{BB962C8B-B14F-4D97-AF65-F5344CB8AC3E}">
        <p14:creationId xmlns:p14="http://schemas.microsoft.com/office/powerpoint/2010/main" val="27728633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1408" y="1009230"/>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sp>
        <p:nvSpPr>
          <p:cNvPr id="11" name="Título 10">
            <a:extLst>
              <a:ext uri="{FF2B5EF4-FFF2-40B4-BE49-F238E27FC236}">
                <a16:creationId xmlns:a16="http://schemas.microsoft.com/office/drawing/2014/main" id="{6CC24C2D-781B-4617-5FD3-432F66D436BD}"/>
              </a:ext>
            </a:extLst>
          </p:cNvPr>
          <p:cNvSpPr>
            <a:spLocks noGrp="1"/>
          </p:cNvSpPr>
          <p:nvPr>
            <p:ph type="ctrTitle"/>
          </p:nvPr>
        </p:nvSpPr>
        <p:spPr>
          <a:xfrm>
            <a:off x="1048986" y="2780928"/>
            <a:ext cx="7195422" cy="2088232"/>
          </a:xfrm>
        </p:spPr>
        <p:txBody>
          <a:bodyPr>
            <a:noAutofit/>
          </a:bodyPr>
          <a:lstStyle/>
          <a:p>
            <a:r>
              <a:rPr lang="es-CR" sz="2800" dirty="0"/>
              <a:t>Empresa dedicada a la comercialización de artículos para la estimulación del área motriz fina y desarrollo cognitivo. Estos artículos mejoran el aprendizaje, contienen complejidades según desarrollo motriz y cognitivo </a:t>
            </a:r>
          </a:p>
        </p:txBody>
      </p:sp>
      <p:sp>
        <p:nvSpPr>
          <p:cNvPr id="12" name="CuadroTexto 11">
            <a:extLst>
              <a:ext uri="{FF2B5EF4-FFF2-40B4-BE49-F238E27FC236}">
                <a16:creationId xmlns:a16="http://schemas.microsoft.com/office/drawing/2014/main" id="{624F5C56-4B64-C574-977D-C6650AEF9D0C}"/>
              </a:ext>
            </a:extLst>
          </p:cNvPr>
          <p:cNvSpPr txBox="1"/>
          <p:nvPr/>
        </p:nvSpPr>
        <p:spPr>
          <a:xfrm>
            <a:off x="2544772" y="1794021"/>
            <a:ext cx="4054454" cy="769441"/>
          </a:xfrm>
          <a:prstGeom prst="rect">
            <a:avLst/>
          </a:prstGeom>
          <a:noFill/>
        </p:spPr>
        <p:txBody>
          <a:bodyPr wrap="square" rtlCol="0">
            <a:spAutoFit/>
          </a:bodyPr>
          <a:lstStyle/>
          <a:p>
            <a:r>
              <a:rPr lang="es-CR" sz="4400" b="1" dirty="0">
                <a:latin typeface="+mj-lt"/>
              </a:rPr>
              <a:t>Neuro</a:t>
            </a:r>
            <a:r>
              <a:rPr lang="es-CR" sz="4400" b="1" dirty="0"/>
              <a:t> Play S.A</a:t>
            </a:r>
          </a:p>
        </p:txBody>
      </p:sp>
    </p:spTree>
    <p:extLst>
      <p:ext uri="{BB962C8B-B14F-4D97-AF65-F5344CB8AC3E}">
        <p14:creationId xmlns:p14="http://schemas.microsoft.com/office/powerpoint/2010/main" val="2905594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91786" y="1808046"/>
            <a:ext cx="7772400" cy="1575155"/>
          </a:xfrm>
        </p:spPr>
        <p:txBody>
          <a:bodyPr>
            <a:normAutofit/>
          </a:bodyPr>
          <a:lstStyle/>
          <a:p>
            <a:r>
              <a:rPr lang="es-CR" sz="2400" b="1" dirty="0">
                <a:latin typeface="Arial" panose="020B0604020202020204" pitchFamily="34" charset="0"/>
                <a:cs typeface="Arial" panose="020B0604020202020204" pitchFamily="34" charset="0"/>
              </a:rPr>
              <a:t>Productos:</a:t>
            </a:r>
            <a:r>
              <a:rPr lang="es-CR" sz="3000" b="1" dirty="0">
                <a:latin typeface="Arial" panose="020B0604020202020204" pitchFamily="34" charset="0"/>
                <a:cs typeface="Arial" panose="020B0604020202020204" pitchFamily="34" charset="0"/>
              </a:rPr>
              <a:t> </a:t>
            </a:r>
            <a:r>
              <a:rPr lang="es-CR" sz="2400" dirty="0">
                <a:latin typeface="Arial" panose="020B0604020202020204" pitchFamily="34" charset="0"/>
                <a:cs typeface="Arial" panose="020B0604020202020204" pitchFamily="34" charset="0"/>
              </a:rPr>
              <a:t>se cuenta con la existencia de 5 productos con diversos fines en los que se estimulará las destrezas motrices y cognitivas como lo son la pinza y la memoria</a:t>
            </a:r>
            <a:endParaRPr lang="es-CR" sz="3000" dirty="0"/>
          </a:p>
        </p:txBody>
      </p:sp>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1408" y="1009230"/>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sp>
        <p:nvSpPr>
          <p:cNvPr id="10" name="CuadroTexto 9">
            <a:extLst>
              <a:ext uri="{FF2B5EF4-FFF2-40B4-BE49-F238E27FC236}">
                <a16:creationId xmlns:a16="http://schemas.microsoft.com/office/drawing/2014/main" id="{BBA267F5-43AE-81F5-1607-825383A5873A}"/>
              </a:ext>
            </a:extLst>
          </p:cNvPr>
          <p:cNvSpPr txBox="1"/>
          <p:nvPr/>
        </p:nvSpPr>
        <p:spPr>
          <a:xfrm>
            <a:off x="733570" y="3474800"/>
            <a:ext cx="7294814" cy="923330"/>
          </a:xfrm>
          <a:prstGeom prst="rect">
            <a:avLst/>
          </a:prstGeom>
          <a:noFill/>
        </p:spPr>
        <p:txBody>
          <a:bodyPr wrap="square" rtlCol="0">
            <a:spAutoFit/>
          </a:bodyPr>
          <a:lstStyle/>
          <a:p>
            <a:r>
              <a:rPr lang="es-CR" dirty="0">
                <a:cs typeface="Arial" panose="020B0604020202020204" pitchFamily="34" charset="0"/>
              </a:rPr>
              <a:t>Amigos encajables: </a:t>
            </a:r>
            <a:r>
              <a:rPr lang="es-ES" dirty="0">
                <a:cs typeface="Arial" panose="020B0604020202020204" pitchFamily="34" charset="0"/>
              </a:rPr>
              <a:t>cuenta con las siguientes características contiene figuras que van de diversos colores donde el cliente tiene que acomodar por tamaños y figuras.</a:t>
            </a:r>
            <a:endParaRPr lang="es-CR" dirty="0">
              <a:cs typeface="Arial" panose="020B0604020202020204" pitchFamily="34" charset="0"/>
            </a:endParaRPr>
          </a:p>
        </p:txBody>
      </p:sp>
      <p:sp>
        <p:nvSpPr>
          <p:cNvPr id="16" name="CuadroTexto 15">
            <a:extLst>
              <a:ext uri="{FF2B5EF4-FFF2-40B4-BE49-F238E27FC236}">
                <a16:creationId xmlns:a16="http://schemas.microsoft.com/office/drawing/2014/main" id="{C60D3888-0E5F-23C2-E09F-FFE2D9852568}"/>
              </a:ext>
            </a:extLst>
          </p:cNvPr>
          <p:cNvSpPr txBox="1"/>
          <p:nvPr/>
        </p:nvSpPr>
        <p:spPr>
          <a:xfrm>
            <a:off x="733570" y="4515438"/>
            <a:ext cx="7630616" cy="923330"/>
          </a:xfrm>
          <a:prstGeom prst="rect">
            <a:avLst/>
          </a:prstGeom>
          <a:noFill/>
        </p:spPr>
        <p:txBody>
          <a:bodyPr wrap="square" rtlCol="0">
            <a:spAutoFit/>
          </a:bodyPr>
          <a:lstStyle/>
          <a:p>
            <a:r>
              <a:rPr lang="es-ES" dirty="0"/>
              <a:t>Mundo de Figuras: se basa de imaginación cuenta con las siguientes características, figuras geométricas donde se realiza una trasladación para mejorar la concentración mental de las personas.</a:t>
            </a:r>
            <a:endParaRPr lang="es-CR" dirty="0"/>
          </a:p>
        </p:txBody>
      </p:sp>
    </p:spTree>
    <p:extLst>
      <p:ext uri="{BB962C8B-B14F-4D97-AF65-F5344CB8AC3E}">
        <p14:creationId xmlns:p14="http://schemas.microsoft.com/office/powerpoint/2010/main" val="31669503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1408" y="1009230"/>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sp>
        <p:nvSpPr>
          <p:cNvPr id="16" name="CuadroTexto 15">
            <a:extLst>
              <a:ext uri="{FF2B5EF4-FFF2-40B4-BE49-F238E27FC236}">
                <a16:creationId xmlns:a16="http://schemas.microsoft.com/office/drawing/2014/main" id="{C60D3888-0E5F-23C2-E09F-FFE2D9852568}"/>
              </a:ext>
            </a:extLst>
          </p:cNvPr>
          <p:cNvSpPr txBox="1"/>
          <p:nvPr/>
        </p:nvSpPr>
        <p:spPr>
          <a:xfrm>
            <a:off x="733571" y="1789295"/>
            <a:ext cx="7993306" cy="1200329"/>
          </a:xfrm>
          <a:prstGeom prst="rect">
            <a:avLst/>
          </a:prstGeom>
          <a:noFill/>
        </p:spPr>
        <p:txBody>
          <a:bodyPr wrap="square" rtlCol="0">
            <a:spAutoFit/>
          </a:bodyPr>
          <a:lstStyle/>
          <a:p>
            <a:r>
              <a:rPr lang="es-ES" dirty="0"/>
              <a:t>Señor espinas: nos basamos en la película de </a:t>
            </a:r>
            <a:r>
              <a:rPr lang="es-ES" dirty="0" err="1"/>
              <a:t>toy</a:t>
            </a:r>
            <a:r>
              <a:rPr lang="es-ES" dirty="0"/>
              <a:t> </a:t>
            </a:r>
            <a:r>
              <a:rPr lang="es-ES" dirty="0" err="1"/>
              <a:t>story</a:t>
            </a:r>
            <a:r>
              <a:rPr lang="es-ES" dirty="0"/>
              <a:t> 3, nos brinda las siguientes características, viene en forma de erizo para que las personas que lo utilizan lo vean de forma recreativa y quieran jugar para mejorar su área motriz y cognitiva.</a:t>
            </a:r>
            <a:endParaRPr lang="es-CR" dirty="0"/>
          </a:p>
        </p:txBody>
      </p:sp>
      <p:sp>
        <p:nvSpPr>
          <p:cNvPr id="17" name="CuadroTexto 16">
            <a:extLst>
              <a:ext uri="{FF2B5EF4-FFF2-40B4-BE49-F238E27FC236}">
                <a16:creationId xmlns:a16="http://schemas.microsoft.com/office/drawing/2014/main" id="{D36FD7F6-9752-678C-A404-CC4B8A5EAA59}"/>
              </a:ext>
            </a:extLst>
          </p:cNvPr>
          <p:cNvSpPr txBox="1"/>
          <p:nvPr/>
        </p:nvSpPr>
        <p:spPr>
          <a:xfrm>
            <a:off x="705002" y="3113998"/>
            <a:ext cx="7733993" cy="1200329"/>
          </a:xfrm>
          <a:prstGeom prst="rect">
            <a:avLst/>
          </a:prstGeom>
          <a:noFill/>
        </p:spPr>
        <p:txBody>
          <a:bodyPr wrap="square" rtlCol="0">
            <a:spAutoFit/>
          </a:bodyPr>
          <a:lstStyle/>
          <a:p>
            <a:r>
              <a:rPr lang="es-ES" dirty="0"/>
              <a:t>Contador: en honor a nuestra especialidad contabilidad tiene las siguientes características, es una cuenta números y sirve para ordenar los números para que las personas que lo utilizan puedan aprender   y saber en el orden que van.</a:t>
            </a:r>
            <a:endParaRPr lang="es-CR" dirty="0"/>
          </a:p>
        </p:txBody>
      </p:sp>
      <p:sp>
        <p:nvSpPr>
          <p:cNvPr id="23" name="CuadroTexto 22">
            <a:extLst>
              <a:ext uri="{FF2B5EF4-FFF2-40B4-BE49-F238E27FC236}">
                <a16:creationId xmlns:a16="http://schemas.microsoft.com/office/drawing/2014/main" id="{73D32136-57CB-F9A8-FDD8-387DA9238C19}"/>
              </a:ext>
            </a:extLst>
          </p:cNvPr>
          <p:cNvSpPr txBox="1"/>
          <p:nvPr/>
        </p:nvSpPr>
        <p:spPr>
          <a:xfrm>
            <a:off x="705001" y="4438701"/>
            <a:ext cx="8021875" cy="923330"/>
          </a:xfrm>
          <a:prstGeom prst="rect">
            <a:avLst/>
          </a:prstGeom>
          <a:noFill/>
        </p:spPr>
        <p:txBody>
          <a:bodyPr wrap="square">
            <a:spAutoFit/>
          </a:bodyPr>
          <a:lstStyle/>
          <a:p>
            <a:r>
              <a:rPr lang="es-ES" dirty="0"/>
              <a:t>Bolita contenta: a base de imaginación, brinda las características de: trabajo en equipo ya que dos personas tienen que manejar la bolita para que se dirija al centro.</a:t>
            </a:r>
            <a:endParaRPr lang="es-CR" dirty="0"/>
          </a:p>
        </p:txBody>
      </p:sp>
    </p:spTree>
    <p:extLst>
      <p:ext uri="{BB962C8B-B14F-4D97-AF65-F5344CB8AC3E}">
        <p14:creationId xmlns:p14="http://schemas.microsoft.com/office/powerpoint/2010/main" val="11131981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1408" y="1009230"/>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sp>
        <p:nvSpPr>
          <p:cNvPr id="2" name="CuadroTexto 1">
            <a:extLst>
              <a:ext uri="{FF2B5EF4-FFF2-40B4-BE49-F238E27FC236}">
                <a16:creationId xmlns:a16="http://schemas.microsoft.com/office/drawing/2014/main" id="{060BA23C-4AC6-7F82-1E25-055CB36702C9}"/>
              </a:ext>
            </a:extLst>
          </p:cNvPr>
          <p:cNvSpPr txBox="1"/>
          <p:nvPr/>
        </p:nvSpPr>
        <p:spPr>
          <a:xfrm>
            <a:off x="395537" y="2780928"/>
            <a:ext cx="8331340" cy="1477328"/>
          </a:xfrm>
          <a:prstGeom prst="rect">
            <a:avLst/>
          </a:prstGeom>
          <a:noFill/>
        </p:spPr>
        <p:txBody>
          <a:bodyPr wrap="square" rtlCol="0">
            <a:spAutoFit/>
          </a:bodyPr>
          <a:lstStyle/>
          <a:p>
            <a:pPr algn="ctr"/>
            <a:r>
              <a:rPr lang="es-ES" dirty="0"/>
              <a:t>“</a:t>
            </a:r>
            <a:r>
              <a:rPr lang="es-ES" b="1" dirty="0"/>
              <a:t>Proveer la diversidad y calidad de artículos de estimulación motriz y cognitiva a las personas que los deseen”.</a:t>
            </a:r>
          </a:p>
          <a:p>
            <a:endParaRPr lang="es-ES" dirty="0"/>
          </a:p>
          <a:p>
            <a:r>
              <a:rPr lang="es-ES" dirty="0"/>
              <a:t>Con esta misión se busca dar a entender al cliente que somos una empresa que quiere comercializar productos de calidad para la estimulación motriz y cognitiva.</a:t>
            </a:r>
            <a:endParaRPr lang="es-CR" dirty="0"/>
          </a:p>
        </p:txBody>
      </p:sp>
      <p:sp>
        <p:nvSpPr>
          <p:cNvPr id="7" name="CuadroTexto 6">
            <a:extLst>
              <a:ext uri="{FF2B5EF4-FFF2-40B4-BE49-F238E27FC236}">
                <a16:creationId xmlns:a16="http://schemas.microsoft.com/office/drawing/2014/main" id="{2AC515CE-3C9B-E2B6-5D7F-FE955B232B47}"/>
              </a:ext>
            </a:extLst>
          </p:cNvPr>
          <p:cNvSpPr txBox="1"/>
          <p:nvPr/>
        </p:nvSpPr>
        <p:spPr>
          <a:xfrm>
            <a:off x="2988453" y="1793309"/>
            <a:ext cx="3145508" cy="784830"/>
          </a:xfrm>
          <a:prstGeom prst="rect">
            <a:avLst/>
          </a:prstGeom>
          <a:noFill/>
        </p:spPr>
        <p:txBody>
          <a:bodyPr wrap="square" rtlCol="0">
            <a:spAutoFit/>
          </a:bodyPr>
          <a:lstStyle/>
          <a:p>
            <a:pPr algn="ctr"/>
            <a:r>
              <a:rPr lang="es-CR" sz="4500" b="1" dirty="0">
                <a:latin typeface="+mj-lt"/>
              </a:rPr>
              <a:t>Misión </a:t>
            </a:r>
          </a:p>
        </p:txBody>
      </p:sp>
    </p:spTree>
    <p:extLst>
      <p:ext uri="{BB962C8B-B14F-4D97-AF65-F5344CB8AC3E}">
        <p14:creationId xmlns:p14="http://schemas.microsoft.com/office/powerpoint/2010/main" val="8601797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1408" y="1009230"/>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sp>
        <p:nvSpPr>
          <p:cNvPr id="2" name="CuadroTexto 1">
            <a:extLst>
              <a:ext uri="{FF2B5EF4-FFF2-40B4-BE49-F238E27FC236}">
                <a16:creationId xmlns:a16="http://schemas.microsoft.com/office/drawing/2014/main" id="{060BA23C-4AC6-7F82-1E25-055CB36702C9}"/>
              </a:ext>
            </a:extLst>
          </p:cNvPr>
          <p:cNvSpPr txBox="1"/>
          <p:nvPr/>
        </p:nvSpPr>
        <p:spPr>
          <a:xfrm>
            <a:off x="395537" y="2780928"/>
            <a:ext cx="8331340" cy="2031325"/>
          </a:xfrm>
          <a:prstGeom prst="rect">
            <a:avLst/>
          </a:prstGeom>
          <a:noFill/>
        </p:spPr>
        <p:txBody>
          <a:bodyPr wrap="square" rtlCol="0">
            <a:spAutoFit/>
          </a:bodyPr>
          <a:lstStyle/>
          <a:p>
            <a:pPr algn="ctr"/>
            <a:r>
              <a:rPr lang="es-ES" b="1" dirty="0"/>
              <a:t>“ser una empresa que brinda artículos que benefician la estimulación motriz y cognitiva” </a:t>
            </a:r>
          </a:p>
          <a:p>
            <a:r>
              <a:rPr lang="es-ES" dirty="0"/>
              <a:t>Esta visión habla de la forma en la que buscamos el beneficio de los clientes al brindarles nuestros productos, ya que cada una de las ventas las vemos desde perspectiva en la que estos productos mejoran la calidad de vida de cada una de las personas que los utilizan y para brindarles una buena experiencia de sobrellevar las deficiencias que obstaculizan su vida cotidiana. </a:t>
            </a:r>
          </a:p>
        </p:txBody>
      </p:sp>
      <p:sp>
        <p:nvSpPr>
          <p:cNvPr id="7" name="CuadroTexto 6">
            <a:extLst>
              <a:ext uri="{FF2B5EF4-FFF2-40B4-BE49-F238E27FC236}">
                <a16:creationId xmlns:a16="http://schemas.microsoft.com/office/drawing/2014/main" id="{2AC515CE-3C9B-E2B6-5D7F-FE955B232B47}"/>
              </a:ext>
            </a:extLst>
          </p:cNvPr>
          <p:cNvSpPr txBox="1"/>
          <p:nvPr/>
        </p:nvSpPr>
        <p:spPr>
          <a:xfrm>
            <a:off x="2988453" y="1793309"/>
            <a:ext cx="3145508" cy="784830"/>
          </a:xfrm>
          <a:prstGeom prst="rect">
            <a:avLst/>
          </a:prstGeom>
          <a:noFill/>
        </p:spPr>
        <p:txBody>
          <a:bodyPr wrap="square" rtlCol="0">
            <a:spAutoFit/>
          </a:bodyPr>
          <a:lstStyle/>
          <a:p>
            <a:pPr algn="ctr"/>
            <a:r>
              <a:rPr lang="es-CR" sz="4500" b="1" dirty="0">
                <a:latin typeface="+mj-lt"/>
              </a:rPr>
              <a:t>Visión  </a:t>
            </a:r>
          </a:p>
        </p:txBody>
      </p:sp>
    </p:spTree>
    <p:extLst>
      <p:ext uri="{BB962C8B-B14F-4D97-AF65-F5344CB8AC3E}">
        <p14:creationId xmlns:p14="http://schemas.microsoft.com/office/powerpoint/2010/main" val="19005070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91786" y="1649908"/>
            <a:ext cx="7772400" cy="637644"/>
          </a:xfrm>
        </p:spPr>
        <p:txBody>
          <a:bodyPr>
            <a:noAutofit/>
          </a:bodyPr>
          <a:lstStyle/>
          <a:p>
            <a:r>
              <a:rPr lang="es-CR" b="1" dirty="0">
                <a:cs typeface="Arial" panose="020B0604020202020204" pitchFamily="34" charset="0"/>
              </a:rPr>
              <a:t>Modelo de negocios </a:t>
            </a:r>
            <a:r>
              <a:rPr lang="es-CR" b="1" dirty="0" err="1">
                <a:cs typeface="Arial" panose="020B0604020202020204" pitchFamily="34" charset="0"/>
              </a:rPr>
              <a:t>Canvas</a:t>
            </a:r>
            <a:r>
              <a:rPr lang="es-CR" b="1" dirty="0">
                <a:cs typeface="Arial" panose="020B0604020202020204" pitchFamily="34" charset="0"/>
              </a:rPr>
              <a:t> </a:t>
            </a:r>
            <a:endParaRPr lang="es-CR" b="1" dirty="0"/>
          </a:p>
        </p:txBody>
      </p:sp>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1408" y="1009230"/>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pic>
        <p:nvPicPr>
          <p:cNvPr id="13" name="Imagen 12">
            <a:extLst>
              <a:ext uri="{FF2B5EF4-FFF2-40B4-BE49-F238E27FC236}">
                <a16:creationId xmlns:a16="http://schemas.microsoft.com/office/drawing/2014/main" id="{3540DE54-CCED-8785-0077-CB2773FCE33D}"/>
              </a:ext>
            </a:extLst>
          </p:cNvPr>
          <p:cNvPicPr>
            <a:picLocks noChangeAspect="1"/>
          </p:cNvPicPr>
          <p:nvPr/>
        </p:nvPicPr>
        <p:blipFill>
          <a:blip r:embed="rId6"/>
          <a:stretch>
            <a:fillRect/>
          </a:stretch>
        </p:blipFill>
        <p:spPr>
          <a:xfrm>
            <a:off x="422538" y="2287552"/>
            <a:ext cx="8306863" cy="3466985"/>
          </a:xfrm>
          <a:prstGeom prst="rect">
            <a:avLst/>
          </a:prstGeom>
        </p:spPr>
      </p:pic>
    </p:spTree>
    <p:extLst>
      <p:ext uri="{BB962C8B-B14F-4D97-AF65-F5344CB8AC3E}">
        <p14:creationId xmlns:p14="http://schemas.microsoft.com/office/powerpoint/2010/main" val="3838705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91786" y="1649908"/>
            <a:ext cx="7772400" cy="637644"/>
          </a:xfrm>
        </p:spPr>
        <p:txBody>
          <a:bodyPr>
            <a:noAutofit/>
          </a:bodyPr>
          <a:lstStyle/>
          <a:p>
            <a:r>
              <a:rPr lang="es-CR" b="1">
                <a:cs typeface="Arial" panose="020B0604020202020204" pitchFamily="34" charset="0"/>
              </a:rPr>
              <a:t>Logo </a:t>
            </a:r>
            <a:endParaRPr lang="es-CR" b="1" dirty="0"/>
          </a:p>
        </p:txBody>
      </p:sp>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1408" y="1009230"/>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sp>
        <p:nvSpPr>
          <p:cNvPr id="3" name="CuadroTexto 2">
            <a:extLst>
              <a:ext uri="{FF2B5EF4-FFF2-40B4-BE49-F238E27FC236}">
                <a16:creationId xmlns:a16="http://schemas.microsoft.com/office/drawing/2014/main" id="{FC8154A8-B1A1-EF69-E500-6C32ABA86BCE}"/>
              </a:ext>
            </a:extLst>
          </p:cNvPr>
          <p:cNvSpPr txBox="1"/>
          <p:nvPr/>
        </p:nvSpPr>
        <p:spPr>
          <a:xfrm>
            <a:off x="251521" y="2420888"/>
            <a:ext cx="8475356" cy="3139321"/>
          </a:xfrm>
          <a:prstGeom prst="rect">
            <a:avLst/>
          </a:prstGeom>
          <a:noFill/>
        </p:spPr>
        <p:txBody>
          <a:bodyPr wrap="square" rtlCol="0">
            <a:spAutoFit/>
          </a:bodyPr>
          <a:lstStyle/>
          <a:p>
            <a:r>
              <a:rPr lang="es-CR" sz="1800">
                <a:effectLst/>
                <a:ea typeface="Aptos" panose="020B0004020202020204" pitchFamily="34" charset="0"/>
                <a:cs typeface="Arial" panose="020B0604020202020204" pitchFamily="34" charset="0"/>
              </a:rPr>
              <a:t>Es un rompecabezas porque son piezas de complemento para encajar así se ve a simple vista, pero desde un punto más profundo en la vida de cada persona encajar en la sociedad a veces es muy complicado entonces el significado que le queremos dar es que cada persona es su propio rompecabezas y decide como encajar para sentirse bien.</a:t>
            </a:r>
          </a:p>
          <a:p>
            <a:r>
              <a:rPr lang="es-ES">
                <a:cs typeface="Arial" panose="020B0604020202020204" pitchFamily="34" charset="0"/>
              </a:rPr>
              <a:t>Los colores de cada pieza tienen un significado que son El amarillo representa felicidad y entusiasmo junto con el naranja que es de emoción y de igual manera de felicidad, el azul representa la confiabilidad y tranquilidad en nuestros productos, el color verde está muy asociado a la salud estimula la armonía en el cerebro. Sin dejar de lado los bordes negros, aunque el negro no es un color es un tono representa la autoridad, estabilidad y fuerza y el fondo en blanco es de pureza y limpieza.</a:t>
            </a:r>
            <a:endParaRPr lang="es-CR" dirty="0">
              <a:cs typeface="Arial" panose="020B0604020202020204" pitchFamily="34" charset="0"/>
            </a:endParaRPr>
          </a:p>
        </p:txBody>
      </p:sp>
      <p:pic>
        <p:nvPicPr>
          <p:cNvPr id="7" name="Imagen 6" descr="Diagrama&#10;&#10;Descripción generada automáticamente con confianza media">
            <a:extLst>
              <a:ext uri="{FF2B5EF4-FFF2-40B4-BE49-F238E27FC236}">
                <a16:creationId xmlns:a16="http://schemas.microsoft.com/office/drawing/2014/main" id="{01ABAE53-5DAB-8082-783F-7ABB8A5E064F}"/>
              </a:ext>
            </a:extLst>
          </p:cNvPr>
          <p:cNvPicPr>
            <a:picLocks noChangeAspect="1"/>
          </p:cNvPicPr>
          <p:nvPr/>
        </p:nvPicPr>
        <p:blipFill>
          <a:blip r:embed="rId6" cstate="print">
            <a:extLst>
              <a:ext uri="{BEBA8EAE-BF5A-486C-A8C5-ECC9F3942E4B}">
                <a14:imgProps xmlns:a14="http://schemas.microsoft.com/office/drawing/2010/main">
                  <a14:imgLayer r:embed="rId7">
                    <a14:imgEffect>
                      <a14:backgroundRemoval t="10000" b="90000" l="8800" r="90000">
                        <a14:foregroundMark x1="24600" y1="22800" x2="28600" y2="25600"/>
                        <a14:foregroundMark x1="70316" y1="81000" x2="70454" y2="81180"/>
                        <a14:foregroundMark x1="27800" y1="25600" x2="70316" y2="81000"/>
                        <a14:foregroundMark x1="76133" y1="75257" x2="81000" y2="51200"/>
                        <a14:foregroundMark x1="81000" y1="51200" x2="65200" y2="28400"/>
                        <a14:foregroundMark x1="65200" y1="28400" x2="42600" y2="35600"/>
                        <a14:foregroundMark x1="42600" y1="35600" x2="25400" y2="60200"/>
                        <a14:foregroundMark x1="25400" y1="60200" x2="34200" y2="78400"/>
                        <a14:foregroundMark x1="81000" y1="66400" x2="46800" y2="84000"/>
                        <a14:foregroundMark x1="46800" y1="84000" x2="35600" y2="69800"/>
                        <a14:foregroundMark x1="35600" y1="69800" x2="15746" y2="59577"/>
                        <a14:foregroundMark x1="16800" y1="49600" x2="39000" y2="24600"/>
                        <a14:foregroundMark x1="33400" y1="22400" x2="69200" y2="21800"/>
                        <a14:foregroundMark x1="26400" y1="28600" x2="46800" y2="21400"/>
                        <a14:foregroundMark x1="46800" y1="21400" x2="66800" y2="24600"/>
                        <a14:foregroundMark x1="66800" y1="24600" x2="71000" y2="28400"/>
                        <a14:foregroundMark x1="37600" y1="19400" x2="58600" y2="19000"/>
                        <a14:foregroundMark x1="58600" y1="19000" x2="59400" y2="19000"/>
                        <a14:foregroundMark x1="21800" y1="56600" x2="21800" y2="56600"/>
                        <a14:foregroundMark x1="21800" y1="56600" x2="21800" y2="56600"/>
                        <a14:foregroundMark x1="21800" y1="56600" x2="21800" y2="56600"/>
                        <a14:foregroundMark x1="77200" y1="65800" x2="77200" y2="65800"/>
                        <a14:backgroundMark x1="11200" y1="53000" x2="11800" y2="66600"/>
                        <a14:backgroundMark x1="71400" y1="86200" x2="82000" y2="77200"/>
                        <a14:backgroundMark x1="71600" y1="82800" x2="72600" y2="79800"/>
                        <a14:backgroundMark x1="72600" y1="79800" x2="74800" y2="78800"/>
                        <a14:backgroundMark x1="69200" y1="84000" x2="78400" y2="76600"/>
                        <a14:backgroundMark x1="70400" y1="81000" x2="70400" y2="81000"/>
                        <a14:backgroundMark x1="70400" y1="81000" x2="70400" y2="81000"/>
                        <a14:backgroundMark x1="70400" y1="81000" x2="70400" y2="81000"/>
                        <a14:backgroundMark x1="70400" y1="81000" x2="70400" y2="81000"/>
                        <a14:backgroundMark x1="70400" y1="81000" x2="70400" y2="81000"/>
                        <a14:backgroundMark x1="70400" y1="81000" x2="70400" y2="81000"/>
                        <a14:backgroundMark x1="70400" y1="81000" x2="70400" y2="81000"/>
                        <a14:backgroundMark x1="70400" y1="81000" x2="70400" y2="81000"/>
                      </a14:backgroundRemoval>
                    </a14:imgEffect>
                  </a14:imgLayer>
                </a14:imgProps>
              </a:ext>
              <a:ext uri="{28A0092B-C50C-407E-A947-70E740481C1C}">
                <a14:useLocalDpi xmlns:a14="http://schemas.microsoft.com/office/drawing/2010/main" val="0"/>
              </a:ext>
            </a:extLst>
          </a:blip>
          <a:stretch>
            <a:fillRect/>
          </a:stretch>
        </p:blipFill>
        <p:spPr>
          <a:xfrm>
            <a:off x="6146951" y="926186"/>
            <a:ext cx="1725054" cy="1725054"/>
          </a:xfrm>
          <a:prstGeom prst="rect">
            <a:avLst/>
          </a:prstGeom>
        </p:spPr>
      </p:pic>
    </p:spTree>
    <p:extLst>
      <p:ext uri="{BB962C8B-B14F-4D97-AF65-F5344CB8AC3E}">
        <p14:creationId xmlns:p14="http://schemas.microsoft.com/office/powerpoint/2010/main" val="265624310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o" ma:contentTypeID="0x010100307E61B2D29BB341A7C409D582C14A31" ma:contentTypeVersion="11" ma:contentTypeDescription="Crear nuevo documento." ma:contentTypeScope="" ma:versionID="55f001845a1e6830fa4aaaa50cad949d">
  <xsd:schema xmlns:xsd="http://www.w3.org/2001/XMLSchema" xmlns:xs="http://www.w3.org/2001/XMLSchema" xmlns:p="http://schemas.microsoft.com/office/2006/metadata/properties" xmlns:ns2="898f847b-74df-43ff-ac3b-e384cf5b37df" xmlns:ns3="476b89c4-0829-4893-8341-b31a97f2d66a" targetNamespace="http://schemas.microsoft.com/office/2006/metadata/properties" ma:root="true" ma:fieldsID="cfd04858c9a7139a2585bcec2572b87d" ns2:_="" ns3:_="">
    <xsd:import namespace="898f847b-74df-43ff-ac3b-e384cf5b37df"/>
    <xsd:import namespace="476b89c4-0829-4893-8341-b31a97f2d66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98f847b-74df-43ff-ac3b-e384cf5b37d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Etiquetas de imagen" ma:readOnly="false" ma:fieldId="{5cf76f15-5ced-4ddc-b409-7134ff3c332f}" ma:taxonomyMulti="true" ma:sspId="f8a094f3-5355-4f18-8742-8f039f4031a8"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76b89c4-0829-4893-8341-b31a97f2d66a"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1375b91b-63ac-4557-8fc6-39f4b5f3539c}" ma:internalName="TaxCatchAll" ma:showField="CatchAllData" ma:web="476b89c4-0829-4893-8341-b31a97f2d66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476b89c4-0829-4893-8341-b31a97f2d66a" xsi:nil="true"/>
    <lcf76f155ced4ddcb4097134ff3c332f xmlns="898f847b-74df-43ff-ac3b-e384cf5b37d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3C08640-A2B3-4B2C-A030-0894B643D158}">
  <ds:schemaRefs>
    <ds:schemaRef ds:uri="http://schemas.microsoft.com/sharepoint/v3/contenttype/forms"/>
  </ds:schemaRefs>
</ds:datastoreItem>
</file>

<file path=customXml/itemProps2.xml><?xml version="1.0" encoding="utf-8"?>
<ds:datastoreItem xmlns:ds="http://schemas.openxmlformats.org/officeDocument/2006/customXml" ds:itemID="{77A820A8-E103-4355-BA08-53F8D69B13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98f847b-74df-43ff-ac3b-e384cf5b37df"/>
    <ds:schemaRef ds:uri="476b89c4-0829-4893-8341-b31a97f2d66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104C19B-04B8-4009-800F-5F558BC95DA5}">
  <ds:schemaRefs>
    <ds:schemaRef ds:uri="476b89c4-0829-4893-8341-b31a97f2d66a"/>
    <ds:schemaRef ds:uri="http://purl.org/dc/terms/"/>
    <ds:schemaRef ds:uri="http://www.w3.org/XML/1998/namespace"/>
    <ds:schemaRef ds:uri="http://purl.org/dc/dcmitype/"/>
    <ds:schemaRef ds:uri="http://schemas.microsoft.com/office/2006/documentManagement/types"/>
    <ds:schemaRef ds:uri="http://purl.org/dc/elements/1.1/"/>
    <ds:schemaRef ds:uri="http://schemas.openxmlformats.org/package/2006/metadata/core-properties"/>
    <ds:schemaRef ds:uri="http://schemas.microsoft.com/office/infopath/2007/PartnerControls"/>
    <ds:schemaRef ds:uri="898f847b-74df-43ff-ac3b-e384cf5b37df"/>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154</TotalTime>
  <Words>1055</Words>
  <Application>Microsoft Office PowerPoint</Application>
  <PresentationFormat>Presentación en pantalla (4:3)</PresentationFormat>
  <Paragraphs>43</Paragraphs>
  <Slides>18</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18</vt:i4>
      </vt:variant>
    </vt:vector>
  </HeadingPairs>
  <TitlesOfParts>
    <vt:vector size="22" baseType="lpstr">
      <vt:lpstr>Aptos</vt:lpstr>
      <vt:lpstr>Aptos Display</vt:lpstr>
      <vt:lpstr>Arial</vt:lpstr>
      <vt:lpstr>Tema de Office</vt:lpstr>
      <vt:lpstr>Presentación corporativa</vt:lpstr>
      <vt:lpstr>Contenido de la presentación:</vt:lpstr>
      <vt:lpstr>Empresa dedicada a la comercialización de artículos para la estimulación del área motriz fina y desarrollo cognitivo. Estos artículos mejoran el aprendizaje, contienen complejidades según desarrollo motriz y cognitivo </vt:lpstr>
      <vt:lpstr>Productos: se cuenta con la existencia de 5 productos con diversos fines en los que se estimulará las destrezas motrices y cognitivas como lo son la pinza y la memoria</vt:lpstr>
      <vt:lpstr>Presentación de PowerPoint</vt:lpstr>
      <vt:lpstr>Presentación de PowerPoint</vt:lpstr>
      <vt:lpstr>Presentación de PowerPoint</vt:lpstr>
      <vt:lpstr>Modelo de negocios Canvas </vt:lpstr>
      <vt:lpstr>Logo </vt:lpstr>
      <vt:lpstr>FODA-MECA</vt:lpstr>
      <vt:lpstr>Presentación de PowerPoint</vt:lpstr>
      <vt:lpstr>Las competencias directas son empresas que se enfoquen en el ámbito motriz y cognitivo de las personas un ejemplo seria la Fisher Price sin dejar de lado que esto es una empresa inmensamente conocida y con muchos más años de experiencia laboral, empresa encargada de fabricar juguetes para contribuir al aprendizaje de los niños. La competencia indirecta seria empresas como jugueterías que brinda artículos para la interacción y diversión de los niños.</vt:lpstr>
      <vt:lpstr>Al realizar un análisis interno de la empresa se decide que sea la estrategia competitiva es de costos ya que buscamos dar excelencia y calidad de productos a un costo accesible ya que usualmente los precios para los artículos que brindan la empresa son de costos muy elevados, ya que el área motriz y cognitiva de los seres humanos es un tema de suma importancia y solo se busca que los artículos estén al alcance. </vt:lpstr>
      <vt:lpstr>Los aspectos únicos de nuestros productos son: que no están categorizados por edad esto brindando un segmento amplio de clientes, otro de los aspectos diferenciadores o únicos sería el hecho de que los materiales que se utilizan son amigables al ambiente. También rescatando que se tiene una producción muy factible ya que la duración de la realización de los artículos es muy rápida  esto nos ayuda a tener otro aspecto único que sería productos en mayor cantidad a un corto tiempo de espera.</vt:lpstr>
      <vt:lpstr>Producto: se cuenta con 5 artículos específicos anteriormente, estos están elaborados se madera Ply Wood y pinturas no toxicas y amigables con el ambiente. Estos cuentan con colores llamativos para reflejar diversión en el aprendizaje. Se empaca en una caja de cartón. Recordando que estos ayudan a personas con distintas condiciones y/o deseos </vt:lpstr>
      <vt:lpstr>Precio: existen jugueterías que ofrecen productos similares a tres de los nuestro y sus costos van desde los 9 000 colones y los 14 000 colones.  Nuestra estrategia de precio se basa en lanzar nuestros productos a costos más bajos para ser la mejor opción para el consumidor ya que va dirigido a una población extensa </vt:lpstr>
      <vt:lpstr>Plaza: los puntos de venta que ofrecemos son las redes sociales y ferias en las que se nos permita participar  nuestra logística comienza al iniciar la producción con la empresa colaboradora para seguidamente perfeccionar los productos finales para su venta dichos puntos de venta </vt:lpstr>
      <vt:lpstr>Promoción: se cuenta con redes sociales(Instagram, Facebook y Tik Tok), además de la creación de folletos con información específica de los artículos. Así como se brindarán promociones de 2x1 en fechas especiales como lo son navidad, día del niño, padre o madre e incluso en el aniversario de la empresa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Índice</dc:title>
  <dc:creator>Marvin Gómez</dc:creator>
  <cp:lastModifiedBy>SANDRA MARLENE CASCANTE ZUNIGA</cp:lastModifiedBy>
  <cp:revision>5</cp:revision>
  <dcterms:created xsi:type="dcterms:W3CDTF">2014-01-09T20:21:12Z</dcterms:created>
  <dcterms:modified xsi:type="dcterms:W3CDTF">2024-06-13T19:26:43Z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0x0101009FE5358302B326439FEFE8222C7F0F1E</vt:lpwstr>
  </property>
  <property fmtid="{D5CDD505-2E9C-101B-9397-08002B2CF9AE}" pid="3" name="MediaServiceImageTags">
    <vt:lpwstr/>
  </property>
</Properties>
</file>