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Montserrat Extra-Bold" panose="020B0604020202020204" charset="0"/>
      <p:regular r:id="rId25"/>
    </p:embeddedFont>
    <p:embeddedFont>
      <p:font typeface="Montserrat Semi-Bold" panose="020B0604020202020204" charset="0"/>
      <p:regular r:id="rId26"/>
    </p:embeddedFont>
    <p:embeddedFont>
      <p:font typeface="Montserrat Semi-Bold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0" d="100"/>
          <a:sy n="30" d="100"/>
        </p:scale>
        <p:origin x="101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99D9DF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1028700" y="4631131"/>
            <a:ext cx="11810981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8"/>
              </a:lnSpc>
            </a:pPr>
            <a:r>
              <a:rPr lang="en-US" sz="7590" spc="-455" dirty="0" err="1">
                <a:solidFill>
                  <a:srgbClr val="285F74"/>
                </a:solidFill>
                <a:latin typeface="Montserrat Extra-Bold"/>
              </a:rPr>
              <a:t>Sesión</a:t>
            </a:r>
            <a:r>
              <a:rPr lang="en-US" sz="7590" spc="-455" dirty="0">
                <a:solidFill>
                  <a:srgbClr val="285F74"/>
                </a:solidFill>
                <a:latin typeface="Montserrat Extra-Bold"/>
              </a:rPr>
              <a:t> 6: </a:t>
            </a:r>
          </a:p>
          <a:p>
            <a:pPr>
              <a:lnSpc>
                <a:spcPts val="9108"/>
              </a:lnSpc>
            </a:pPr>
            <a:r>
              <a:rPr lang="en-US" sz="7590" spc="-455" dirty="0" err="1">
                <a:solidFill>
                  <a:srgbClr val="285F74"/>
                </a:solidFill>
                <a:latin typeface="Montserrat Extra-Bold"/>
              </a:rPr>
              <a:t>Mercadeo</a:t>
            </a:r>
            <a:endParaRPr lang="en-US" sz="7590" spc="-455" dirty="0">
              <a:solidFill>
                <a:srgbClr val="285F74"/>
              </a:solidFill>
              <a:latin typeface="Montserrat Extra-Bold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27193" y="-1648803"/>
            <a:ext cx="16613034" cy="93404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12381" y="2091543"/>
            <a:ext cx="4546919" cy="13948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5870" y="4507217"/>
            <a:ext cx="4312739" cy="879578"/>
            <a:chOff x="0" y="0"/>
            <a:chExt cx="1135865" cy="231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865" cy="231658"/>
            </a:xfrm>
            <a:custGeom>
              <a:avLst/>
              <a:gdLst/>
              <a:ahLst/>
              <a:cxnLst/>
              <a:rect l="l" t="t" r="r" b="b"/>
              <a:pathLst>
                <a:path w="1135865" h="231658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140107"/>
                  </a:lnTo>
                  <a:cubicBezTo>
                    <a:pt x="1135865" y="164388"/>
                    <a:pt x="1126220" y="187674"/>
                    <a:pt x="1109051" y="204844"/>
                  </a:cubicBezTo>
                  <a:cubicBezTo>
                    <a:pt x="1091881" y="222013"/>
                    <a:pt x="1068595" y="231658"/>
                    <a:pt x="1044314" y="231658"/>
                  </a:cubicBezTo>
                  <a:lnTo>
                    <a:pt x="91552" y="231658"/>
                  </a:lnTo>
                  <a:cubicBezTo>
                    <a:pt x="67271" y="231658"/>
                    <a:pt x="43984" y="222013"/>
                    <a:pt x="26815" y="204844"/>
                  </a:cubicBezTo>
                  <a:cubicBezTo>
                    <a:pt x="9646" y="187674"/>
                    <a:pt x="0" y="164388"/>
                    <a:pt x="0" y="140107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95870" y="5837636"/>
            <a:ext cx="4312739" cy="879578"/>
            <a:chOff x="0" y="0"/>
            <a:chExt cx="1135865" cy="231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5865" cy="231658"/>
            </a:xfrm>
            <a:custGeom>
              <a:avLst/>
              <a:gdLst/>
              <a:ahLst/>
              <a:cxnLst/>
              <a:rect l="l" t="t" r="r" b="b"/>
              <a:pathLst>
                <a:path w="1135865" h="231658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140107"/>
                  </a:lnTo>
                  <a:cubicBezTo>
                    <a:pt x="1135865" y="164388"/>
                    <a:pt x="1126220" y="187674"/>
                    <a:pt x="1109051" y="204844"/>
                  </a:cubicBezTo>
                  <a:cubicBezTo>
                    <a:pt x="1091881" y="222013"/>
                    <a:pt x="1068595" y="231658"/>
                    <a:pt x="1044314" y="231658"/>
                  </a:cubicBezTo>
                  <a:lnTo>
                    <a:pt x="91552" y="231658"/>
                  </a:lnTo>
                  <a:cubicBezTo>
                    <a:pt x="67271" y="231658"/>
                    <a:pt x="43984" y="222013"/>
                    <a:pt x="26815" y="204844"/>
                  </a:cubicBezTo>
                  <a:cubicBezTo>
                    <a:pt x="9646" y="187674"/>
                    <a:pt x="0" y="164388"/>
                    <a:pt x="0" y="140107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895870" y="7195890"/>
            <a:ext cx="4312739" cy="879578"/>
            <a:chOff x="0" y="0"/>
            <a:chExt cx="1135865" cy="2316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35865" cy="231658"/>
            </a:xfrm>
            <a:custGeom>
              <a:avLst/>
              <a:gdLst/>
              <a:ahLst/>
              <a:cxnLst/>
              <a:rect l="l" t="t" r="r" b="b"/>
              <a:pathLst>
                <a:path w="1135865" h="231658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140107"/>
                  </a:lnTo>
                  <a:cubicBezTo>
                    <a:pt x="1135865" y="164388"/>
                    <a:pt x="1126220" y="187674"/>
                    <a:pt x="1109051" y="204844"/>
                  </a:cubicBezTo>
                  <a:cubicBezTo>
                    <a:pt x="1091881" y="222013"/>
                    <a:pt x="1068595" y="231658"/>
                    <a:pt x="1044314" y="231658"/>
                  </a:cubicBezTo>
                  <a:lnTo>
                    <a:pt x="91552" y="231658"/>
                  </a:lnTo>
                  <a:cubicBezTo>
                    <a:pt x="67271" y="231658"/>
                    <a:pt x="43984" y="222013"/>
                    <a:pt x="26815" y="204844"/>
                  </a:cubicBezTo>
                  <a:cubicBezTo>
                    <a:pt x="9646" y="187674"/>
                    <a:pt x="0" y="164388"/>
                    <a:pt x="0" y="140107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895870" y="8578048"/>
            <a:ext cx="4312739" cy="879578"/>
            <a:chOff x="0" y="0"/>
            <a:chExt cx="1135865" cy="2316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5865" cy="231658"/>
            </a:xfrm>
            <a:custGeom>
              <a:avLst/>
              <a:gdLst/>
              <a:ahLst/>
              <a:cxnLst/>
              <a:rect l="l" t="t" r="r" b="b"/>
              <a:pathLst>
                <a:path w="1135865" h="231658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140107"/>
                  </a:lnTo>
                  <a:cubicBezTo>
                    <a:pt x="1135865" y="164388"/>
                    <a:pt x="1126220" y="187674"/>
                    <a:pt x="1109051" y="204844"/>
                  </a:cubicBezTo>
                  <a:cubicBezTo>
                    <a:pt x="1091881" y="222013"/>
                    <a:pt x="1068595" y="231658"/>
                    <a:pt x="1044314" y="231658"/>
                  </a:cubicBezTo>
                  <a:lnTo>
                    <a:pt x="91552" y="231658"/>
                  </a:lnTo>
                  <a:cubicBezTo>
                    <a:pt x="67271" y="231658"/>
                    <a:pt x="43984" y="222013"/>
                    <a:pt x="26815" y="204844"/>
                  </a:cubicBezTo>
                  <a:cubicBezTo>
                    <a:pt x="9646" y="187674"/>
                    <a:pt x="0" y="164388"/>
                    <a:pt x="0" y="140107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5" name="Group 15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C3EDEF">
                  <a:alpha val="14902"/>
                </a:srgbClr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3034603" y="2677196"/>
            <a:ext cx="12218795" cy="1275144"/>
            <a:chOff x="0" y="0"/>
            <a:chExt cx="3218119" cy="3358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18119" cy="335840"/>
            </a:xfrm>
            <a:custGeom>
              <a:avLst/>
              <a:gdLst/>
              <a:ahLst/>
              <a:cxnLst/>
              <a:rect l="l" t="t" r="r" b="b"/>
              <a:pathLst>
                <a:path w="3218119" h="335840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303526"/>
                  </a:lnTo>
                  <a:cubicBezTo>
                    <a:pt x="3218119" y="312097"/>
                    <a:pt x="3214714" y="320316"/>
                    <a:pt x="3208654" y="326376"/>
                  </a:cubicBezTo>
                  <a:cubicBezTo>
                    <a:pt x="3202594" y="332436"/>
                    <a:pt x="3194375" y="335840"/>
                    <a:pt x="3185805" y="335840"/>
                  </a:cubicBezTo>
                  <a:lnTo>
                    <a:pt x="32314" y="335840"/>
                  </a:lnTo>
                  <a:cubicBezTo>
                    <a:pt x="23744" y="335840"/>
                    <a:pt x="15525" y="332436"/>
                    <a:pt x="9465" y="326376"/>
                  </a:cubicBezTo>
                  <a:cubicBezTo>
                    <a:pt x="3404" y="320316"/>
                    <a:pt x="0" y="312097"/>
                    <a:pt x="0" y="303526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15809" y="0"/>
            <a:ext cx="3208004" cy="3210856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340398" y="1130322"/>
            <a:ext cx="1360720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Mezcla de marketing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042529" y="2857568"/>
            <a:ext cx="1220294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179">
                <a:solidFill>
                  <a:srgbClr val="22404D"/>
                </a:solidFill>
                <a:latin typeface="Montserrat Extra-Bold"/>
              </a:rPr>
              <a:t>Estrategia de publicidad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505883" y="3195737"/>
            <a:ext cx="13053310" cy="3483917"/>
            <a:chOff x="-219790" y="-332228"/>
            <a:chExt cx="3437909" cy="91757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18119" cy="258023"/>
            </a:xfrm>
            <a:custGeom>
              <a:avLst/>
              <a:gdLst/>
              <a:ahLst/>
              <a:cxnLst/>
              <a:rect l="l" t="t" r="r" b="b"/>
              <a:pathLst>
                <a:path w="3218119" h="258023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225709"/>
                  </a:lnTo>
                  <a:cubicBezTo>
                    <a:pt x="3218119" y="234279"/>
                    <a:pt x="3214714" y="242498"/>
                    <a:pt x="3208654" y="248558"/>
                  </a:cubicBezTo>
                  <a:cubicBezTo>
                    <a:pt x="3202594" y="254618"/>
                    <a:pt x="3194375" y="258023"/>
                    <a:pt x="3185805" y="258023"/>
                  </a:cubicBezTo>
                  <a:lnTo>
                    <a:pt x="32314" y="258023"/>
                  </a:lnTo>
                  <a:cubicBezTo>
                    <a:pt x="23744" y="258023"/>
                    <a:pt x="15525" y="254618"/>
                    <a:pt x="9465" y="248558"/>
                  </a:cubicBezTo>
                  <a:cubicBezTo>
                    <a:pt x="3404" y="242498"/>
                    <a:pt x="0" y="234279"/>
                    <a:pt x="0" y="225709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-219790" y="-332228"/>
              <a:ext cx="3218119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       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Ofertas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: 2x1 o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segundo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en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descuento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56896" y="4491890"/>
            <a:ext cx="13102297" cy="3483917"/>
            <a:chOff x="-232692" y="-341253"/>
            <a:chExt cx="3450811" cy="9175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218119" cy="258023"/>
            </a:xfrm>
            <a:custGeom>
              <a:avLst/>
              <a:gdLst/>
              <a:ahLst/>
              <a:cxnLst/>
              <a:rect l="l" t="t" r="r" b="b"/>
              <a:pathLst>
                <a:path w="3218119" h="258023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225709"/>
                  </a:lnTo>
                  <a:cubicBezTo>
                    <a:pt x="3218119" y="234279"/>
                    <a:pt x="3214714" y="242498"/>
                    <a:pt x="3208654" y="248558"/>
                  </a:cubicBezTo>
                  <a:cubicBezTo>
                    <a:pt x="3202594" y="254618"/>
                    <a:pt x="3194375" y="258023"/>
                    <a:pt x="3185805" y="258023"/>
                  </a:cubicBezTo>
                  <a:lnTo>
                    <a:pt x="32314" y="258023"/>
                  </a:lnTo>
                  <a:cubicBezTo>
                    <a:pt x="23744" y="258023"/>
                    <a:pt x="15525" y="254618"/>
                    <a:pt x="9465" y="248558"/>
                  </a:cubicBezTo>
                  <a:cubicBezTo>
                    <a:pt x="3404" y="242498"/>
                    <a:pt x="0" y="234279"/>
                    <a:pt x="0" y="225709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-232692" y="-341253"/>
              <a:ext cx="3196788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       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Cupones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o vales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por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descuentos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.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92130" y="5876772"/>
            <a:ext cx="13267063" cy="3447752"/>
            <a:chOff x="-276087" y="-327353"/>
            <a:chExt cx="3494206" cy="90805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218119" cy="258023"/>
            </a:xfrm>
            <a:custGeom>
              <a:avLst/>
              <a:gdLst/>
              <a:ahLst/>
              <a:cxnLst/>
              <a:rect l="l" t="t" r="r" b="b"/>
              <a:pathLst>
                <a:path w="3218119" h="258023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225709"/>
                  </a:lnTo>
                  <a:cubicBezTo>
                    <a:pt x="3218119" y="234279"/>
                    <a:pt x="3214714" y="242498"/>
                    <a:pt x="3208654" y="248558"/>
                  </a:cubicBezTo>
                  <a:cubicBezTo>
                    <a:pt x="3202594" y="254618"/>
                    <a:pt x="3194375" y="258023"/>
                    <a:pt x="3185805" y="258023"/>
                  </a:cubicBezTo>
                  <a:lnTo>
                    <a:pt x="32314" y="258023"/>
                  </a:lnTo>
                  <a:cubicBezTo>
                    <a:pt x="23744" y="258023"/>
                    <a:pt x="15525" y="254618"/>
                    <a:pt x="9465" y="248558"/>
                  </a:cubicBezTo>
                  <a:cubicBezTo>
                    <a:pt x="3404" y="242498"/>
                    <a:pt x="0" y="234279"/>
                    <a:pt x="0" y="225709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-276087" y="-327353"/>
              <a:ext cx="3218119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950"/>
                </a:lnSpc>
              </a:pPr>
              <a:r>
                <a:rPr lang="en-US" sz="3300" dirty="0">
                  <a:solidFill>
                    <a:srgbClr val="000000"/>
                  </a:solidFill>
                  <a:latin typeface="Montserrat Semi-Bold"/>
                </a:rPr>
                <a:t>           Regalos y </a:t>
              </a:r>
              <a:r>
                <a:rPr lang="en-US" sz="3300" dirty="0" err="1">
                  <a:solidFill>
                    <a:srgbClr val="000000"/>
                  </a:solidFill>
                  <a:latin typeface="Montserrat Semi-Bold"/>
                </a:rPr>
                <a:t>descuentos</a:t>
              </a:r>
              <a:r>
                <a:rPr lang="en-US" sz="33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Montserrat Semi-Bold"/>
                </a:rPr>
                <a:t>por</a:t>
              </a:r>
              <a:r>
                <a:rPr lang="en-US" sz="33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Montserrat Semi-Bold"/>
                </a:rPr>
                <a:t>producto</a:t>
              </a:r>
              <a:r>
                <a:rPr lang="en-US" sz="3300" dirty="0">
                  <a:solidFill>
                    <a:srgbClr val="000000"/>
                  </a:solidFill>
                  <a:latin typeface="Montserrat Semi-Bold"/>
                </a:rPr>
                <a:t> o </a:t>
              </a:r>
              <a:r>
                <a:rPr lang="en-US" sz="3300" dirty="0" err="1">
                  <a:solidFill>
                    <a:srgbClr val="000000"/>
                  </a:solidFill>
                  <a:latin typeface="Montserrat Semi-Bold"/>
                </a:rPr>
                <a:t>temporada</a:t>
              </a:r>
              <a:r>
                <a:rPr lang="en-US" sz="3300" dirty="0">
                  <a:solidFill>
                    <a:srgbClr val="000000"/>
                  </a:solidFill>
                  <a:latin typeface="Montserrat Semi-Bold"/>
                </a:rPr>
                <a:t>.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386209" y="7286547"/>
            <a:ext cx="13172984" cy="3483917"/>
            <a:chOff x="-251309" y="-326966"/>
            <a:chExt cx="3469428" cy="9175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218119" cy="258023"/>
            </a:xfrm>
            <a:custGeom>
              <a:avLst/>
              <a:gdLst/>
              <a:ahLst/>
              <a:cxnLst/>
              <a:rect l="l" t="t" r="r" b="b"/>
              <a:pathLst>
                <a:path w="3218119" h="258023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225709"/>
                  </a:lnTo>
                  <a:cubicBezTo>
                    <a:pt x="3218119" y="234279"/>
                    <a:pt x="3214714" y="242498"/>
                    <a:pt x="3208654" y="248558"/>
                  </a:cubicBezTo>
                  <a:cubicBezTo>
                    <a:pt x="3202594" y="254618"/>
                    <a:pt x="3194375" y="258023"/>
                    <a:pt x="3185805" y="258023"/>
                  </a:cubicBezTo>
                  <a:lnTo>
                    <a:pt x="32314" y="258023"/>
                  </a:lnTo>
                  <a:cubicBezTo>
                    <a:pt x="23744" y="258023"/>
                    <a:pt x="15525" y="254618"/>
                    <a:pt x="9465" y="248558"/>
                  </a:cubicBezTo>
                  <a:cubicBezTo>
                    <a:pt x="3404" y="242498"/>
                    <a:pt x="0" y="234279"/>
                    <a:pt x="0" y="225709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-251309" y="-326966"/>
              <a:ext cx="3218119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       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Sorteos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y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concursos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.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78863" y="4753762"/>
            <a:ext cx="12137802" cy="68242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5870" y="4507217"/>
            <a:ext cx="4312739" cy="879578"/>
            <a:chOff x="0" y="0"/>
            <a:chExt cx="1135865" cy="231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865" cy="231658"/>
            </a:xfrm>
            <a:custGeom>
              <a:avLst/>
              <a:gdLst/>
              <a:ahLst/>
              <a:cxnLst/>
              <a:rect l="l" t="t" r="r" b="b"/>
              <a:pathLst>
                <a:path w="1135865" h="231658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140107"/>
                  </a:lnTo>
                  <a:cubicBezTo>
                    <a:pt x="1135865" y="164388"/>
                    <a:pt x="1126220" y="187674"/>
                    <a:pt x="1109051" y="204844"/>
                  </a:cubicBezTo>
                  <a:cubicBezTo>
                    <a:pt x="1091881" y="222013"/>
                    <a:pt x="1068595" y="231658"/>
                    <a:pt x="1044314" y="231658"/>
                  </a:cubicBezTo>
                  <a:lnTo>
                    <a:pt x="91552" y="231658"/>
                  </a:lnTo>
                  <a:cubicBezTo>
                    <a:pt x="67271" y="231658"/>
                    <a:pt x="43984" y="222013"/>
                    <a:pt x="26815" y="204844"/>
                  </a:cubicBezTo>
                  <a:cubicBezTo>
                    <a:pt x="9646" y="187674"/>
                    <a:pt x="0" y="164388"/>
                    <a:pt x="0" y="140107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95870" y="5837636"/>
            <a:ext cx="4312739" cy="879578"/>
            <a:chOff x="0" y="0"/>
            <a:chExt cx="1135865" cy="231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5865" cy="231658"/>
            </a:xfrm>
            <a:custGeom>
              <a:avLst/>
              <a:gdLst/>
              <a:ahLst/>
              <a:cxnLst/>
              <a:rect l="l" t="t" r="r" b="b"/>
              <a:pathLst>
                <a:path w="1135865" h="231658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140107"/>
                  </a:lnTo>
                  <a:cubicBezTo>
                    <a:pt x="1135865" y="164388"/>
                    <a:pt x="1126220" y="187674"/>
                    <a:pt x="1109051" y="204844"/>
                  </a:cubicBezTo>
                  <a:cubicBezTo>
                    <a:pt x="1091881" y="222013"/>
                    <a:pt x="1068595" y="231658"/>
                    <a:pt x="1044314" y="231658"/>
                  </a:cubicBezTo>
                  <a:lnTo>
                    <a:pt x="91552" y="231658"/>
                  </a:lnTo>
                  <a:cubicBezTo>
                    <a:pt x="67271" y="231658"/>
                    <a:pt x="43984" y="222013"/>
                    <a:pt x="26815" y="204844"/>
                  </a:cubicBezTo>
                  <a:cubicBezTo>
                    <a:pt x="9646" y="187674"/>
                    <a:pt x="0" y="164388"/>
                    <a:pt x="0" y="140107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895870" y="7195890"/>
            <a:ext cx="4312739" cy="879578"/>
            <a:chOff x="0" y="0"/>
            <a:chExt cx="1135865" cy="2316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35865" cy="231658"/>
            </a:xfrm>
            <a:custGeom>
              <a:avLst/>
              <a:gdLst/>
              <a:ahLst/>
              <a:cxnLst/>
              <a:rect l="l" t="t" r="r" b="b"/>
              <a:pathLst>
                <a:path w="1135865" h="231658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140107"/>
                  </a:lnTo>
                  <a:cubicBezTo>
                    <a:pt x="1135865" y="164388"/>
                    <a:pt x="1126220" y="187674"/>
                    <a:pt x="1109051" y="204844"/>
                  </a:cubicBezTo>
                  <a:cubicBezTo>
                    <a:pt x="1091881" y="222013"/>
                    <a:pt x="1068595" y="231658"/>
                    <a:pt x="1044314" y="231658"/>
                  </a:cubicBezTo>
                  <a:lnTo>
                    <a:pt x="91552" y="231658"/>
                  </a:lnTo>
                  <a:cubicBezTo>
                    <a:pt x="67271" y="231658"/>
                    <a:pt x="43984" y="222013"/>
                    <a:pt x="26815" y="204844"/>
                  </a:cubicBezTo>
                  <a:cubicBezTo>
                    <a:pt x="9646" y="187674"/>
                    <a:pt x="0" y="164388"/>
                    <a:pt x="0" y="140107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895870" y="8578048"/>
            <a:ext cx="4312739" cy="879578"/>
            <a:chOff x="0" y="0"/>
            <a:chExt cx="1135865" cy="2316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5865" cy="231658"/>
            </a:xfrm>
            <a:custGeom>
              <a:avLst/>
              <a:gdLst/>
              <a:ahLst/>
              <a:cxnLst/>
              <a:rect l="l" t="t" r="r" b="b"/>
              <a:pathLst>
                <a:path w="1135865" h="231658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140107"/>
                  </a:lnTo>
                  <a:cubicBezTo>
                    <a:pt x="1135865" y="164388"/>
                    <a:pt x="1126220" y="187674"/>
                    <a:pt x="1109051" y="204844"/>
                  </a:cubicBezTo>
                  <a:cubicBezTo>
                    <a:pt x="1091881" y="222013"/>
                    <a:pt x="1068595" y="231658"/>
                    <a:pt x="1044314" y="231658"/>
                  </a:cubicBezTo>
                  <a:lnTo>
                    <a:pt x="91552" y="231658"/>
                  </a:lnTo>
                  <a:cubicBezTo>
                    <a:pt x="67271" y="231658"/>
                    <a:pt x="43984" y="222013"/>
                    <a:pt x="26815" y="204844"/>
                  </a:cubicBezTo>
                  <a:cubicBezTo>
                    <a:pt x="9646" y="187674"/>
                    <a:pt x="0" y="164388"/>
                    <a:pt x="0" y="140107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5" name="Group 15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C3EDEF">
                  <a:alpha val="14902"/>
                </a:srgbClr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3034603" y="2677196"/>
            <a:ext cx="12218795" cy="1275144"/>
            <a:chOff x="0" y="0"/>
            <a:chExt cx="3218119" cy="3358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18119" cy="335840"/>
            </a:xfrm>
            <a:custGeom>
              <a:avLst/>
              <a:gdLst/>
              <a:ahLst/>
              <a:cxnLst/>
              <a:rect l="l" t="t" r="r" b="b"/>
              <a:pathLst>
                <a:path w="3218119" h="335840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303526"/>
                  </a:lnTo>
                  <a:cubicBezTo>
                    <a:pt x="3218119" y="312097"/>
                    <a:pt x="3214714" y="320316"/>
                    <a:pt x="3208654" y="326376"/>
                  </a:cubicBezTo>
                  <a:cubicBezTo>
                    <a:pt x="3202594" y="332436"/>
                    <a:pt x="3194375" y="335840"/>
                    <a:pt x="3185805" y="335840"/>
                  </a:cubicBezTo>
                  <a:lnTo>
                    <a:pt x="32314" y="335840"/>
                  </a:lnTo>
                  <a:cubicBezTo>
                    <a:pt x="23744" y="335840"/>
                    <a:pt x="15525" y="332436"/>
                    <a:pt x="9465" y="326376"/>
                  </a:cubicBezTo>
                  <a:cubicBezTo>
                    <a:pt x="3404" y="320316"/>
                    <a:pt x="0" y="312097"/>
                    <a:pt x="0" y="303526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15809" y="0"/>
            <a:ext cx="3208004" cy="3210856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340398" y="1130322"/>
            <a:ext cx="1360720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Mezcla de marketing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042529" y="2857568"/>
            <a:ext cx="1220294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179">
                <a:solidFill>
                  <a:srgbClr val="22404D"/>
                </a:solidFill>
                <a:latin typeface="Montserrat Extra-Bold"/>
              </a:rPr>
              <a:t>Estrategia de publicidad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394133" y="3215142"/>
            <a:ext cx="13165060" cy="3483917"/>
            <a:chOff x="-249222" y="-327117"/>
            <a:chExt cx="3467341" cy="91757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18119" cy="258023"/>
            </a:xfrm>
            <a:custGeom>
              <a:avLst/>
              <a:gdLst/>
              <a:ahLst/>
              <a:cxnLst/>
              <a:rect l="l" t="t" r="r" b="b"/>
              <a:pathLst>
                <a:path w="3218119" h="258023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225709"/>
                  </a:lnTo>
                  <a:cubicBezTo>
                    <a:pt x="3218119" y="234279"/>
                    <a:pt x="3214714" y="242498"/>
                    <a:pt x="3208654" y="248558"/>
                  </a:cubicBezTo>
                  <a:cubicBezTo>
                    <a:pt x="3202594" y="254618"/>
                    <a:pt x="3194375" y="258023"/>
                    <a:pt x="3185805" y="258023"/>
                  </a:cubicBezTo>
                  <a:lnTo>
                    <a:pt x="32314" y="258023"/>
                  </a:lnTo>
                  <a:cubicBezTo>
                    <a:pt x="23744" y="258023"/>
                    <a:pt x="15525" y="254618"/>
                    <a:pt x="9465" y="248558"/>
                  </a:cubicBezTo>
                  <a:cubicBezTo>
                    <a:pt x="3404" y="242498"/>
                    <a:pt x="0" y="234279"/>
                    <a:pt x="0" y="225709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-249222" y="-327117"/>
              <a:ext cx="3218119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       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Anuncios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en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diarios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revistas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, internet.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86209" y="4474918"/>
            <a:ext cx="13172984" cy="3483917"/>
            <a:chOff x="-251309" y="-345723"/>
            <a:chExt cx="3469428" cy="9175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218119" cy="258023"/>
            </a:xfrm>
            <a:custGeom>
              <a:avLst/>
              <a:gdLst/>
              <a:ahLst/>
              <a:cxnLst/>
              <a:rect l="l" t="t" r="r" b="b"/>
              <a:pathLst>
                <a:path w="3218119" h="258023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225709"/>
                  </a:lnTo>
                  <a:cubicBezTo>
                    <a:pt x="3218119" y="234279"/>
                    <a:pt x="3214714" y="242498"/>
                    <a:pt x="3208654" y="248558"/>
                  </a:cubicBezTo>
                  <a:cubicBezTo>
                    <a:pt x="3202594" y="254618"/>
                    <a:pt x="3194375" y="258023"/>
                    <a:pt x="3185805" y="258023"/>
                  </a:cubicBezTo>
                  <a:lnTo>
                    <a:pt x="32314" y="258023"/>
                  </a:lnTo>
                  <a:cubicBezTo>
                    <a:pt x="23744" y="258023"/>
                    <a:pt x="15525" y="254618"/>
                    <a:pt x="9465" y="248558"/>
                  </a:cubicBezTo>
                  <a:cubicBezTo>
                    <a:pt x="3404" y="242498"/>
                    <a:pt x="0" y="234279"/>
                    <a:pt x="0" y="225709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-251309" y="-345723"/>
              <a:ext cx="3218119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       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Boletines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tradicionales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o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electrónicos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.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39719" y="5844156"/>
            <a:ext cx="13119474" cy="3483917"/>
            <a:chOff x="-237216" y="-335943"/>
            <a:chExt cx="3455335" cy="91757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218119" cy="258023"/>
            </a:xfrm>
            <a:custGeom>
              <a:avLst/>
              <a:gdLst/>
              <a:ahLst/>
              <a:cxnLst/>
              <a:rect l="l" t="t" r="r" b="b"/>
              <a:pathLst>
                <a:path w="3218119" h="258023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225709"/>
                  </a:lnTo>
                  <a:cubicBezTo>
                    <a:pt x="3218119" y="234279"/>
                    <a:pt x="3214714" y="242498"/>
                    <a:pt x="3208654" y="248558"/>
                  </a:cubicBezTo>
                  <a:cubicBezTo>
                    <a:pt x="3202594" y="254618"/>
                    <a:pt x="3194375" y="258023"/>
                    <a:pt x="3185805" y="258023"/>
                  </a:cubicBezTo>
                  <a:lnTo>
                    <a:pt x="32314" y="258023"/>
                  </a:lnTo>
                  <a:cubicBezTo>
                    <a:pt x="23744" y="258023"/>
                    <a:pt x="15525" y="254618"/>
                    <a:pt x="9465" y="248558"/>
                  </a:cubicBezTo>
                  <a:cubicBezTo>
                    <a:pt x="3404" y="242498"/>
                    <a:pt x="0" y="234279"/>
                    <a:pt x="0" y="225709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-237216" y="-335943"/>
              <a:ext cx="3218119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        Ferias,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puestos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de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degustación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eventos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.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589885" y="7234165"/>
            <a:ext cx="12969308" cy="3483917"/>
            <a:chOff x="-197666" y="-340762"/>
            <a:chExt cx="3415785" cy="9175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218119" cy="258023"/>
            </a:xfrm>
            <a:custGeom>
              <a:avLst/>
              <a:gdLst/>
              <a:ahLst/>
              <a:cxnLst/>
              <a:rect l="l" t="t" r="r" b="b"/>
              <a:pathLst>
                <a:path w="3218119" h="258023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225709"/>
                  </a:lnTo>
                  <a:cubicBezTo>
                    <a:pt x="3218119" y="234279"/>
                    <a:pt x="3214714" y="242498"/>
                    <a:pt x="3208654" y="248558"/>
                  </a:cubicBezTo>
                  <a:cubicBezTo>
                    <a:pt x="3202594" y="254618"/>
                    <a:pt x="3194375" y="258023"/>
                    <a:pt x="3185805" y="258023"/>
                  </a:cubicBezTo>
                  <a:lnTo>
                    <a:pt x="32314" y="258023"/>
                  </a:lnTo>
                  <a:cubicBezTo>
                    <a:pt x="23744" y="258023"/>
                    <a:pt x="15525" y="254618"/>
                    <a:pt x="9465" y="248558"/>
                  </a:cubicBezTo>
                  <a:cubicBezTo>
                    <a:pt x="3404" y="242498"/>
                    <a:pt x="0" y="234279"/>
                    <a:pt x="0" y="225709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-197666" y="-340762"/>
              <a:ext cx="3218119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400"/>
                </a:lnSpc>
              </a:pPr>
              <a:r>
                <a:rPr lang="en-US" sz="3600" dirty="0">
                  <a:solidFill>
                    <a:srgbClr val="000000"/>
                  </a:solidFill>
                  <a:latin typeface="Montserrat Semi-Bold"/>
                </a:rPr>
                <a:t>         </a:t>
              </a:r>
              <a:r>
                <a:rPr lang="en-US" sz="3600" dirty="0" err="1">
                  <a:solidFill>
                    <a:srgbClr val="000000"/>
                  </a:solidFill>
                  <a:latin typeface="Montserrat Semi-Bold"/>
                </a:rPr>
                <a:t>Patrocinar</a:t>
              </a:r>
              <a:r>
                <a:rPr lang="en-US" sz="3600" dirty="0">
                  <a:solidFill>
                    <a:srgbClr val="000000"/>
                  </a:solidFill>
                  <a:latin typeface="Montserrat Semi-Bold"/>
                </a:rPr>
                <a:t> a </a:t>
              </a:r>
              <a:r>
                <a:rPr lang="en-US" sz="3600" dirty="0" err="1">
                  <a:solidFill>
                    <a:srgbClr val="000000"/>
                  </a:solidFill>
                  <a:latin typeface="Montserrat Semi-Bold"/>
                </a:rPr>
                <a:t>alguien</a:t>
              </a:r>
              <a:r>
                <a:rPr lang="en-US" sz="3600" dirty="0">
                  <a:solidFill>
                    <a:srgbClr val="000000"/>
                  </a:solidFill>
                  <a:latin typeface="Montserrat Semi-Bold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latin typeface="Montserrat Semi-Bold"/>
                </a:rPr>
                <a:t>una</a:t>
              </a:r>
              <a:r>
                <a:rPr lang="en-US" sz="36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Montserrat Semi-Bold"/>
                </a:rPr>
                <a:t>institución</a:t>
              </a:r>
              <a:r>
                <a:rPr lang="en-US" sz="3600" dirty="0">
                  <a:solidFill>
                    <a:srgbClr val="000000"/>
                  </a:solidFill>
                  <a:latin typeface="Montserrat Semi-Bold"/>
                </a:rPr>
                <a:t> o </a:t>
              </a:r>
              <a:r>
                <a:rPr lang="en-US" sz="3600" dirty="0" err="1">
                  <a:solidFill>
                    <a:srgbClr val="000000"/>
                  </a:solidFill>
                  <a:latin typeface="Montserrat Semi-Bold"/>
                </a:rPr>
                <a:t>evento</a:t>
              </a:r>
              <a:r>
                <a:rPr lang="en-US" sz="3600" dirty="0">
                  <a:solidFill>
                    <a:srgbClr val="000000"/>
                  </a:solidFill>
                  <a:latin typeface="Montserrat Semi-Bold"/>
                </a:rPr>
                <a:t>.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78863" y="4753762"/>
            <a:ext cx="12137802" cy="68242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C3EDEF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5936730" y="3509356"/>
            <a:ext cx="6414541" cy="3556250"/>
            <a:chOff x="0" y="-230431"/>
            <a:chExt cx="1689426" cy="9366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89426" cy="518799"/>
            </a:xfrm>
            <a:custGeom>
              <a:avLst/>
              <a:gdLst/>
              <a:ahLst/>
              <a:cxnLst/>
              <a:rect l="l" t="t" r="r" b="b"/>
              <a:pathLst>
                <a:path w="1689426" h="518799">
                  <a:moveTo>
                    <a:pt x="61554" y="0"/>
                  </a:moveTo>
                  <a:lnTo>
                    <a:pt x="1627873" y="0"/>
                  </a:lnTo>
                  <a:cubicBezTo>
                    <a:pt x="1661868" y="0"/>
                    <a:pt x="1689426" y="27558"/>
                    <a:pt x="1689426" y="61554"/>
                  </a:cubicBezTo>
                  <a:lnTo>
                    <a:pt x="1689426" y="457246"/>
                  </a:lnTo>
                  <a:cubicBezTo>
                    <a:pt x="1689426" y="491241"/>
                    <a:pt x="1661868" y="518799"/>
                    <a:pt x="1627873" y="518799"/>
                  </a:cubicBezTo>
                  <a:lnTo>
                    <a:pt x="61554" y="518799"/>
                  </a:lnTo>
                  <a:cubicBezTo>
                    <a:pt x="27558" y="518799"/>
                    <a:pt x="0" y="491241"/>
                    <a:pt x="0" y="457246"/>
                  </a:cubicBezTo>
                  <a:lnTo>
                    <a:pt x="0" y="61554"/>
                  </a:lnTo>
                  <a:cubicBezTo>
                    <a:pt x="0" y="27558"/>
                    <a:pt x="27558" y="0"/>
                    <a:pt x="61554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30431"/>
              <a:ext cx="1689426" cy="9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50"/>
                </a:lnSpc>
              </a:pP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¿</a:t>
              </a:r>
              <a:r>
                <a:rPr lang="en-US" sz="4500" dirty="0" err="1">
                  <a:solidFill>
                    <a:srgbClr val="22404D"/>
                  </a:solidFill>
                  <a:latin typeface="Montserrat Semi-Bold"/>
                </a:rPr>
                <a:t>Dónde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 y </a:t>
              </a:r>
              <a:r>
                <a:rPr lang="en-US" sz="4500" dirty="0" err="1">
                  <a:solidFill>
                    <a:srgbClr val="22404D"/>
                  </a:solidFill>
                  <a:latin typeface="Montserrat Semi-Bold"/>
                </a:rPr>
                <a:t>cómo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 vender </a:t>
              </a:r>
              <a:r>
                <a:rPr lang="en-US" sz="4500" dirty="0" err="1">
                  <a:solidFill>
                    <a:srgbClr val="22404D"/>
                  </a:solidFill>
                  <a:latin typeface="Montserrat Semi-Bold"/>
                </a:rPr>
                <a:t>el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 </a:t>
              </a:r>
              <a:r>
                <a:rPr lang="en-US" sz="4500" dirty="0" err="1">
                  <a:solidFill>
                    <a:srgbClr val="22404D"/>
                  </a:solidFill>
                  <a:latin typeface="Montserrat Semi-Bold"/>
                </a:rPr>
                <a:t>producto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034603" y="2754718"/>
            <a:ext cx="12218795" cy="1275144"/>
            <a:chOff x="0" y="0"/>
            <a:chExt cx="3218119" cy="335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18119" cy="335840"/>
            </a:xfrm>
            <a:custGeom>
              <a:avLst/>
              <a:gdLst/>
              <a:ahLst/>
              <a:cxnLst/>
              <a:rect l="l" t="t" r="r" b="b"/>
              <a:pathLst>
                <a:path w="3218119" h="335840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303526"/>
                  </a:lnTo>
                  <a:cubicBezTo>
                    <a:pt x="3218119" y="312097"/>
                    <a:pt x="3214714" y="320316"/>
                    <a:pt x="3208654" y="326376"/>
                  </a:cubicBezTo>
                  <a:cubicBezTo>
                    <a:pt x="3202594" y="332436"/>
                    <a:pt x="3194375" y="335840"/>
                    <a:pt x="3185805" y="335840"/>
                  </a:cubicBezTo>
                  <a:lnTo>
                    <a:pt x="32314" y="335840"/>
                  </a:lnTo>
                  <a:cubicBezTo>
                    <a:pt x="23744" y="335840"/>
                    <a:pt x="15525" y="332436"/>
                    <a:pt x="9465" y="326376"/>
                  </a:cubicBezTo>
                  <a:cubicBezTo>
                    <a:pt x="3404" y="320316"/>
                    <a:pt x="0" y="312097"/>
                    <a:pt x="0" y="303526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E3E24F">
                <a:alpha val="8980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322946" y="1019175"/>
            <a:ext cx="1360720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Mezcla de marketing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34603" y="2935090"/>
            <a:ext cx="1220294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179">
                <a:solidFill>
                  <a:srgbClr val="22404D"/>
                </a:solidFill>
                <a:latin typeface="Montserrat Extra-Bold"/>
              </a:rPr>
              <a:t>PLAZA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409065" y="4141909"/>
            <a:ext cx="12137802" cy="6824284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4135736" y="6310686"/>
            <a:ext cx="10016528" cy="3483915"/>
            <a:chOff x="0" y="-104775"/>
            <a:chExt cx="2638098" cy="9175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38098" cy="671551"/>
            </a:xfrm>
            <a:custGeom>
              <a:avLst/>
              <a:gdLst/>
              <a:ahLst/>
              <a:cxnLst/>
              <a:rect l="l" t="t" r="r" b="b"/>
              <a:pathLst>
                <a:path w="2638098" h="671551">
                  <a:moveTo>
                    <a:pt x="39419" y="0"/>
                  </a:moveTo>
                  <a:lnTo>
                    <a:pt x="2598679" y="0"/>
                  </a:lnTo>
                  <a:cubicBezTo>
                    <a:pt x="2620450" y="0"/>
                    <a:pt x="2638098" y="17648"/>
                    <a:pt x="2638098" y="39419"/>
                  </a:cubicBezTo>
                  <a:lnTo>
                    <a:pt x="2638098" y="632133"/>
                  </a:lnTo>
                  <a:cubicBezTo>
                    <a:pt x="2638098" y="642587"/>
                    <a:pt x="2633945" y="652614"/>
                    <a:pt x="2626552" y="660006"/>
                  </a:cubicBezTo>
                  <a:cubicBezTo>
                    <a:pt x="2619160" y="667398"/>
                    <a:pt x="2609134" y="671551"/>
                    <a:pt x="2598679" y="671551"/>
                  </a:cubicBezTo>
                  <a:lnTo>
                    <a:pt x="39419" y="671551"/>
                  </a:lnTo>
                  <a:cubicBezTo>
                    <a:pt x="28964" y="671551"/>
                    <a:pt x="18938" y="667398"/>
                    <a:pt x="11545" y="660006"/>
                  </a:cubicBezTo>
                  <a:cubicBezTo>
                    <a:pt x="4153" y="652614"/>
                    <a:pt x="0" y="642587"/>
                    <a:pt x="0" y="632133"/>
                  </a:cubicBezTo>
                  <a:lnTo>
                    <a:pt x="0" y="39419"/>
                  </a:lnTo>
                  <a:cubicBezTo>
                    <a:pt x="0" y="28964"/>
                    <a:pt x="4153" y="18938"/>
                    <a:pt x="11545" y="11545"/>
                  </a:cubicBezTo>
                  <a:cubicBezTo>
                    <a:pt x="18938" y="4153"/>
                    <a:pt x="28964" y="0"/>
                    <a:pt x="39419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04775"/>
              <a:ext cx="2638098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999"/>
                </a:lnSpc>
              </a:pPr>
              <a:r>
                <a:rPr lang="en-US" sz="3999" dirty="0">
                  <a:solidFill>
                    <a:srgbClr val="22404D"/>
                  </a:solidFill>
                  <a:latin typeface="Montserrat Semi-Bold"/>
                </a:rPr>
                <a:t>Toda la </a:t>
              </a:r>
              <a:r>
                <a:rPr lang="en-US" sz="3999" dirty="0" err="1">
                  <a:solidFill>
                    <a:srgbClr val="22404D"/>
                  </a:solidFill>
                  <a:latin typeface="Montserrat Semi-Bold"/>
                </a:rPr>
                <a:t>estrategia</a:t>
              </a:r>
              <a:r>
                <a:rPr lang="en-US" sz="3999" dirty="0">
                  <a:solidFill>
                    <a:srgbClr val="22404D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22404D"/>
                  </a:solidFill>
                  <a:latin typeface="Montserrat Semi-Bold"/>
                </a:rPr>
                <a:t>cambiará</a:t>
              </a:r>
              <a:r>
                <a:rPr lang="en-US" sz="3999" dirty="0">
                  <a:solidFill>
                    <a:srgbClr val="22404D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22404D"/>
                  </a:solidFill>
                  <a:latin typeface="Montserrat Semi-Bold"/>
                </a:rPr>
                <a:t>dependiendo</a:t>
              </a:r>
              <a:r>
                <a:rPr lang="en-US" sz="3999" dirty="0">
                  <a:solidFill>
                    <a:srgbClr val="22404D"/>
                  </a:solidFill>
                  <a:latin typeface="Montserrat Semi-Bold"/>
                </a:rPr>
                <a:t> de las </a:t>
              </a:r>
              <a:r>
                <a:rPr lang="en-US" sz="3999" dirty="0" err="1">
                  <a:solidFill>
                    <a:srgbClr val="22404D"/>
                  </a:solidFill>
                  <a:latin typeface="Montserrat Semi-Bold"/>
                </a:rPr>
                <a:t>respuestas</a:t>
              </a:r>
              <a:r>
                <a:rPr lang="en-US" sz="3999" dirty="0">
                  <a:solidFill>
                    <a:srgbClr val="22404D"/>
                  </a:solidFill>
                  <a:latin typeface="Montserrat Semi-Bold"/>
                </a:rPr>
                <a:t> a </a:t>
              </a:r>
              <a:r>
                <a:rPr lang="en-US" sz="3999" dirty="0" err="1">
                  <a:solidFill>
                    <a:srgbClr val="22404D"/>
                  </a:solidFill>
                  <a:latin typeface="Montserrat Semi-Bold"/>
                </a:rPr>
                <a:t>estas</a:t>
              </a:r>
              <a:r>
                <a:rPr lang="en-US" sz="3999" dirty="0">
                  <a:solidFill>
                    <a:srgbClr val="22404D"/>
                  </a:solidFill>
                  <a:latin typeface="Montserrat Semi-Bold"/>
                </a:rPr>
                <a:t> dos </a:t>
              </a:r>
              <a:r>
                <a:rPr lang="en-US" sz="3999" dirty="0" err="1">
                  <a:solidFill>
                    <a:srgbClr val="22404D"/>
                  </a:solidFill>
                  <a:latin typeface="Montserrat Semi-Bold"/>
                </a:rPr>
                <a:t>preguntas</a:t>
              </a:r>
              <a:r>
                <a:rPr lang="en-US" sz="3999" dirty="0">
                  <a:solidFill>
                    <a:srgbClr val="22404D"/>
                  </a:solidFill>
                  <a:latin typeface="Montserrat Semi-Bold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7322" y="7904806"/>
            <a:ext cx="16807047" cy="1215356"/>
            <a:chOff x="0" y="0"/>
            <a:chExt cx="4426547" cy="320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6548" cy="320094"/>
            </a:xfrm>
            <a:custGeom>
              <a:avLst/>
              <a:gdLst/>
              <a:ahLst/>
              <a:cxnLst/>
              <a:rect l="l" t="t" r="r" b="b"/>
              <a:pathLst>
                <a:path w="4426548" h="320094">
                  <a:moveTo>
                    <a:pt x="23492" y="0"/>
                  </a:moveTo>
                  <a:lnTo>
                    <a:pt x="4403055" y="0"/>
                  </a:lnTo>
                  <a:cubicBezTo>
                    <a:pt x="4409286" y="0"/>
                    <a:pt x="4415261" y="2475"/>
                    <a:pt x="4419667" y="6881"/>
                  </a:cubicBezTo>
                  <a:cubicBezTo>
                    <a:pt x="4424073" y="11286"/>
                    <a:pt x="4426548" y="17262"/>
                    <a:pt x="4426548" y="23492"/>
                  </a:cubicBezTo>
                  <a:lnTo>
                    <a:pt x="4426548" y="296601"/>
                  </a:lnTo>
                  <a:cubicBezTo>
                    <a:pt x="4426548" y="302832"/>
                    <a:pt x="4424073" y="308807"/>
                    <a:pt x="4419667" y="313213"/>
                  </a:cubicBezTo>
                  <a:cubicBezTo>
                    <a:pt x="4415261" y="317619"/>
                    <a:pt x="4409286" y="320094"/>
                    <a:pt x="4403055" y="320094"/>
                  </a:cubicBezTo>
                  <a:lnTo>
                    <a:pt x="23492" y="320094"/>
                  </a:lnTo>
                  <a:cubicBezTo>
                    <a:pt x="17262" y="320094"/>
                    <a:pt x="11286" y="317619"/>
                    <a:pt x="6881" y="313213"/>
                  </a:cubicBezTo>
                  <a:cubicBezTo>
                    <a:pt x="2475" y="308807"/>
                    <a:pt x="0" y="302832"/>
                    <a:pt x="0" y="296601"/>
                  </a:cubicBezTo>
                  <a:lnTo>
                    <a:pt x="0" y="23492"/>
                  </a:lnTo>
                  <a:cubicBezTo>
                    <a:pt x="0" y="17262"/>
                    <a:pt x="2475" y="11286"/>
                    <a:pt x="6881" y="6881"/>
                  </a:cubicBezTo>
                  <a:cubicBezTo>
                    <a:pt x="11286" y="2475"/>
                    <a:pt x="17262" y="0"/>
                    <a:pt x="23492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6" name="Group 6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C3EDEF">
                  <a:alpha val="14902"/>
                </a:srgbClr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3034603" y="2677196"/>
            <a:ext cx="12218795" cy="1275144"/>
            <a:chOff x="0" y="0"/>
            <a:chExt cx="3218119" cy="335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18119" cy="335840"/>
            </a:xfrm>
            <a:custGeom>
              <a:avLst/>
              <a:gdLst/>
              <a:ahLst/>
              <a:cxnLst/>
              <a:rect l="l" t="t" r="r" b="b"/>
              <a:pathLst>
                <a:path w="3218119" h="335840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303526"/>
                  </a:lnTo>
                  <a:cubicBezTo>
                    <a:pt x="3218119" y="312097"/>
                    <a:pt x="3214714" y="320316"/>
                    <a:pt x="3208654" y="326376"/>
                  </a:cubicBezTo>
                  <a:cubicBezTo>
                    <a:pt x="3202594" y="332436"/>
                    <a:pt x="3194375" y="335840"/>
                    <a:pt x="3185805" y="335840"/>
                  </a:cubicBezTo>
                  <a:lnTo>
                    <a:pt x="32314" y="335840"/>
                  </a:lnTo>
                  <a:cubicBezTo>
                    <a:pt x="23744" y="335840"/>
                    <a:pt x="15525" y="332436"/>
                    <a:pt x="9465" y="326376"/>
                  </a:cubicBezTo>
                  <a:cubicBezTo>
                    <a:pt x="3404" y="320316"/>
                    <a:pt x="0" y="312097"/>
                    <a:pt x="0" y="303526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15809" y="0"/>
            <a:ext cx="3208004" cy="321085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340398" y="1130322"/>
            <a:ext cx="1360720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Mezcla de marketing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42529" y="2857568"/>
            <a:ext cx="1220294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179">
                <a:solidFill>
                  <a:srgbClr val="22404D"/>
                </a:solidFill>
                <a:latin typeface="Montserrat Extra-Bold"/>
              </a:rPr>
              <a:t>Estrategias de plazo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6131630" y="4535822"/>
            <a:ext cx="4312739" cy="1215356"/>
            <a:chOff x="0" y="0"/>
            <a:chExt cx="1135865" cy="320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35865" cy="320094"/>
            </a:xfrm>
            <a:custGeom>
              <a:avLst/>
              <a:gdLst/>
              <a:ahLst/>
              <a:cxnLst/>
              <a:rect l="l" t="t" r="r" b="b"/>
              <a:pathLst>
                <a:path w="1135865" h="320094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228542"/>
                  </a:lnTo>
                  <a:cubicBezTo>
                    <a:pt x="1135865" y="252823"/>
                    <a:pt x="1126220" y="276110"/>
                    <a:pt x="1109051" y="293279"/>
                  </a:cubicBezTo>
                  <a:cubicBezTo>
                    <a:pt x="1091881" y="310448"/>
                    <a:pt x="1068595" y="320094"/>
                    <a:pt x="1044314" y="320094"/>
                  </a:cubicBezTo>
                  <a:lnTo>
                    <a:pt x="91552" y="320094"/>
                  </a:lnTo>
                  <a:cubicBezTo>
                    <a:pt x="40989" y="320094"/>
                    <a:pt x="0" y="279105"/>
                    <a:pt x="0" y="228542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602325" y="3479047"/>
            <a:ext cx="13656975" cy="3483920"/>
            <a:chOff x="-8959" y="-237098"/>
            <a:chExt cx="3596899" cy="9175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587940" cy="427004"/>
            </a:xfrm>
            <a:custGeom>
              <a:avLst/>
              <a:gdLst/>
              <a:ahLst/>
              <a:cxnLst/>
              <a:rect l="l" t="t" r="r" b="b"/>
              <a:pathLst>
                <a:path w="3587940" h="427004">
                  <a:moveTo>
                    <a:pt x="28983" y="0"/>
                  </a:moveTo>
                  <a:lnTo>
                    <a:pt x="3558957" y="0"/>
                  </a:lnTo>
                  <a:cubicBezTo>
                    <a:pt x="3574964" y="0"/>
                    <a:pt x="3587940" y="12976"/>
                    <a:pt x="3587940" y="28983"/>
                  </a:cubicBezTo>
                  <a:lnTo>
                    <a:pt x="3587940" y="398021"/>
                  </a:lnTo>
                  <a:cubicBezTo>
                    <a:pt x="3587940" y="414028"/>
                    <a:pt x="3574964" y="427004"/>
                    <a:pt x="3558957" y="427004"/>
                  </a:cubicBezTo>
                  <a:lnTo>
                    <a:pt x="28983" y="427004"/>
                  </a:lnTo>
                  <a:cubicBezTo>
                    <a:pt x="12976" y="427004"/>
                    <a:pt x="0" y="414028"/>
                    <a:pt x="0" y="398021"/>
                  </a:cubicBezTo>
                  <a:lnTo>
                    <a:pt x="0" y="28983"/>
                  </a:lnTo>
                  <a:cubicBezTo>
                    <a:pt x="0" y="12976"/>
                    <a:pt x="12976" y="0"/>
                    <a:pt x="28983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-8959" y="-237098"/>
              <a:ext cx="358794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 Vía internet,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llamadas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telefónicas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correos</a:t>
              </a:r>
              <a:endParaRPr lang="en-US" sz="3999" dirty="0">
                <a:solidFill>
                  <a:srgbClr val="000000"/>
                </a:solidFill>
                <a:latin typeface="Montserrat Semi-Bold"/>
              </a:endParaRPr>
            </a:p>
            <a:p>
              <a:pPr>
                <a:lnSpc>
                  <a:spcPts val="59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 o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visitas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a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domicilio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131630" y="6327476"/>
            <a:ext cx="4312739" cy="879578"/>
            <a:chOff x="0" y="0"/>
            <a:chExt cx="1135865" cy="23165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35865" cy="231658"/>
            </a:xfrm>
            <a:custGeom>
              <a:avLst/>
              <a:gdLst/>
              <a:ahLst/>
              <a:cxnLst/>
              <a:rect l="l" t="t" r="r" b="b"/>
              <a:pathLst>
                <a:path w="1135865" h="231658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140107"/>
                  </a:lnTo>
                  <a:cubicBezTo>
                    <a:pt x="1135865" y="164388"/>
                    <a:pt x="1126220" y="187674"/>
                    <a:pt x="1109051" y="204844"/>
                  </a:cubicBezTo>
                  <a:cubicBezTo>
                    <a:pt x="1091881" y="222013"/>
                    <a:pt x="1068595" y="231658"/>
                    <a:pt x="1044314" y="231658"/>
                  </a:cubicBezTo>
                  <a:lnTo>
                    <a:pt x="91552" y="231658"/>
                  </a:lnTo>
                  <a:cubicBezTo>
                    <a:pt x="67271" y="231658"/>
                    <a:pt x="43984" y="222013"/>
                    <a:pt x="26815" y="204844"/>
                  </a:cubicBezTo>
                  <a:cubicBezTo>
                    <a:pt x="9646" y="187674"/>
                    <a:pt x="0" y="164388"/>
                    <a:pt x="0" y="140107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620800" y="4996325"/>
            <a:ext cx="13638500" cy="3483917"/>
            <a:chOff x="-4093" y="-337409"/>
            <a:chExt cx="3592033" cy="91757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587940" cy="258023"/>
            </a:xfrm>
            <a:custGeom>
              <a:avLst/>
              <a:gdLst/>
              <a:ahLst/>
              <a:cxnLst/>
              <a:rect l="l" t="t" r="r" b="b"/>
              <a:pathLst>
                <a:path w="3587940" h="258023">
                  <a:moveTo>
                    <a:pt x="28983" y="0"/>
                  </a:moveTo>
                  <a:lnTo>
                    <a:pt x="3558957" y="0"/>
                  </a:lnTo>
                  <a:cubicBezTo>
                    <a:pt x="3574964" y="0"/>
                    <a:pt x="3587940" y="12976"/>
                    <a:pt x="3587940" y="28983"/>
                  </a:cubicBezTo>
                  <a:lnTo>
                    <a:pt x="3587940" y="229040"/>
                  </a:lnTo>
                  <a:cubicBezTo>
                    <a:pt x="3587940" y="245047"/>
                    <a:pt x="3574964" y="258023"/>
                    <a:pt x="3558957" y="258023"/>
                  </a:cubicBezTo>
                  <a:lnTo>
                    <a:pt x="28983" y="258023"/>
                  </a:lnTo>
                  <a:cubicBezTo>
                    <a:pt x="12976" y="258023"/>
                    <a:pt x="0" y="245047"/>
                    <a:pt x="0" y="229040"/>
                  </a:cubicBezTo>
                  <a:lnTo>
                    <a:pt x="0" y="28983"/>
                  </a:lnTo>
                  <a:cubicBezTo>
                    <a:pt x="0" y="12976"/>
                    <a:pt x="12976" y="0"/>
                    <a:pt x="28983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-4093" y="-337409"/>
              <a:ext cx="3587553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 Usar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intermediarios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para mayor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cobertura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.</a:t>
              </a:r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139211" y="4478754"/>
            <a:ext cx="12137802" cy="6824284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13157118" y="6754701"/>
            <a:ext cx="4102182" cy="3483916"/>
            <a:chOff x="0" y="-186933"/>
            <a:chExt cx="1080410" cy="91757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80410" cy="544379"/>
            </a:xfrm>
            <a:custGeom>
              <a:avLst/>
              <a:gdLst/>
              <a:ahLst/>
              <a:cxnLst/>
              <a:rect l="l" t="t" r="r" b="b"/>
              <a:pathLst>
                <a:path w="1080410" h="544379">
                  <a:moveTo>
                    <a:pt x="96251" y="0"/>
                  </a:moveTo>
                  <a:lnTo>
                    <a:pt x="984159" y="0"/>
                  </a:lnTo>
                  <a:cubicBezTo>
                    <a:pt x="1009687" y="0"/>
                    <a:pt x="1034168" y="10141"/>
                    <a:pt x="1052219" y="28191"/>
                  </a:cubicBezTo>
                  <a:cubicBezTo>
                    <a:pt x="1070269" y="46242"/>
                    <a:pt x="1080410" y="70723"/>
                    <a:pt x="1080410" y="96251"/>
                  </a:cubicBezTo>
                  <a:lnTo>
                    <a:pt x="1080410" y="448128"/>
                  </a:lnTo>
                  <a:cubicBezTo>
                    <a:pt x="1080410" y="473655"/>
                    <a:pt x="1070269" y="498137"/>
                    <a:pt x="1052219" y="516187"/>
                  </a:cubicBezTo>
                  <a:cubicBezTo>
                    <a:pt x="1034168" y="534238"/>
                    <a:pt x="1009687" y="544379"/>
                    <a:pt x="984159" y="544379"/>
                  </a:cubicBezTo>
                  <a:lnTo>
                    <a:pt x="96251" y="544379"/>
                  </a:lnTo>
                  <a:cubicBezTo>
                    <a:pt x="70723" y="544379"/>
                    <a:pt x="46242" y="534238"/>
                    <a:pt x="28191" y="516187"/>
                  </a:cubicBezTo>
                  <a:cubicBezTo>
                    <a:pt x="10141" y="498137"/>
                    <a:pt x="0" y="473655"/>
                    <a:pt x="0" y="448128"/>
                  </a:cubicBezTo>
                  <a:lnTo>
                    <a:pt x="0" y="96251"/>
                  </a:lnTo>
                  <a:cubicBezTo>
                    <a:pt x="0" y="70723"/>
                    <a:pt x="10141" y="46242"/>
                    <a:pt x="28191" y="28191"/>
                  </a:cubicBezTo>
                  <a:cubicBezTo>
                    <a:pt x="46242" y="10141"/>
                    <a:pt x="70723" y="0"/>
                    <a:pt x="96251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186933"/>
              <a:ext cx="1071064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999"/>
                </a:lnSpc>
              </a:pP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Distribución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exclusiva</a:t>
              </a:r>
              <a:endParaRPr lang="en-US" sz="3999" dirty="0">
                <a:solidFill>
                  <a:srgbClr val="000000"/>
                </a:solidFill>
                <a:latin typeface="Montserrat Semi-Bold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327694" y="6754701"/>
            <a:ext cx="4171217" cy="3483916"/>
            <a:chOff x="-18182" y="-186933"/>
            <a:chExt cx="1098592" cy="91757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80410" cy="544379"/>
            </a:xfrm>
            <a:custGeom>
              <a:avLst/>
              <a:gdLst/>
              <a:ahLst/>
              <a:cxnLst/>
              <a:rect l="l" t="t" r="r" b="b"/>
              <a:pathLst>
                <a:path w="1080410" h="544379">
                  <a:moveTo>
                    <a:pt x="96251" y="0"/>
                  </a:moveTo>
                  <a:lnTo>
                    <a:pt x="984159" y="0"/>
                  </a:lnTo>
                  <a:cubicBezTo>
                    <a:pt x="1009687" y="0"/>
                    <a:pt x="1034168" y="10141"/>
                    <a:pt x="1052219" y="28191"/>
                  </a:cubicBezTo>
                  <a:cubicBezTo>
                    <a:pt x="1070269" y="46242"/>
                    <a:pt x="1080410" y="70723"/>
                    <a:pt x="1080410" y="96251"/>
                  </a:cubicBezTo>
                  <a:lnTo>
                    <a:pt x="1080410" y="448128"/>
                  </a:lnTo>
                  <a:cubicBezTo>
                    <a:pt x="1080410" y="473655"/>
                    <a:pt x="1070269" y="498137"/>
                    <a:pt x="1052219" y="516187"/>
                  </a:cubicBezTo>
                  <a:cubicBezTo>
                    <a:pt x="1034168" y="534238"/>
                    <a:pt x="1009687" y="544379"/>
                    <a:pt x="984159" y="544379"/>
                  </a:cubicBezTo>
                  <a:lnTo>
                    <a:pt x="96251" y="544379"/>
                  </a:lnTo>
                  <a:cubicBezTo>
                    <a:pt x="70723" y="544379"/>
                    <a:pt x="46242" y="534238"/>
                    <a:pt x="28191" y="516187"/>
                  </a:cubicBezTo>
                  <a:cubicBezTo>
                    <a:pt x="10141" y="498137"/>
                    <a:pt x="0" y="473655"/>
                    <a:pt x="0" y="448128"/>
                  </a:cubicBezTo>
                  <a:lnTo>
                    <a:pt x="0" y="96251"/>
                  </a:lnTo>
                  <a:cubicBezTo>
                    <a:pt x="0" y="70723"/>
                    <a:pt x="10141" y="46242"/>
                    <a:pt x="28191" y="28191"/>
                  </a:cubicBezTo>
                  <a:cubicBezTo>
                    <a:pt x="46242" y="10141"/>
                    <a:pt x="70723" y="0"/>
                    <a:pt x="96251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-18182" y="-186933"/>
              <a:ext cx="1080151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999"/>
                </a:lnSpc>
              </a:pP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Distribución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selectiva</a:t>
              </a:r>
              <a:endParaRPr lang="en-US" sz="3999" dirty="0">
                <a:solidFill>
                  <a:srgbClr val="000000"/>
                </a:solidFill>
                <a:latin typeface="Montserrat Semi-Bold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579856" y="6795749"/>
            <a:ext cx="4159648" cy="3483916"/>
            <a:chOff x="-15135" y="-176122"/>
            <a:chExt cx="1095545" cy="91757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80410" cy="544379"/>
            </a:xfrm>
            <a:custGeom>
              <a:avLst/>
              <a:gdLst/>
              <a:ahLst/>
              <a:cxnLst/>
              <a:rect l="l" t="t" r="r" b="b"/>
              <a:pathLst>
                <a:path w="1080410" h="544379">
                  <a:moveTo>
                    <a:pt x="96251" y="0"/>
                  </a:moveTo>
                  <a:lnTo>
                    <a:pt x="984159" y="0"/>
                  </a:lnTo>
                  <a:cubicBezTo>
                    <a:pt x="1009687" y="0"/>
                    <a:pt x="1034168" y="10141"/>
                    <a:pt x="1052219" y="28191"/>
                  </a:cubicBezTo>
                  <a:cubicBezTo>
                    <a:pt x="1070269" y="46242"/>
                    <a:pt x="1080410" y="70723"/>
                    <a:pt x="1080410" y="96251"/>
                  </a:cubicBezTo>
                  <a:lnTo>
                    <a:pt x="1080410" y="448128"/>
                  </a:lnTo>
                  <a:cubicBezTo>
                    <a:pt x="1080410" y="473655"/>
                    <a:pt x="1070269" y="498137"/>
                    <a:pt x="1052219" y="516187"/>
                  </a:cubicBezTo>
                  <a:cubicBezTo>
                    <a:pt x="1034168" y="534238"/>
                    <a:pt x="1009687" y="544379"/>
                    <a:pt x="984159" y="544379"/>
                  </a:cubicBezTo>
                  <a:lnTo>
                    <a:pt x="96251" y="544379"/>
                  </a:lnTo>
                  <a:cubicBezTo>
                    <a:pt x="70723" y="544379"/>
                    <a:pt x="46242" y="534238"/>
                    <a:pt x="28191" y="516187"/>
                  </a:cubicBezTo>
                  <a:cubicBezTo>
                    <a:pt x="10141" y="498137"/>
                    <a:pt x="0" y="473655"/>
                    <a:pt x="0" y="448128"/>
                  </a:cubicBezTo>
                  <a:lnTo>
                    <a:pt x="0" y="96251"/>
                  </a:lnTo>
                  <a:cubicBezTo>
                    <a:pt x="0" y="70723"/>
                    <a:pt x="10141" y="46242"/>
                    <a:pt x="28191" y="28191"/>
                  </a:cubicBezTo>
                  <a:cubicBezTo>
                    <a:pt x="46242" y="10141"/>
                    <a:pt x="70723" y="0"/>
                    <a:pt x="96251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-15135" y="-176122"/>
              <a:ext cx="1080151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999"/>
                </a:lnSpc>
              </a:pP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Distribución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intensiva</a:t>
              </a:r>
              <a:endParaRPr lang="en-US" sz="3999" dirty="0">
                <a:solidFill>
                  <a:srgbClr val="000000"/>
                </a:solidFill>
                <a:latin typeface="Montserrat Semi-Bold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F3F2B3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46B17B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46B17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F3F2B3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F3F2B3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46B17B">
                  <a:alpha val="14902"/>
                </a:srgbClr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1028700" y="5749790"/>
            <a:ext cx="11810981" cy="256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Tema:</a:t>
            </a:r>
          </a:p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Imagen Corporativa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01921" y="-1881249"/>
            <a:ext cx="16613034" cy="93404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12381" y="2091543"/>
            <a:ext cx="4546919" cy="13948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96842" y="560142"/>
            <a:ext cx="4902356" cy="490235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0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10995" y="1044727"/>
            <a:ext cx="9242273" cy="92422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03741" y="467040"/>
            <a:ext cx="5088559" cy="508855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3520704" y="-1838377"/>
            <a:ext cx="10908612" cy="12919035"/>
            <a:chOff x="0" y="0"/>
            <a:chExt cx="14544816" cy="17225380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F3F2B3">
                  <a:alpha val="14902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46B17B">
                  <a:alpha val="14902"/>
                </a:srgbClr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7480797" y="1318304"/>
            <a:ext cx="8702678" cy="8742209"/>
            <a:chOff x="11722" y="-49"/>
            <a:chExt cx="809173" cy="812849"/>
          </a:xfrm>
        </p:grpSpPr>
        <p:sp>
          <p:nvSpPr>
            <p:cNvPr id="13" name="Freeform 13"/>
            <p:cNvSpPr/>
            <p:nvPr/>
          </p:nvSpPr>
          <p:spPr>
            <a:xfrm>
              <a:off x="11722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F3F2B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91440" y="-49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49"/>
                </a:lnSpc>
              </a:pPr>
              <a:r>
                <a:rPr lang="en-US" sz="3699" dirty="0" err="1">
                  <a:solidFill>
                    <a:srgbClr val="22404D"/>
                  </a:solidFill>
                  <a:latin typeface="Montserrat Semi-Bold"/>
                </a:rPr>
                <a:t>Estrategia</a:t>
              </a:r>
              <a:r>
                <a:rPr lang="en-US" sz="3699" dirty="0">
                  <a:solidFill>
                    <a:srgbClr val="22404D"/>
                  </a:solidFill>
                  <a:latin typeface="Montserrat Semi-Bold"/>
                </a:rPr>
                <a:t> de branding:</a:t>
              </a:r>
            </a:p>
            <a:p>
              <a:pPr algn="ctr">
                <a:lnSpc>
                  <a:spcPts val="5549"/>
                </a:lnSpc>
              </a:pPr>
              <a:r>
                <a:rPr lang="en-US" sz="3699" dirty="0" err="1">
                  <a:solidFill>
                    <a:srgbClr val="22404D"/>
                  </a:solidFill>
                  <a:latin typeface="Montserrat Semi-Bold"/>
                </a:rPr>
                <a:t>Creación</a:t>
              </a:r>
              <a:r>
                <a:rPr lang="en-US" sz="3699" dirty="0">
                  <a:solidFill>
                    <a:srgbClr val="22404D"/>
                  </a:solidFill>
                  <a:latin typeface="Montserrat Semi-Bold"/>
                </a:rPr>
                <a:t> de la </a:t>
              </a:r>
              <a:r>
                <a:rPr lang="en-US" sz="3699" dirty="0" err="1">
                  <a:solidFill>
                    <a:srgbClr val="22404D"/>
                  </a:solidFill>
                  <a:latin typeface="Montserrat Semi-Bold"/>
                </a:rPr>
                <a:t>marca</a:t>
              </a:r>
              <a:r>
                <a:rPr lang="en-US" sz="3699" dirty="0">
                  <a:solidFill>
                    <a:srgbClr val="22404D"/>
                  </a:solidFill>
                  <a:latin typeface="Montserrat Semi-Bold"/>
                </a:rPr>
                <a:t>, la </a:t>
              </a:r>
              <a:r>
                <a:rPr lang="en-US" sz="3699" dirty="0" err="1">
                  <a:solidFill>
                    <a:srgbClr val="22404D"/>
                  </a:solidFill>
                  <a:latin typeface="Montserrat Semi-Bold"/>
                </a:rPr>
                <a:t>combinación</a:t>
              </a:r>
              <a:r>
                <a:rPr lang="en-US" sz="3699" dirty="0">
                  <a:solidFill>
                    <a:srgbClr val="22404D"/>
                  </a:solidFill>
                  <a:latin typeface="Montserrat Semi-Bold"/>
                </a:rPr>
                <a:t> del </a:t>
              </a:r>
              <a:r>
                <a:rPr lang="en-US" sz="3699" dirty="0" err="1">
                  <a:solidFill>
                    <a:srgbClr val="22404D"/>
                  </a:solidFill>
                  <a:latin typeface="Montserrat Semi-Bold"/>
                </a:rPr>
                <a:t>nombre</a:t>
              </a:r>
              <a:r>
                <a:rPr lang="en-US" sz="3699" dirty="0">
                  <a:solidFill>
                    <a:srgbClr val="22404D"/>
                  </a:solidFill>
                  <a:latin typeface="Montserrat Semi-Bold"/>
                </a:rPr>
                <a:t> y </a:t>
              </a:r>
              <a:r>
                <a:rPr lang="en-US" sz="3699" dirty="0" err="1">
                  <a:solidFill>
                    <a:srgbClr val="22404D"/>
                  </a:solidFill>
                  <a:latin typeface="Montserrat Semi-Bold"/>
                </a:rPr>
                <a:t>logotipo</a:t>
              </a:r>
              <a:r>
                <a:rPr lang="en-US" sz="3699" dirty="0">
                  <a:solidFill>
                    <a:srgbClr val="22404D"/>
                  </a:solidFill>
                  <a:latin typeface="Montserrat Semi-Bold"/>
                </a:rPr>
                <a:t> para la </a:t>
              </a:r>
              <a:r>
                <a:rPr lang="en-US" sz="3699" dirty="0" err="1">
                  <a:solidFill>
                    <a:srgbClr val="22404D"/>
                  </a:solidFill>
                  <a:latin typeface="Montserrat Semi-Bold"/>
                </a:rPr>
                <a:t>misma</a:t>
              </a:r>
              <a:r>
                <a:rPr lang="en-US" sz="3699" dirty="0">
                  <a:solidFill>
                    <a:srgbClr val="22404D"/>
                  </a:solidFill>
                  <a:latin typeface="Montserrat Semi-Bold"/>
                </a:rPr>
                <a:t>, de </a:t>
              </a:r>
              <a:r>
                <a:rPr lang="en-US" sz="3699" dirty="0" err="1">
                  <a:solidFill>
                    <a:srgbClr val="22404D"/>
                  </a:solidFill>
                  <a:latin typeface="Montserrat Semi-Bold"/>
                </a:rPr>
                <a:t>manera</a:t>
              </a:r>
              <a:r>
                <a:rPr lang="en-US" sz="3699" dirty="0">
                  <a:solidFill>
                    <a:srgbClr val="22404D"/>
                  </a:solidFill>
                  <a:latin typeface="Montserrat Semi-Bold"/>
                </a:rPr>
                <a:t> que </a:t>
              </a:r>
              <a:r>
                <a:rPr lang="en-US" sz="3699" dirty="0" err="1">
                  <a:solidFill>
                    <a:srgbClr val="22404D"/>
                  </a:solidFill>
                  <a:latin typeface="Montserrat Semi-Bold"/>
                </a:rPr>
                <a:t>esta</a:t>
              </a:r>
              <a:r>
                <a:rPr lang="en-US" sz="3699" dirty="0">
                  <a:solidFill>
                    <a:srgbClr val="22404D"/>
                  </a:solidFill>
                  <a:latin typeface="Montserrat Semi-Bold"/>
                </a:rPr>
                <a:t> </a:t>
              </a:r>
              <a:r>
                <a:rPr lang="en-US" sz="3699" dirty="0" err="1">
                  <a:solidFill>
                    <a:srgbClr val="22404D"/>
                  </a:solidFill>
                  <a:latin typeface="Montserrat Semi-Bold"/>
                </a:rPr>
                <a:t>integración</a:t>
              </a:r>
              <a:r>
                <a:rPr lang="en-US" sz="3699" dirty="0">
                  <a:solidFill>
                    <a:srgbClr val="22404D"/>
                  </a:solidFill>
                  <a:latin typeface="Montserrat Semi-Bold"/>
                </a:rPr>
                <a:t> sea </a:t>
              </a:r>
              <a:r>
                <a:rPr lang="en-US" sz="3699" dirty="0" err="1">
                  <a:solidFill>
                    <a:srgbClr val="46B17B"/>
                  </a:solidFill>
                  <a:latin typeface="Montserrat Semi-Bold Bold"/>
                </a:rPr>
                <a:t>llamativa</a:t>
              </a:r>
              <a:r>
                <a:rPr lang="en-US" sz="3699" dirty="0">
                  <a:solidFill>
                    <a:srgbClr val="22404D"/>
                  </a:solidFill>
                  <a:latin typeface="Montserrat Semi-Bold"/>
                </a:rPr>
                <a:t> para </a:t>
              </a:r>
              <a:r>
                <a:rPr lang="en-US" sz="3699" dirty="0" err="1">
                  <a:solidFill>
                    <a:srgbClr val="22404D"/>
                  </a:solidFill>
                  <a:latin typeface="Montserrat Semi-Bold"/>
                </a:rPr>
                <a:t>el</a:t>
              </a:r>
              <a:r>
                <a:rPr lang="en-US" sz="3699" dirty="0">
                  <a:solidFill>
                    <a:srgbClr val="22404D"/>
                  </a:solidFill>
                  <a:latin typeface="Montserrat Semi-Bold"/>
                </a:rPr>
                <a:t> </a:t>
              </a:r>
              <a:r>
                <a:rPr lang="en-US" sz="3699" dirty="0">
                  <a:solidFill>
                    <a:srgbClr val="46B17B"/>
                  </a:solidFill>
                  <a:latin typeface="Montserrat Semi-Bold Bold"/>
                </a:rPr>
                <a:t>target conceptual</a:t>
              </a:r>
              <a:r>
                <a:rPr lang="en-US" sz="3699" dirty="0">
                  <a:solidFill>
                    <a:srgbClr val="22404D"/>
                  </a:solidFill>
                  <a:latin typeface="Montserrat Semi-Bold"/>
                </a:rPr>
                <a:t> de </a:t>
              </a:r>
              <a:r>
                <a:rPr lang="en-US" sz="3699" dirty="0" err="1">
                  <a:solidFill>
                    <a:srgbClr val="22404D"/>
                  </a:solidFill>
                  <a:latin typeface="Montserrat Semi-Bold"/>
                </a:rPr>
                <a:t>los</a:t>
              </a:r>
              <a:r>
                <a:rPr lang="en-US" sz="3699" dirty="0">
                  <a:solidFill>
                    <a:srgbClr val="22404D"/>
                  </a:solidFill>
                  <a:latin typeface="Montserrat Semi-Bold"/>
                </a:rPr>
                <a:t> </a:t>
              </a:r>
              <a:r>
                <a:rPr lang="en-US" sz="3699" dirty="0" err="1">
                  <a:solidFill>
                    <a:srgbClr val="22404D"/>
                  </a:solidFill>
                  <a:latin typeface="Montserrat Semi-Bold"/>
                </a:rPr>
                <a:t>productos</a:t>
              </a:r>
              <a:r>
                <a:rPr lang="en-US" sz="3699" dirty="0">
                  <a:solidFill>
                    <a:srgbClr val="22404D"/>
                  </a:solidFill>
                  <a:latin typeface="Montserrat Semi-Bold"/>
                </a:rPr>
                <a:t> de la </a:t>
              </a:r>
              <a:r>
                <a:rPr lang="en-US" sz="3699" dirty="0" err="1">
                  <a:solidFill>
                    <a:srgbClr val="22404D"/>
                  </a:solidFill>
                  <a:latin typeface="Montserrat Semi-Bold"/>
                </a:rPr>
                <a:t>empresa</a:t>
              </a:r>
              <a:endParaRPr lang="en-US" sz="3699" dirty="0">
                <a:solidFill>
                  <a:srgbClr val="22404D"/>
                </a:solidFill>
                <a:latin typeface="Montserrat Semi-Bold"/>
              </a:endParaRP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627418" y="3627402"/>
            <a:ext cx="14351399" cy="806884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3607777" y="560142"/>
            <a:ext cx="4880480" cy="4902356"/>
            <a:chOff x="1813" y="0"/>
            <a:chExt cx="809173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6B17B">
                <a:alpha val="94902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80968" y="22229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00"/>
                </a:lnSpc>
              </a:pPr>
              <a:r>
                <a:rPr lang="en-US" sz="3800" dirty="0">
                  <a:solidFill>
                    <a:srgbClr val="22404D">
                      <a:alpha val="94902"/>
                    </a:srgbClr>
                  </a:solidFill>
                  <a:latin typeface="Montserrat Semi-Bold Bold"/>
                </a:rPr>
                <a:t>IIMAGEN CORPORATIVA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45810" y="1459292"/>
            <a:ext cx="11101193" cy="736841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520704" y="-1838377"/>
            <a:ext cx="10908612" cy="12919035"/>
            <a:chOff x="0" y="0"/>
            <a:chExt cx="14544816" cy="17225380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F3F2B3">
                  <a:alpha val="14902"/>
                </a:srgbClr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46B17B">
                  <a:alpha val="14902"/>
                </a:srgbClr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13181790" y="5143500"/>
            <a:ext cx="4902356" cy="490235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00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976613" y="4434812"/>
            <a:ext cx="11820429" cy="6645846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181790" y="5143500"/>
            <a:ext cx="4902356" cy="490235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6B17B">
                <a:alpha val="94902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00"/>
                </a:lnSpc>
              </a:pPr>
              <a:r>
                <a:rPr lang="en-US" sz="3800">
                  <a:solidFill>
                    <a:srgbClr val="22404D">
                      <a:alpha val="94902"/>
                    </a:srgbClr>
                  </a:solidFill>
                  <a:latin typeface="Montserrat Semi-Bold Bold"/>
                </a:rPr>
                <a:t>IMAGEN CORPORATIVA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88688" y="5050399"/>
            <a:ext cx="5088559" cy="508855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9073828" y="4738687"/>
            <a:ext cx="140345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ntserrat Semi-Bold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073828" y="4738687"/>
            <a:ext cx="140345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ntserrat Semi-Bold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34326" y="-1624700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F3F2B3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46B17B">
                  <a:alpha val="14902"/>
                </a:srgbClr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 rot="5400000">
            <a:off x="1989579" y="2593115"/>
            <a:ext cx="2507456" cy="5100771"/>
            <a:chOff x="0" y="0"/>
            <a:chExt cx="660400" cy="13434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1343413"/>
            </a:xfrm>
            <a:custGeom>
              <a:avLst/>
              <a:gdLst/>
              <a:ahLst/>
              <a:cxnLst/>
              <a:rect l="l" t="t" r="r" b="b"/>
              <a:pathLst>
                <a:path w="660400" h="1343413">
                  <a:moveTo>
                    <a:pt x="220252" y="1324344"/>
                  </a:moveTo>
                  <a:cubicBezTo>
                    <a:pt x="254109" y="1335858"/>
                    <a:pt x="292600" y="1343413"/>
                    <a:pt x="330378" y="1343413"/>
                  </a:cubicBezTo>
                  <a:cubicBezTo>
                    <a:pt x="368157" y="1343413"/>
                    <a:pt x="404509" y="1336936"/>
                    <a:pt x="438009" y="1325422"/>
                  </a:cubicBezTo>
                  <a:cubicBezTo>
                    <a:pt x="438723" y="1325063"/>
                    <a:pt x="439435" y="1325063"/>
                    <a:pt x="440148" y="1324703"/>
                  </a:cubicBezTo>
                  <a:cubicBezTo>
                    <a:pt x="565955" y="1278648"/>
                    <a:pt x="658618" y="1157034"/>
                    <a:pt x="660400" y="100312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002380"/>
                  </a:lnTo>
                  <a:cubicBezTo>
                    <a:pt x="1782" y="1157753"/>
                    <a:pt x="93019" y="1279368"/>
                    <a:pt x="220252" y="1324344"/>
                  </a:cubicBezTo>
                  <a:close/>
                </a:path>
              </a:pathLst>
            </a:custGeom>
            <a:solidFill>
              <a:srgbClr val="F3F2B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660400" cy="762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1806427" y="2776267"/>
            <a:ext cx="2507456" cy="5100771"/>
            <a:chOff x="0" y="0"/>
            <a:chExt cx="660400" cy="13434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1343413"/>
            </a:xfrm>
            <a:custGeom>
              <a:avLst/>
              <a:gdLst/>
              <a:ahLst/>
              <a:cxnLst/>
              <a:rect l="l" t="t" r="r" b="b"/>
              <a:pathLst>
                <a:path w="660400" h="1343413">
                  <a:moveTo>
                    <a:pt x="220252" y="1324344"/>
                  </a:moveTo>
                  <a:cubicBezTo>
                    <a:pt x="254109" y="1335858"/>
                    <a:pt x="292600" y="1343413"/>
                    <a:pt x="330378" y="1343413"/>
                  </a:cubicBezTo>
                  <a:cubicBezTo>
                    <a:pt x="368157" y="1343413"/>
                    <a:pt x="404509" y="1336936"/>
                    <a:pt x="438009" y="1325422"/>
                  </a:cubicBezTo>
                  <a:cubicBezTo>
                    <a:pt x="438723" y="1325063"/>
                    <a:pt x="439435" y="1325063"/>
                    <a:pt x="440148" y="1324703"/>
                  </a:cubicBezTo>
                  <a:cubicBezTo>
                    <a:pt x="565955" y="1278648"/>
                    <a:pt x="658618" y="1157034"/>
                    <a:pt x="660400" y="100312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002380"/>
                  </a:lnTo>
                  <a:cubicBezTo>
                    <a:pt x="1782" y="1157753"/>
                    <a:pt x="93019" y="1279368"/>
                    <a:pt x="220252" y="1324344"/>
                  </a:cubicBezTo>
                  <a:close/>
                </a:path>
              </a:pathLst>
            </a:custGeom>
            <a:solidFill>
              <a:srgbClr val="46B17B">
                <a:alpha val="91765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660400" cy="762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-1180026" y="4525282"/>
            <a:ext cx="6600012" cy="15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160"/>
              </a:lnSpc>
            </a:pPr>
            <a:r>
              <a:rPr lang="en-US" sz="4400">
                <a:solidFill>
                  <a:srgbClr val="22404D"/>
                </a:solidFill>
                <a:latin typeface="Montserrat Extra-Bold"/>
              </a:rPr>
              <a:t>IMAGEN CORPORATIVA</a:t>
            </a:r>
          </a:p>
        </p:txBody>
      </p:sp>
      <p:grpSp>
        <p:nvGrpSpPr>
          <p:cNvPr id="14" name="Group 14"/>
          <p:cNvGrpSpPr/>
          <p:nvPr/>
        </p:nvGrpSpPr>
        <p:grpSpPr>
          <a:xfrm rot="-5400000">
            <a:off x="10063297" y="-2261944"/>
            <a:ext cx="2507456" cy="10076396"/>
            <a:chOff x="0" y="0"/>
            <a:chExt cx="660400" cy="265386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2653866"/>
            </a:xfrm>
            <a:custGeom>
              <a:avLst/>
              <a:gdLst/>
              <a:ahLst/>
              <a:cxnLst/>
              <a:rect l="l" t="t" r="r" b="b"/>
              <a:pathLst>
                <a:path w="660400" h="2653866">
                  <a:moveTo>
                    <a:pt x="220252" y="2634797"/>
                  </a:moveTo>
                  <a:cubicBezTo>
                    <a:pt x="254109" y="2646310"/>
                    <a:pt x="292600" y="2653866"/>
                    <a:pt x="330378" y="2653866"/>
                  </a:cubicBezTo>
                  <a:cubicBezTo>
                    <a:pt x="368157" y="2653866"/>
                    <a:pt x="404509" y="2647389"/>
                    <a:pt x="438009" y="2635875"/>
                  </a:cubicBezTo>
                  <a:cubicBezTo>
                    <a:pt x="438723" y="2635515"/>
                    <a:pt x="439435" y="2635515"/>
                    <a:pt x="440148" y="2635156"/>
                  </a:cubicBezTo>
                  <a:cubicBezTo>
                    <a:pt x="565955" y="2589101"/>
                    <a:pt x="658618" y="2467487"/>
                    <a:pt x="660400" y="228446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2282773"/>
                  </a:lnTo>
                  <a:cubicBezTo>
                    <a:pt x="1782" y="2468206"/>
                    <a:pt x="93019" y="2589821"/>
                    <a:pt x="220252" y="2634797"/>
                  </a:cubicBezTo>
                  <a:close/>
                </a:path>
              </a:pathLst>
            </a:custGeom>
            <a:solidFill>
              <a:srgbClr val="F3F2B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60400" cy="762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090046" y="576585"/>
            <a:ext cx="2453957" cy="10076396"/>
            <a:chOff x="0" y="0"/>
            <a:chExt cx="646310" cy="265386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46310" cy="2653866"/>
            </a:xfrm>
            <a:custGeom>
              <a:avLst/>
              <a:gdLst/>
              <a:ahLst/>
              <a:cxnLst/>
              <a:rect l="l" t="t" r="r" b="b"/>
              <a:pathLst>
                <a:path w="646310" h="2653866">
                  <a:moveTo>
                    <a:pt x="215553" y="2634797"/>
                  </a:moveTo>
                  <a:cubicBezTo>
                    <a:pt x="248688" y="2646310"/>
                    <a:pt x="286357" y="2653866"/>
                    <a:pt x="323329" y="2653866"/>
                  </a:cubicBezTo>
                  <a:cubicBezTo>
                    <a:pt x="360302" y="2653866"/>
                    <a:pt x="395878" y="2647389"/>
                    <a:pt x="428664" y="2635875"/>
                  </a:cubicBezTo>
                  <a:cubicBezTo>
                    <a:pt x="429362" y="2635515"/>
                    <a:pt x="430059" y="2635515"/>
                    <a:pt x="430757" y="2635156"/>
                  </a:cubicBezTo>
                  <a:cubicBezTo>
                    <a:pt x="553880" y="2589101"/>
                    <a:pt x="644566" y="2467487"/>
                    <a:pt x="646310" y="2284469"/>
                  </a:cubicBezTo>
                  <a:lnTo>
                    <a:pt x="646310" y="0"/>
                  </a:lnTo>
                  <a:lnTo>
                    <a:pt x="0" y="0"/>
                  </a:lnTo>
                  <a:lnTo>
                    <a:pt x="0" y="2282773"/>
                  </a:lnTo>
                  <a:cubicBezTo>
                    <a:pt x="1744" y="2468206"/>
                    <a:pt x="91034" y="2589821"/>
                    <a:pt x="215553" y="2634797"/>
                  </a:cubicBezTo>
                  <a:close/>
                </a:path>
              </a:pathLst>
            </a:custGeom>
            <a:solidFill>
              <a:srgbClr val="F3F2B3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60400" cy="762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0356406" y="3126133"/>
            <a:ext cx="1921238" cy="10076396"/>
            <a:chOff x="0" y="0"/>
            <a:chExt cx="506005" cy="265386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06005" cy="2653866"/>
            </a:xfrm>
            <a:custGeom>
              <a:avLst/>
              <a:gdLst/>
              <a:ahLst/>
              <a:cxnLst/>
              <a:rect l="l" t="t" r="r" b="b"/>
              <a:pathLst>
                <a:path w="506005" h="2653866">
                  <a:moveTo>
                    <a:pt x="168760" y="2634797"/>
                  </a:moveTo>
                  <a:cubicBezTo>
                    <a:pt x="194701" y="2646310"/>
                    <a:pt x="224193" y="2653866"/>
                    <a:pt x="253139" y="2653866"/>
                  </a:cubicBezTo>
                  <a:cubicBezTo>
                    <a:pt x="282085" y="2653866"/>
                    <a:pt x="309939" y="2647389"/>
                    <a:pt x="335607" y="2635875"/>
                  </a:cubicBezTo>
                  <a:cubicBezTo>
                    <a:pt x="336154" y="2635515"/>
                    <a:pt x="336700" y="2635515"/>
                    <a:pt x="337246" y="2635156"/>
                  </a:cubicBezTo>
                  <a:cubicBezTo>
                    <a:pt x="433641" y="2589101"/>
                    <a:pt x="504640" y="2467487"/>
                    <a:pt x="506005" y="2284469"/>
                  </a:cubicBezTo>
                  <a:lnTo>
                    <a:pt x="506005" y="0"/>
                  </a:lnTo>
                  <a:lnTo>
                    <a:pt x="0" y="0"/>
                  </a:lnTo>
                  <a:lnTo>
                    <a:pt x="0" y="2282773"/>
                  </a:lnTo>
                  <a:cubicBezTo>
                    <a:pt x="1365" y="2468206"/>
                    <a:pt x="71272" y="2589821"/>
                    <a:pt x="168760" y="2634797"/>
                  </a:cubicBezTo>
                  <a:close/>
                </a:path>
              </a:pathLst>
            </a:custGeom>
            <a:solidFill>
              <a:srgbClr val="F3F2B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660400" cy="762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429703" y="1582817"/>
            <a:ext cx="9591493" cy="230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22404D"/>
                </a:solidFill>
                <a:latin typeface="Montserrat Semi-Bold Bold"/>
              </a:rPr>
              <a:t>Colores corporativos: </a:t>
            </a:r>
          </a:p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22404D"/>
                </a:solidFill>
                <a:latin typeface="Montserrat Semi-Bold"/>
              </a:rPr>
              <a:t>Combinación en su mayoría de tres colores que definen a la empresa y se utilizarán en todos los temas publicitarios.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429703" y="4402627"/>
            <a:ext cx="9591493" cy="230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22404D"/>
                </a:solidFill>
                <a:latin typeface="Montserrat Semi-Bold Bold"/>
              </a:rPr>
              <a:t>Logo:</a:t>
            </a:r>
          </a:p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22404D"/>
                </a:solidFill>
                <a:latin typeface="Montserrat Semi-Bold"/>
              </a:rPr>
              <a:t>Aspecto visual que debe se atractivo para el target conceptual y congruente con los colores corporativos.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429703" y="7270387"/>
            <a:ext cx="9591493" cy="172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22404D"/>
                </a:solidFill>
                <a:latin typeface="Montserrat Semi-Bold Bold"/>
              </a:rPr>
              <a:t>Slogan:</a:t>
            </a:r>
          </a:p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22404D"/>
                </a:solidFill>
                <a:latin typeface="Montserrat Semi-Bold"/>
              </a:rPr>
              <a:t>Frase célebre que permite dar un mensaje directo a todos los consumidores.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790235" y="-1502346"/>
            <a:ext cx="11820429" cy="664584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C3EDE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942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9424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C3EDE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C3EDEF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9424">
                  <a:alpha val="14902"/>
                </a:srgbClr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1028700" y="5749790"/>
            <a:ext cx="11810981" cy="256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Tema:</a:t>
            </a:r>
          </a:p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Encuesta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25445" y="-1648803"/>
            <a:ext cx="16613034" cy="93404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12381" y="2091543"/>
            <a:ext cx="4546919" cy="13948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86050" y="467040"/>
            <a:ext cx="4902356" cy="490235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0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34329" y="934463"/>
            <a:ext cx="9242273" cy="92422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2948" y="373939"/>
            <a:ext cx="5088559" cy="508855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3732913" y="-1838377"/>
            <a:ext cx="10908612" cy="12919035"/>
            <a:chOff x="0" y="0"/>
            <a:chExt cx="14544816" cy="17225380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C3EDEF">
                  <a:alpha val="14902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9424">
                  <a:alpha val="14902"/>
                </a:srgbClr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4004132" y="1184758"/>
            <a:ext cx="8702678" cy="8842112"/>
            <a:chOff x="11722" y="0"/>
            <a:chExt cx="809173" cy="822138"/>
          </a:xfrm>
        </p:grpSpPr>
        <p:sp>
          <p:nvSpPr>
            <p:cNvPr id="13" name="Freeform 13"/>
            <p:cNvSpPr/>
            <p:nvPr/>
          </p:nvSpPr>
          <p:spPr>
            <a:xfrm>
              <a:off x="11722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C3EDE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90911" y="37913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50"/>
                </a:lnSpc>
              </a:pP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Medio para </a:t>
              </a:r>
              <a:r>
                <a:rPr lang="en-US" sz="4500" dirty="0" err="1">
                  <a:solidFill>
                    <a:srgbClr val="22404D"/>
                  </a:solidFill>
                  <a:latin typeface="Montserrat Semi-Bold"/>
                </a:rPr>
                <a:t>recopilar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 </a:t>
              </a:r>
              <a:r>
                <a:rPr lang="en-US" sz="4500" dirty="0" err="1">
                  <a:solidFill>
                    <a:srgbClr val="009424"/>
                  </a:solidFill>
                  <a:latin typeface="Montserrat Semi-Bold Bold"/>
                </a:rPr>
                <a:t>información</a:t>
              </a:r>
              <a:r>
                <a:rPr lang="en-US" sz="4500" dirty="0">
                  <a:solidFill>
                    <a:srgbClr val="009424"/>
                  </a:solidFill>
                  <a:latin typeface="Montserrat Semi-Bold Bold"/>
                </a:rPr>
                <a:t> </a:t>
              </a:r>
              <a:r>
                <a:rPr lang="en-US" sz="4500" dirty="0" err="1">
                  <a:solidFill>
                    <a:srgbClr val="009424"/>
                  </a:solidFill>
                  <a:latin typeface="Montserrat Semi-Bold Bold"/>
                </a:rPr>
                <a:t>relevante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 </a:t>
              </a:r>
              <a:r>
                <a:rPr lang="en-US" sz="4500" dirty="0" err="1">
                  <a:solidFill>
                    <a:srgbClr val="22404D"/>
                  </a:solidFill>
                  <a:latin typeface="Montserrat Semi-Bold"/>
                </a:rPr>
                <a:t>acerca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 del mercado al que se </a:t>
              </a:r>
              <a:r>
                <a:rPr lang="en-US" sz="4500" dirty="0" err="1">
                  <a:solidFill>
                    <a:srgbClr val="22404D"/>
                  </a:solidFill>
                  <a:latin typeface="Montserrat Semi-Bold"/>
                </a:rPr>
                <a:t>requiere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 </a:t>
              </a:r>
              <a:r>
                <a:rPr lang="en-US" sz="4500" dirty="0" err="1">
                  <a:solidFill>
                    <a:srgbClr val="22404D"/>
                  </a:solidFill>
                  <a:latin typeface="Montserrat Semi-Bold"/>
                </a:rPr>
                <a:t>llegar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, </a:t>
              </a:r>
              <a:r>
                <a:rPr lang="en-US" sz="4500" dirty="0" err="1">
                  <a:solidFill>
                    <a:srgbClr val="22404D"/>
                  </a:solidFill>
                  <a:latin typeface="Montserrat Semi-Bold"/>
                </a:rPr>
                <a:t>así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 </a:t>
              </a:r>
              <a:r>
                <a:rPr lang="en-US" sz="4500" dirty="0" err="1">
                  <a:solidFill>
                    <a:srgbClr val="22404D"/>
                  </a:solidFill>
                  <a:latin typeface="Montserrat Semi-Bold"/>
                </a:rPr>
                <a:t>como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 la </a:t>
              </a:r>
              <a:r>
                <a:rPr lang="en-US" sz="4500" dirty="0" err="1">
                  <a:solidFill>
                    <a:srgbClr val="009424"/>
                  </a:solidFill>
                  <a:latin typeface="Montserrat Semi-Bold Bold"/>
                </a:rPr>
                <a:t>adaptación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 del </a:t>
              </a:r>
              <a:r>
                <a:rPr lang="en-US" sz="4500" dirty="0" err="1">
                  <a:solidFill>
                    <a:srgbClr val="22404D"/>
                  </a:solidFill>
                  <a:latin typeface="Montserrat Semi-Bold"/>
                </a:rPr>
                <a:t>producto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 con </a:t>
              </a:r>
              <a:r>
                <a:rPr lang="en-US" sz="4500" dirty="0" err="1">
                  <a:solidFill>
                    <a:srgbClr val="22404D"/>
                  </a:solidFill>
                  <a:latin typeface="Montserrat Semi-Bold"/>
                </a:rPr>
                <a:t>el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 </a:t>
              </a:r>
              <a:r>
                <a:rPr lang="en-US" sz="4500" dirty="0" err="1">
                  <a:solidFill>
                    <a:srgbClr val="22404D"/>
                  </a:solidFill>
                  <a:latin typeface="Montserrat Semi-Bold"/>
                </a:rPr>
                <a:t>público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 meta.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696985" y="373939"/>
            <a:ext cx="4880480" cy="4995457"/>
            <a:chOff x="1813" y="-15436"/>
            <a:chExt cx="809173" cy="828236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9424">
                <a:alpha val="88627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89891" y="-15436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500"/>
                </a:lnSpc>
              </a:pPr>
              <a:r>
                <a:rPr lang="en-US" sz="5000" dirty="0">
                  <a:solidFill>
                    <a:srgbClr val="FFFFFF">
                      <a:alpha val="88627"/>
                    </a:srgbClr>
                  </a:solidFill>
                  <a:latin typeface="Montserrat Semi-Bold Bold"/>
                </a:rPr>
                <a:t>ENCUESTA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27152" y="4260506"/>
            <a:ext cx="12836262" cy="72169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99D9DF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1028700" y="5627689"/>
            <a:ext cx="11810981" cy="256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Tema: </a:t>
            </a:r>
          </a:p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Mezcla de mercadeo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27193" y="-1648803"/>
            <a:ext cx="16613034" cy="93404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12381" y="2091543"/>
            <a:ext cx="4546919" cy="13948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32913" y="-1838377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C3EDEF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9424">
                  <a:alpha val="14902"/>
                </a:srgbClr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2392418" y="-274595"/>
            <a:ext cx="13316049" cy="3628577"/>
            <a:chOff x="-49282" y="-343255"/>
            <a:chExt cx="3507107" cy="9556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7825" cy="309925"/>
            </a:xfrm>
            <a:custGeom>
              <a:avLst/>
              <a:gdLst/>
              <a:ahLst/>
              <a:cxnLst/>
              <a:rect l="l" t="t" r="r" b="b"/>
              <a:pathLst>
                <a:path w="3457825" h="309925">
                  <a:moveTo>
                    <a:pt x="0" y="0"/>
                  </a:moveTo>
                  <a:lnTo>
                    <a:pt x="3457825" y="0"/>
                  </a:lnTo>
                  <a:lnTo>
                    <a:pt x="3457825" y="309925"/>
                  </a:lnTo>
                  <a:lnTo>
                    <a:pt x="0" y="309925"/>
                  </a:lnTo>
                  <a:close/>
                </a:path>
              </a:pathLst>
            </a:custGeom>
            <a:solidFill>
              <a:srgbClr val="00942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-49282" y="-343255"/>
              <a:ext cx="3457824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50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Montserrat Semi-Bold Bold"/>
                </a:rPr>
                <a:t>ENCUESTA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777951" y="2644603"/>
            <a:ext cx="5725018" cy="7010124"/>
            <a:chOff x="0" y="0"/>
            <a:chExt cx="1507824" cy="18462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07824" cy="1846288"/>
            </a:xfrm>
            <a:custGeom>
              <a:avLst/>
              <a:gdLst/>
              <a:ahLst/>
              <a:cxnLst/>
              <a:rect l="l" t="t" r="r" b="b"/>
              <a:pathLst>
                <a:path w="1507824" h="1846288">
                  <a:moveTo>
                    <a:pt x="1507824" y="0"/>
                  </a:moveTo>
                  <a:lnTo>
                    <a:pt x="1507824" y="1846288"/>
                  </a:lnTo>
                  <a:lnTo>
                    <a:pt x="753912" y="1719288"/>
                  </a:lnTo>
                  <a:lnTo>
                    <a:pt x="0" y="1846288"/>
                  </a:lnTo>
                  <a:lnTo>
                    <a:pt x="0" y="0"/>
                  </a:lnTo>
                  <a:lnTo>
                    <a:pt x="1507824" y="0"/>
                  </a:lnTo>
                  <a:close/>
                </a:path>
              </a:pathLst>
            </a:custGeom>
            <a:solidFill>
              <a:srgbClr val="C3EDE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736600" cy="762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579536" y="1715828"/>
            <a:ext cx="6121847" cy="3520081"/>
            <a:chOff x="0" y="-304001"/>
            <a:chExt cx="1612338" cy="9271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2338" cy="309925"/>
            </a:xfrm>
            <a:custGeom>
              <a:avLst/>
              <a:gdLst/>
              <a:ahLst/>
              <a:cxnLst/>
              <a:rect l="l" t="t" r="r" b="b"/>
              <a:pathLst>
                <a:path w="1612338" h="309925">
                  <a:moveTo>
                    <a:pt x="0" y="0"/>
                  </a:moveTo>
                  <a:lnTo>
                    <a:pt x="1612338" y="0"/>
                  </a:lnTo>
                  <a:lnTo>
                    <a:pt x="1612338" y="309925"/>
                  </a:lnTo>
                  <a:lnTo>
                    <a:pt x="0" y="309925"/>
                  </a:lnTo>
                  <a:close/>
                </a:path>
              </a:pathLst>
            </a:custGeom>
            <a:solidFill>
              <a:srgbClr val="00942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04001"/>
              <a:ext cx="1612338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00"/>
                </a:lnSpc>
              </a:pPr>
              <a:r>
                <a:rPr lang="en-US" sz="3800" dirty="0" err="1">
                  <a:solidFill>
                    <a:srgbClr val="FFFFFF"/>
                  </a:solidFill>
                  <a:latin typeface="Montserrat Semi-Bold Bold"/>
                </a:rPr>
                <a:t>Aspectos</a:t>
              </a:r>
              <a:r>
                <a:rPr lang="en-US" sz="3800" dirty="0">
                  <a:solidFill>
                    <a:srgbClr val="FFFFFF"/>
                  </a:solidFill>
                  <a:latin typeface="Montserrat Semi-Bold Bold"/>
                </a:rPr>
                <a:t> a </a:t>
              </a:r>
              <a:r>
                <a:rPr lang="en-US" sz="3800" dirty="0" err="1">
                  <a:solidFill>
                    <a:srgbClr val="FFFFFF"/>
                  </a:solidFill>
                  <a:latin typeface="Montserrat Semi-Bold Bold"/>
                </a:rPr>
                <a:t>considerar</a:t>
              </a:r>
              <a:endParaRPr lang="en-US" sz="3800" dirty="0">
                <a:solidFill>
                  <a:srgbClr val="FFFFFF"/>
                </a:solidFill>
                <a:latin typeface="Montserrat Semi-Bold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785032" y="2644603"/>
            <a:ext cx="5725018" cy="7010124"/>
            <a:chOff x="0" y="0"/>
            <a:chExt cx="1507824" cy="184628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07824" cy="1846288"/>
            </a:xfrm>
            <a:custGeom>
              <a:avLst/>
              <a:gdLst/>
              <a:ahLst/>
              <a:cxnLst/>
              <a:rect l="l" t="t" r="r" b="b"/>
              <a:pathLst>
                <a:path w="1507824" h="1846288">
                  <a:moveTo>
                    <a:pt x="1507824" y="0"/>
                  </a:moveTo>
                  <a:lnTo>
                    <a:pt x="1507824" y="1846288"/>
                  </a:lnTo>
                  <a:lnTo>
                    <a:pt x="753912" y="1719288"/>
                  </a:lnTo>
                  <a:lnTo>
                    <a:pt x="0" y="1846288"/>
                  </a:lnTo>
                  <a:lnTo>
                    <a:pt x="0" y="0"/>
                  </a:lnTo>
                  <a:lnTo>
                    <a:pt x="1507824" y="0"/>
                  </a:lnTo>
                  <a:close/>
                </a:path>
              </a:pathLst>
            </a:custGeom>
            <a:solidFill>
              <a:srgbClr val="C3EDE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736600" cy="762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20885" y="1659586"/>
            <a:ext cx="6187579" cy="3483916"/>
            <a:chOff x="-17312" y="-318814"/>
            <a:chExt cx="1629650" cy="9175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12338" cy="309925"/>
            </a:xfrm>
            <a:custGeom>
              <a:avLst/>
              <a:gdLst/>
              <a:ahLst/>
              <a:cxnLst/>
              <a:rect l="l" t="t" r="r" b="b"/>
              <a:pathLst>
                <a:path w="1612338" h="309925">
                  <a:moveTo>
                    <a:pt x="0" y="0"/>
                  </a:moveTo>
                  <a:lnTo>
                    <a:pt x="1612338" y="0"/>
                  </a:lnTo>
                  <a:lnTo>
                    <a:pt x="1612338" y="309925"/>
                  </a:lnTo>
                  <a:lnTo>
                    <a:pt x="0" y="309925"/>
                  </a:lnTo>
                  <a:close/>
                </a:path>
              </a:pathLst>
            </a:custGeom>
            <a:solidFill>
              <a:srgbClr val="009424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-17312" y="-318814"/>
              <a:ext cx="1612338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9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Montserrat Semi-Bold Bold"/>
                </a:rPr>
                <a:t>Importancia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777951" y="4304766"/>
            <a:ext cx="5725018" cy="455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4572"/>
              </a:lnSpc>
              <a:buFont typeface="Arial"/>
              <a:buChar char="•"/>
            </a:pPr>
            <a:r>
              <a:rPr lang="en-US" sz="3600" spc="295">
                <a:solidFill>
                  <a:srgbClr val="22404D"/>
                </a:solidFill>
                <a:latin typeface="Montserrat Semi-Bold"/>
              </a:rPr>
              <a:t>Entre 10 y 15 preguntas.</a:t>
            </a:r>
          </a:p>
          <a:p>
            <a:pPr>
              <a:lnSpc>
                <a:spcPts val="4572"/>
              </a:lnSpc>
            </a:pPr>
            <a:endParaRPr lang="en-US" sz="3600" spc="295">
              <a:solidFill>
                <a:srgbClr val="22404D"/>
              </a:solidFill>
              <a:latin typeface="Montserrat Semi-Bold"/>
            </a:endParaRPr>
          </a:p>
          <a:p>
            <a:pPr marL="777240" lvl="1" indent="-388620">
              <a:lnSpc>
                <a:spcPts val="4572"/>
              </a:lnSpc>
              <a:buFont typeface="Arial"/>
              <a:buChar char="•"/>
            </a:pPr>
            <a:r>
              <a:rPr lang="en-US" sz="3600" spc="295">
                <a:solidFill>
                  <a:srgbClr val="22404D"/>
                </a:solidFill>
                <a:latin typeface="Montserrat Semi-Bold"/>
              </a:rPr>
              <a:t>De sencillas a complejas.</a:t>
            </a:r>
          </a:p>
          <a:p>
            <a:pPr>
              <a:lnSpc>
                <a:spcPts val="4572"/>
              </a:lnSpc>
            </a:pPr>
            <a:endParaRPr lang="en-US" sz="3600" spc="295">
              <a:solidFill>
                <a:srgbClr val="22404D"/>
              </a:solidFill>
              <a:latin typeface="Montserrat Semi-Bold"/>
            </a:endParaRPr>
          </a:p>
          <a:p>
            <a:pPr marL="777240" lvl="1" indent="-388620">
              <a:lnSpc>
                <a:spcPts val="4572"/>
              </a:lnSpc>
              <a:buFont typeface="Arial"/>
              <a:buChar char="•"/>
            </a:pPr>
            <a:r>
              <a:rPr lang="en-US" sz="3600" spc="295">
                <a:solidFill>
                  <a:srgbClr val="22404D"/>
                </a:solidFill>
                <a:latin typeface="Montserrat Semi-Bold"/>
              </a:rPr>
              <a:t>Aplicar en menos de 5 minutos.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86617" y="4074728"/>
            <a:ext cx="5725018" cy="4947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8947" lvl="1" indent="-359473">
              <a:lnSpc>
                <a:spcPts val="3962"/>
              </a:lnSpc>
              <a:buFont typeface="Arial"/>
              <a:buChar char="•"/>
            </a:pPr>
            <a:r>
              <a:rPr lang="en-US" sz="3329" spc="273">
                <a:solidFill>
                  <a:srgbClr val="22404D"/>
                </a:solidFill>
                <a:latin typeface="Montserrat Semi-Bold"/>
              </a:rPr>
              <a:t>Identificación de gustos sobre tipo de empaque y cantidad de producto.</a:t>
            </a:r>
          </a:p>
          <a:p>
            <a:pPr>
              <a:lnSpc>
                <a:spcPts val="3962"/>
              </a:lnSpc>
            </a:pPr>
            <a:endParaRPr lang="en-US" sz="3329" spc="273">
              <a:solidFill>
                <a:srgbClr val="22404D"/>
              </a:solidFill>
              <a:latin typeface="Montserrat Semi-Bold"/>
            </a:endParaRPr>
          </a:p>
          <a:p>
            <a:pPr marL="718947" lvl="1" indent="-359473">
              <a:lnSpc>
                <a:spcPts val="3962"/>
              </a:lnSpc>
              <a:buFont typeface="Arial"/>
              <a:buChar char="•"/>
            </a:pPr>
            <a:r>
              <a:rPr lang="en-US" sz="3329" spc="273">
                <a:solidFill>
                  <a:srgbClr val="22404D"/>
                </a:solidFill>
                <a:latin typeface="Montserrat Semi-Bold"/>
              </a:rPr>
              <a:t>Aceptación del producto.</a:t>
            </a:r>
          </a:p>
          <a:p>
            <a:pPr>
              <a:lnSpc>
                <a:spcPts val="3962"/>
              </a:lnSpc>
            </a:pPr>
            <a:endParaRPr lang="en-US" sz="3329" spc="273">
              <a:solidFill>
                <a:srgbClr val="22404D"/>
              </a:solidFill>
              <a:latin typeface="Montserrat Semi-Bold"/>
            </a:endParaRPr>
          </a:p>
          <a:p>
            <a:pPr marL="718947" lvl="1" indent="-359473">
              <a:lnSpc>
                <a:spcPts val="3962"/>
              </a:lnSpc>
              <a:buFont typeface="Arial"/>
              <a:buChar char="•"/>
            </a:pPr>
            <a:r>
              <a:rPr lang="en-US" sz="3329" spc="273">
                <a:solidFill>
                  <a:srgbClr val="22404D"/>
                </a:solidFill>
                <a:latin typeface="Montserrat Semi-Bold"/>
              </a:rPr>
              <a:t>Precio a pagar.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59119" y="5246941"/>
            <a:ext cx="10375961" cy="583371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431946" y="-1145200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99D9DF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794214" y="-1857079"/>
            <a:ext cx="15225444" cy="856026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12381" y="1725638"/>
            <a:ext cx="4546919" cy="139482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286363" y="5067300"/>
            <a:ext cx="1571527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22404D"/>
                </a:solidFill>
                <a:latin typeface="Montserrat Semi-Bold"/>
              </a:rPr>
              <a:t>Hacer lista de costos fijos y variables de su negocio.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96807" y="3827483"/>
            <a:ext cx="309438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359">
                <a:solidFill>
                  <a:srgbClr val="285F74"/>
                </a:solidFill>
                <a:latin typeface="Montserrat Extra-Bold"/>
              </a:rPr>
              <a:t>Tarea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44091" y="6534150"/>
            <a:ext cx="4999818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359">
                <a:solidFill>
                  <a:srgbClr val="285F74"/>
                </a:solidFill>
                <a:latin typeface="Montserrat Extra-Bold"/>
              </a:rPr>
              <a:t>Subir al link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86363" y="7772400"/>
            <a:ext cx="1571527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22404D"/>
                </a:solidFill>
                <a:latin typeface="Montserrat Semi-Bold"/>
              </a:rPr>
              <a:t>FODA - MECA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99D9DF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1028700" y="4631131"/>
            <a:ext cx="11810981" cy="4627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8"/>
              </a:lnSpc>
            </a:pPr>
            <a:r>
              <a:rPr lang="en-US" sz="7590" spc="-455">
                <a:solidFill>
                  <a:srgbClr val="285F74"/>
                </a:solidFill>
                <a:latin typeface="Montserrat Extra-Bold"/>
              </a:rPr>
              <a:t>Sesión 6: </a:t>
            </a:r>
          </a:p>
          <a:p>
            <a:pPr>
              <a:lnSpc>
                <a:spcPts val="9108"/>
              </a:lnSpc>
            </a:pPr>
            <a:r>
              <a:rPr lang="en-US" sz="7590" spc="-455">
                <a:solidFill>
                  <a:srgbClr val="285F74"/>
                </a:solidFill>
                <a:latin typeface="Montserrat Extra-Bold"/>
              </a:rPr>
              <a:t>Mezcla de mercadeo</a:t>
            </a:r>
          </a:p>
          <a:p>
            <a:pPr>
              <a:lnSpc>
                <a:spcPts val="9108"/>
              </a:lnSpc>
            </a:pPr>
            <a:r>
              <a:rPr lang="en-US" sz="7590" spc="-455">
                <a:solidFill>
                  <a:srgbClr val="285F74"/>
                </a:solidFill>
                <a:latin typeface="Montserrat Extra-Bold"/>
              </a:rPr>
              <a:t>Imagen Corporativa</a:t>
            </a:r>
          </a:p>
          <a:p>
            <a:pPr>
              <a:lnSpc>
                <a:spcPts val="9108"/>
              </a:lnSpc>
            </a:pPr>
            <a:r>
              <a:rPr lang="en-US" sz="7590" spc="-455">
                <a:solidFill>
                  <a:srgbClr val="285F74"/>
                </a:solidFill>
                <a:latin typeface="Montserrat Extra-Bold"/>
              </a:rPr>
              <a:t>Encuesta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27193" y="-1648803"/>
            <a:ext cx="16613034" cy="93404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12381" y="2091543"/>
            <a:ext cx="4546919" cy="13948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99D9DF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59908" y="5570854"/>
            <a:ext cx="8368185" cy="25670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94445" y="-2016037"/>
            <a:ext cx="19076891" cy="107256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701095" y="8845550"/>
            <a:ext cx="1088581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22404D"/>
                </a:solidFill>
                <a:latin typeface="Montserrat Semi-Bold"/>
              </a:rPr>
              <a:t>Todos los derechos reservados, Junior Achievement Costa Rica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99D9DF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66816" y="4128532"/>
            <a:ext cx="13249849" cy="74495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6031"/>
          <a:stretch>
            <a:fillRect/>
          </a:stretch>
        </p:blipFill>
        <p:spPr>
          <a:xfrm>
            <a:off x="2195094" y="5848682"/>
            <a:ext cx="1885380" cy="20046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3873"/>
          <a:stretch>
            <a:fillRect/>
          </a:stretch>
        </p:blipFill>
        <p:spPr>
          <a:xfrm>
            <a:off x="2195094" y="7295214"/>
            <a:ext cx="1885380" cy="196308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558676" y="3073097"/>
            <a:ext cx="13816280" cy="555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90"/>
              </a:lnSpc>
            </a:pPr>
            <a:r>
              <a:rPr lang="en-US" sz="4500">
                <a:solidFill>
                  <a:srgbClr val="22404D"/>
                </a:solidFill>
                <a:latin typeface="Montserrat Semi-Bold"/>
              </a:rPr>
              <a:t>Permitir a las empresas crear un conjunto de estrategias y acciones </a:t>
            </a:r>
            <a:r>
              <a:rPr lang="en-US" sz="4500">
                <a:solidFill>
                  <a:srgbClr val="22404D"/>
                </a:solidFill>
                <a:latin typeface="Montserrat Semi-Bold Bold"/>
              </a:rPr>
              <a:t>interrelacionadas</a:t>
            </a:r>
            <a:r>
              <a:rPr lang="en-US" sz="4500">
                <a:solidFill>
                  <a:srgbClr val="22404D"/>
                </a:solidFill>
                <a:latin typeface="Montserrat Semi-Bold"/>
              </a:rPr>
              <a:t> para: </a:t>
            </a:r>
          </a:p>
          <a:p>
            <a:pPr algn="just">
              <a:lnSpc>
                <a:spcPts val="5490"/>
              </a:lnSpc>
            </a:pPr>
            <a:r>
              <a:rPr lang="en-US" sz="4500">
                <a:solidFill>
                  <a:srgbClr val="22404D"/>
                </a:solidFill>
                <a:latin typeface="Montserrat Semi-Bold"/>
              </a:rPr>
              <a:t> </a:t>
            </a:r>
          </a:p>
          <a:p>
            <a:pPr algn="just">
              <a:lnSpc>
                <a:spcPts val="5490"/>
              </a:lnSpc>
            </a:pPr>
            <a:r>
              <a:rPr lang="en-US" sz="4500">
                <a:solidFill>
                  <a:srgbClr val="22404D"/>
                </a:solidFill>
                <a:latin typeface="Montserrat Semi-Bold"/>
              </a:rPr>
              <a:t>        Llegar al consumidor.</a:t>
            </a:r>
          </a:p>
          <a:p>
            <a:pPr algn="just">
              <a:lnSpc>
                <a:spcPts val="5490"/>
              </a:lnSpc>
            </a:pPr>
            <a:endParaRPr lang="en-US" sz="4500">
              <a:solidFill>
                <a:srgbClr val="22404D"/>
              </a:solidFill>
              <a:latin typeface="Montserrat Semi-Bold"/>
            </a:endParaRPr>
          </a:p>
          <a:p>
            <a:pPr algn="just">
              <a:lnSpc>
                <a:spcPts val="5490"/>
              </a:lnSpc>
            </a:pPr>
            <a:r>
              <a:rPr lang="en-US" sz="4500">
                <a:solidFill>
                  <a:srgbClr val="22404D"/>
                </a:solidFill>
                <a:latin typeface="Montserrat Semi-Bold"/>
              </a:rPr>
              <a:t>        Posicionar el producto.</a:t>
            </a:r>
          </a:p>
          <a:p>
            <a:pPr algn="just">
              <a:lnSpc>
                <a:spcPts val="5490"/>
              </a:lnSpc>
            </a:pPr>
            <a:endParaRPr lang="en-US" sz="4500">
              <a:solidFill>
                <a:srgbClr val="22404D"/>
              </a:solidFill>
              <a:latin typeface="Montserrat Semi-Bold"/>
            </a:endParaRPr>
          </a:p>
          <a:p>
            <a:pPr algn="just">
              <a:lnSpc>
                <a:spcPts val="5490"/>
              </a:lnSpc>
            </a:pPr>
            <a:r>
              <a:rPr lang="en-US" sz="4500">
                <a:solidFill>
                  <a:srgbClr val="22404D"/>
                </a:solidFill>
                <a:latin typeface="Montserrat Semi-Bold"/>
              </a:rPr>
              <a:t>        Generar la venta.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95094" y="4564915"/>
            <a:ext cx="1885380" cy="188370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340398" y="1130322"/>
            <a:ext cx="1360720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Mezcla de marketing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42817" y="5268652"/>
            <a:ext cx="411480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54352" y="5268652"/>
            <a:ext cx="411480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42817" y="2529013"/>
            <a:ext cx="4114800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54352" y="2529013"/>
            <a:ext cx="4114800" cy="411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7" name="Group 7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C3EDEF">
                  <a:alpha val="14902"/>
                </a:srgbClr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5288125" y="2654165"/>
            <a:ext cx="3847250" cy="3864495"/>
            <a:chOff x="1813" y="0"/>
            <a:chExt cx="809173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199" y="0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49"/>
                </a:lnSpc>
              </a:pPr>
              <a:r>
                <a:rPr lang="en-US" sz="3699" dirty="0">
                  <a:solidFill>
                    <a:srgbClr val="22404D"/>
                  </a:solidFill>
                  <a:latin typeface="Montserrat Semi-Bold Bold"/>
                </a:rPr>
                <a:t>PRODUCTO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876590" y="2638794"/>
            <a:ext cx="3847250" cy="3879866"/>
            <a:chOff x="1813" y="-3233"/>
            <a:chExt cx="809173" cy="816033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80124" y="-3233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00"/>
                </a:lnSpc>
              </a:pPr>
              <a:r>
                <a:rPr lang="en-US" sz="3800" dirty="0">
                  <a:solidFill>
                    <a:srgbClr val="22404D"/>
                  </a:solidFill>
                  <a:latin typeface="Montserrat Semi-Bold Bold"/>
                </a:rPr>
                <a:t>PRECIO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288125" y="5393805"/>
            <a:ext cx="3847250" cy="3864495"/>
            <a:chOff x="1813" y="0"/>
            <a:chExt cx="809173" cy="812800"/>
          </a:xfrm>
        </p:grpSpPr>
        <p:sp>
          <p:nvSpPr>
            <p:cNvPr id="18" name="Freeform 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80124" y="29892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999"/>
                </a:lnSpc>
              </a:pPr>
              <a:r>
                <a:rPr lang="en-US" sz="3999" dirty="0">
                  <a:solidFill>
                    <a:srgbClr val="22404D"/>
                  </a:solidFill>
                  <a:latin typeface="Montserrat Semi-Bold Bold"/>
                </a:rPr>
                <a:t>PLAZA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895253" y="5393805"/>
            <a:ext cx="3847250" cy="3864495"/>
            <a:chOff x="5739" y="0"/>
            <a:chExt cx="809173" cy="812800"/>
          </a:xfrm>
        </p:grpSpPr>
        <p:sp>
          <p:nvSpPr>
            <p:cNvPr id="21" name="Freeform 21"/>
            <p:cNvSpPr/>
            <p:nvPr/>
          </p:nvSpPr>
          <p:spPr>
            <a:xfrm>
              <a:off x="5739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9D9DF"/>
            </a:solidFill>
          </p:spPr>
          <p:txBody>
            <a:bodyPr/>
            <a:lstStyle/>
            <a:p>
              <a:endParaRPr lang="es-CR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3890" y="29892"/>
              <a:ext cx="697183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400"/>
                </a:lnSpc>
              </a:pPr>
              <a:r>
                <a:rPr lang="en-US" sz="3600" dirty="0">
                  <a:solidFill>
                    <a:srgbClr val="22404D"/>
                  </a:solidFill>
                  <a:latin typeface="Montserrat Semi-Bold Bold"/>
                </a:rPr>
                <a:t>PUBLICIDAD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340398" y="1130322"/>
            <a:ext cx="1360720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Mezcla de marketing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41481" y="3601295"/>
            <a:ext cx="13249849" cy="74495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C3EDEF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3401016" y="4527932"/>
            <a:ext cx="5742984" cy="3391353"/>
            <a:chOff x="0" y="0"/>
            <a:chExt cx="1512555" cy="8931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12555" cy="893196"/>
            </a:xfrm>
            <a:custGeom>
              <a:avLst/>
              <a:gdLst/>
              <a:ahLst/>
              <a:cxnLst/>
              <a:rect l="l" t="t" r="r" b="b"/>
              <a:pathLst>
                <a:path w="1512555" h="893196">
                  <a:moveTo>
                    <a:pt x="68751" y="0"/>
                  </a:moveTo>
                  <a:lnTo>
                    <a:pt x="1443804" y="0"/>
                  </a:lnTo>
                  <a:cubicBezTo>
                    <a:pt x="1481774" y="0"/>
                    <a:pt x="1512555" y="30781"/>
                    <a:pt x="1512555" y="68751"/>
                  </a:cubicBezTo>
                  <a:lnTo>
                    <a:pt x="1512555" y="824445"/>
                  </a:lnTo>
                  <a:cubicBezTo>
                    <a:pt x="1512555" y="842679"/>
                    <a:pt x="1505312" y="860166"/>
                    <a:pt x="1492419" y="873059"/>
                  </a:cubicBezTo>
                  <a:cubicBezTo>
                    <a:pt x="1479525" y="885952"/>
                    <a:pt x="1462038" y="893196"/>
                    <a:pt x="1443804" y="893196"/>
                  </a:cubicBezTo>
                  <a:lnTo>
                    <a:pt x="68751" y="893196"/>
                  </a:lnTo>
                  <a:cubicBezTo>
                    <a:pt x="50517" y="893196"/>
                    <a:pt x="33030" y="885952"/>
                    <a:pt x="20137" y="873059"/>
                  </a:cubicBezTo>
                  <a:cubicBezTo>
                    <a:pt x="7243" y="860166"/>
                    <a:pt x="0" y="842679"/>
                    <a:pt x="0" y="824445"/>
                  </a:cubicBezTo>
                  <a:lnTo>
                    <a:pt x="0" y="68751"/>
                  </a:lnTo>
                  <a:cubicBezTo>
                    <a:pt x="0" y="50517"/>
                    <a:pt x="7243" y="33030"/>
                    <a:pt x="20137" y="20137"/>
                  </a:cubicBezTo>
                  <a:cubicBezTo>
                    <a:pt x="33030" y="7243"/>
                    <a:pt x="50517" y="0"/>
                    <a:pt x="68751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860973" y="4527932"/>
            <a:ext cx="5742984" cy="3391353"/>
            <a:chOff x="0" y="0"/>
            <a:chExt cx="1512555" cy="8931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12555" cy="893196"/>
            </a:xfrm>
            <a:custGeom>
              <a:avLst/>
              <a:gdLst/>
              <a:ahLst/>
              <a:cxnLst/>
              <a:rect l="l" t="t" r="r" b="b"/>
              <a:pathLst>
                <a:path w="1512555" h="893196">
                  <a:moveTo>
                    <a:pt x="68751" y="0"/>
                  </a:moveTo>
                  <a:lnTo>
                    <a:pt x="1443804" y="0"/>
                  </a:lnTo>
                  <a:cubicBezTo>
                    <a:pt x="1481774" y="0"/>
                    <a:pt x="1512555" y="30781"/>
                    <a:pt x="1512555" y="68751"/>
                  </a:cubicBezTo>
                  <a:lnTo>
                    <a:pt x="1512555" y="824445"/>
                  </a:lnTo>
                  <a:cubicBezTo>
                    <a:pt x="1512555" y="842679"/>
                    <a:pt x="1505312" y="860166"/>
                    <a:pt x="1492419" y="873059"/>
                  </a:cubicBezTo>
                  <a:cubicBezTo>
                    <a:pt x="1479525" y="885952"/>
                    <a:pt x="1462038" y="893196"/>
                    <a:pt x="1443804" y="893196"/>
                  </a:cubicBezTo>
                  <a:lnTo>
                    <a:pt x="68751" y="893196"/>
                  </a:lnTo>
                  <a:cubicBezTo>
                    <a:pt x="50517" y="893196"/>
                    <a:pt x="33030" y="885952"/>
                    <a:pt x="20137" y="873059"/>
                  </a:cubicBezTo>
                  <a:cubicBezTo>
                    <a:pt x="7243" y="860166"/>
                    <a:pt x="0" y="842679"/>
                    <a:pt x="0" y="824445"/>
                  </a:cubicBezTo>
                  <a:lnTo>
                    <a:pt x="0" y="68751"/>
                  </a:lnTo>
                  <a:cubicBezTo>
                    <a:pt x="0" y="50517"/>
                    <a:pt x="7243" y="33030"/>
                    <a:pt x="20137" y="20137"/>
                  </a:cubicBezTo>
                  <a:cubicBezTo>
                    <a:pt x="33030" y="7243"/>
                    <a:pt x="50517" y="0"/>
                    <a:pt x="68751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401016" y="2754718"/>
            <a:ext cx="12218795" cy="1275144"/>
            <a:chOff x="0" y="0"/>
            <a:chExt cx="3218119" cy="3358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18119" cy="335840"/>
            </a:xfrm>
            <a:custGeom>
              <a:avLst/>
              <a:gdLst/>
              <a:ahLst/>
              <a:cxnLst/>
              <a:rect l="l" t="t" r="r" b="b"/>
              <a:pathLst>
                <a:path w="3218119" h="335840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303526"/>
                  </a:lnTo>
                  <a:cubicBezTo>
                    <a:pt x="3218119" y="312097"/>
                    <a:pt x="3214714" y="320316"/>
                    <a:pt x="3208654" y="326376"/>
                  </a:cubicBezTo>
                  <a:cubicBezTo>
                    <a:pt x="3202594" y="332436"/>
                    <a:pt x="3194375" y="335840"/>
                    <a:pt x="3185805" y="335840"/>
                  </a:cubicBezTo>
                  <a:lnTo>
                    <a:pt x="32314" y="335840"/>
                  </a:lnTo>
                  <a:cubicBezTo>
                    <a:pt x="23744" y="335840"/>
                    <a:pt x="15525" y="332436"/>
                    <a:pt x="9465" y="326376"/>
                  </a:cubicBezTo>
                  <a:cubicBezTo>
                    <a:pt x="3404" y="320316"/>
                    <a:pt x="0" y="312097"/>
                    <a:pt x="0" y="303526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>
                <a:alpha val="8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863044" y="5186336"/>
            <a:ext cx="4818928" cy="207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0"/>
              </a:lnSpc>
            </a:pPr>
            <a:r>
              <a:rPr lang="en-US" sz="4500">
                <a:solidFill>
                  <a:srgbClr val="22404D"/>
                </a:solidFill>
                <a:latin typeface="Montserrat Semi-Bold"/>
              </a:rPr>
              <a:t>¿Qué es?</a:t>
            </a:r>
          </a:p>
          <a:p>
            <a:pPr algn="ctr">
              <a:lnSpc>
                <a:spcPts val="5490"/>
              </a:lnSpc>
            </a:pPr>
            <a:r>
              <a:rPr lang="en-US" sz="4500">
                <a:solidFill>
                  <a:srgbClr val="22404D"/>
                </a:solidFill>
                <a:latin typeface="Montserrat Semi-Bold"/>
              </a:rPr>
              <a:t>Beneficios, características.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40398" y="1130322"/>
            <a:ext cx="1360720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Mezcla de marketing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16870" y="2935090"/>
            <a:ext cx="1220294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179">
                <a:solidFill>
                  <a:srgbClr val="22404D"/>
                </a:solidFill>
                <a:latin typeface="Montserrat Extra-Bold"/>
              </a:rPr>
              <a:t>PRODUCTO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39803" y="4838673"/>
            <a:ext cx="6585324" cy="276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0"/>
              </a:lnSpc>
            </a:pPr>
            <a:r>
              <a:rPr lang="en-US" sz="4500">
                <a:solidFill>
                  <a:srgbClr val="22404D"/>
                </a:solidFill>
                <a:latin typeface="Montserrat Semi-Bold"/>
              </a:rPr>
              <a:t>¿Cómo?</a:t>
            </a:r>
          </a:p>
          <a:p>
            <a:pPr algn="ctr">
              <a:lnSpc>
                <a:spcPts val="5490"/>
              </a:lnSpc>
            </a:pPr>
            <a:r>
              <a:rPr lang="en-US" sz="4500">
                <a:solidFill>
                  <a:srgbClr val="22404D"/>
                </a:solidFill>
                <a:latin typeface="Montserrat Semi-Bold"/>
              </a:rPr>
              <a:t>Envase, nombre, forma de entrega, atención.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78863" y="4753762"/>
            <a:ext cx="12137802" cy="68242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5870" y="4507217"/>
            <a:ext cx="4312739" cy="879578"/>
            <a:chOff x="0" y="0"/>
            <a:chExt cx="1135865" cy="231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5865" cy="231658"/>
            </a:xfrm>
            <a:custGeom>
              <a:avLst/>
              <a:gdLst/>
              <a:ahLst/>
              <a:cxnLst/>
              <a:rect l="l" t="t" r="r" b="b"/>
              <a:pathLst>
                <a:path w="1135865" h="231658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140107"/>
                  </a:lnTo>
                  <a:cubicBezTo>
                    <a:pt x="1135865" y="164388"/>
                    <a:pt x="1126220" y="187674"/>
                    <a:pt x="1109051" y="204844"/>
                  </a:cubicBezTo>
                  <a:cubicBezTo>
                    <a:pt x="1091881" y="222013"/>
                    <a:pt x="1068595" y="231658"/>
                    <a:pt x="1044314" y="231658"/>
                  </a:cubicBezTo>
                  <a:lnTo>
                    <a:pt x="91552" y="231658"/>
                  </a:lnTo>
                  <a:cubicBezTo>
                    <a:pt x="67271" y="231658"/>
                    <a:pt x="43984" y="222013"/>
                    <a:pt x="26815" y="204844"/>
                  </a:cubicBezTo>
                  <a:cubicBezTo>
                    <a:pt x="9646" y="187674"/>
                    <a:pt x="0" y="164388"/>
                    <a:pt x="0" y="140107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95870" y="5837636"/>
            <a:ext cx="4312739" cy="879578"/>
            <a:chOff x="0" y="0"/>
            <a:chExt cx="1135865" cy="231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5865" cy="231658"/>
            </a:xfrm>
            <a:custGeom>
              <a:avLst/>
              <a:gdLst/>
              <a:ahLst/>
              <a:cxnLst/>
              <a:rect l="l" t="t" r="r" b="b"/>
              <a:pathLst>
                <a:path w="1135865" h="231658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140107"/>
                  </a:lnTo>
                  <a:cubicBezTo>
                    <a:pt x="1135865" y="164388"/>
                    <a:pt x="1126220" y="187674"/>
                    <a:pt x="1109051" y="204844"/>
                  </a:cubicBezTo>
                  <a:cubicBezTo>
                    <a:pt x="1091881" y="222013"/>
                    <a:pt x="1068595" y="231658"/>
                    <a:pt x="1044314" y="231658"/>
                  </a:cubicBezTo>
                  <a:lnTo>
                    <a:pt x="91552" y="231658"/>
                  </a:lnTo>
                  <a:cubicBezTo>
                    <a:pt x="67271" y="231658"/>
                    <a:pt x="43984" y="222013"/>
                    <a:pt x="26815" y="204844"/>
                  </a:cubicBezTo>
                  <a:cubicBezTo>
                    <a:pt x="9646" y="187674"/>
                    <a:pt x="0" y="164388"/>
                    <a:pt x="0" y="140107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895870" y="7195890"/>
            <a:ext cx="4312739" cy="879578"/>
            <a:chOff x="0" y="0"/>
            <a:chExt cx="1135865" cy="2316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35865" cy="231658"/>
            </a:xfrm>
            <a:custGeom>
              <a:avLst/>
              <a:gdLst/>
              <a:ahLst/>
              <a:cxnLst/>
              <a:rect l="l" t="t" r="r" b="b"/>
              <a:pathLst>
                <a:path w="1135865" h="231658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140107"/>
                  </a:lnTo>
                  <a:cubicBezTo>
                    <a:pt x="1135865" y="164388"/>
                    <a:pt x="1126220" y="187674"/>
                    <a:pt x="1109051" y="204844"/>
                  </a:cubicBezTo>
                  <a:cubicBezTo>
                    <a:pt x="1091881" y="222013"/>
                    <a:pt x="1068595" y="231658"/>
                    <a:pt x="1044314" y="231658"/>
                  </a:cubicBezTo>
                  <a:lnTo>
                    <a:pt x="91552" y="231658"/>
                  </a:lnTo>
                  <a:cubicBezTo>
                    <a:pt x="67271" y="231658"/>
                    <a:pt x="43984" y="222013"/>
                    <a:pt x="26815" y="204844"/>
                  </a:cubicBezTo>
                  <a:cubicBezTo>
                    <a:pt x="9646" y="187674"/>
                    <a:pt x="0" y="164388"/>
                    <a:pt x="0" y="140107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895870" y="8578048"/>
            <a:ext cx="4312739" cy="879578"/>
            <a:chOff x="0" y="0"/>
            <a:chExt cx="1135865" cy="2316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5865" cy="231658"/>
            </a:xfrm>
            <a:custGeom>
              <a:avLst/>
              <a:gdLst/>
              <a:ahLst/>
              <a:cxnLst/>
              <a:rect l="l" t="t" r="r" b="b"/>
              <a:pathLst>
                <a:path w="1135865" h="231658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140107"/>
                  </a:lnTo>
                  <a:cubicBezTo>
                    <a:pt x="1135865" y="164388"/>
                    <a:pt x="1126220" y="187674"/>
                    <a:pt x="1109051" y="204844"/>
                  </a:cubicBezTo>
                  <a:cubicBezTo>
                    <a:pt x="1091881" y="222013"/>
                    <a:pt x="1068595" y="231658"/>
                    <a:pt x="1044314" y="231658"/>
                  </a:cubicBezTo>
                  <a:lnTo>
                    <a:pt x="91552" y="231658"/>
                  </a:lnTo>
                  <a:cubicBezTo>
                    <a:pt x="67271" y="231658"/>
                    <a:pt x="43984" y="222013"/>
                    <a:pt x="26815" y="204844"/>
                  </a:cubicBezTo>
                  <a:cubicBezTo>
                    <a:pt x="9646" y="187674"/>
                    <a:pt x="0" y="164388"/>
                    <a:pt x="0" y="140107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3505200" y="-2632035"/>
            <a:ext cx="10908612" cy="12919035"/>
            <a:chOff x="0" y="0"/>
            <a:chExt cx="14544816" cy="17225380"/>
          </a:xfrm>
        </p:grpSpPr>
        <p:grpSp>
          <p:nvGrpSpPr>
            <p:cNvPr id="15" name="Group 15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C3EDEF">
                  <a:alpha val="14902"/>
                </a:srgbClr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3034603" y="2677196"/>
            <a:ext cx="12218795" cy="1275144"/>
            <a:chOff x="0" y="0"/>
            <a:chExt cx="3218119" cy="3358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18119" cy="335840"/>
            </a:xfrm>
            <a:custGeom>
              <a:avLst/>
              <a:gdLst/>
              <a:ahLst/>
              <a:cxnLst/>
              <a:rect l="l" t="t" r="r" b="b"/>
              <a:pathLst>
                <a:path w="3218119" h="335840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303526"/>
                  </a:lnTo>
                  <a:cubicBezTo>
                    <a:pt x="3218119" y="312097"/>
                    <a:pt x="3214714" y="320316"/>
                    <a:pt x="3208654" y="326376"/>
                  </a:cubicBezTo>
                  <a:cubicBezTo>
                    <a:pt x="3202594" y="332436"/>
                    <a:pt x="3194375" y="335840"/>
                    <a:pt x="3185805" y="335840"/>
                  </a:cubicBezTo>
                  <a:lnTo>
                    <a:pt x="32314" y="335840"/>
                  </a:lnTo>
                  <a:cubicBezTo>
                    <a:pt x="23744" y="335840"/>
                    <a:pt x="15525" y="332436"/>
                    <a:pt x="9465" y="326376"/>
                  </a:cubicBezTo>
                  <a:cubicBezTo>
                    <a:pt x="3404" y="320316"/>
                    <a:pt x="0" y="312097"/>
                    <a:pt x="0" y="303526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15809" y="0"/>
            <a:ext cx="3208004" cy="3210856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340398" y="1130322"/>
            <a:ext cx="1360720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Mezcla de marketing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042529" y="2857568"/>
            <a:ext cx="1220294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179">
                <a:solidFill>
                  <a:srgbClr val="22404D"/>
                </a:solidFill>
                <a:latin typeface="Montserrat Extra-Bold"/>
              </a:rPr>
              <a:t>Estrategia de producto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510196" y="3181510"/>
            <a:ext cx="13048997" cy="3483917"/>
            <a:chOff x="-218654" y="-335975"/>
            <a:chExt cx="3436773" cy="91757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18119" cy="258023"/>
            </a:xfrm>
            <a:custGeom>
              <a:avLst/>
              <a:gdLst/>
              <a:ahLst/>
              <a:cxnLst/>
              <a:rect l="l" t="t" r="r" b="b"/>
              <a:pathLst>
                <a:path w="3218119" h="258023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225709"/>
                  </a:lnTo>
                  <a:cubicBezTo>
                    <a:pt x="3218119" y="234279"/>
                    <a:pt x="3214714" y="242498"/>
                    <a:pt x="3208654" y="248558"/>
                  </a:cubicBezTo>
                  <a:cubicBezTo>
                    <a:pt x="3202594" y="254618"/>
                    <a:pt x="3194375" y="258023"/>
                    <a:pt x="3185805" y="258023"/>
                  </a:cubicBezTo>
                  <a:lnTo>
                    <a:pt x="32314" y="258023"/>
                  </a:lnTo>
                  <a:cubicBezTo>
                    <a:pt x="23744" y="258023"/>
                    <a:pt x="15525" y="254618"/>
                    <a:pt x="9465" y="248558"/>
                  </a:cubicBezTo>
                  <a:cubicBezTo>
                    <a:pt x="3404" y="242498"/>
                    <a:pt x="0" y="234279"/>
                    <a:pt x="0" y="225709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-218654" y="-335975"/>
              <a:ext cx="3218119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       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Lanzar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una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nueva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línea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de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producto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99742" y="4511792"/>
            <a:ext cx="12959451" cy="3483917"/>
            <a:chOff x="-195070" y="-336011"/>
            <a:chExt cx="3413189" cy="9175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218119" cy="258023"/>
            </a:xfrm>
            <a:custGeom>
              <a:avLst/>
              <a:gdLst/>
              <a:ahLst/>
              <a:cxnLst/>
              <a:rect l="l" t="t" r="r" b="b"/>
              <a:pathLst>
                <a:path w="3218119" h="258023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225709"/>
                  </a:lnTo>
                  <a:cubicBezTo>
                    <a:pt x="3218119" y="234279"/>
                    <a:pt x="3214714" y="242498"/>
                    <a:pt x="3208654" y="248558"/>
                  </a:cubicBezTo>
                  <a:cubicBezTo>
                    <a:pt x="3202594" y="254618"/>
                    <a:pt x="3194375" y="258023"/>
                    <a:pt x="3185805" y="258023"/>
                  </a:cubicBezTo>
                  <a:lnTo>
                    <a:pt x="32314" y="258023"/>
                  </a:lnTo>
                  <a:cubicBezTo>
                    <a:pt x="23744" y="258023"/>
                    <a:pt x="15525" y="254618"/>
                    <a:pt x="9465" y="248558"/>
                  </a:cubicBezTo>
                  <a:cubicBezTo>
                    <a:pt x="3404" y="242498"/>
                    <a:pt x="0" y="234279"/>
                    <a:pt x="0" y="225709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-195070" y="-336011"/>
              <a:ext cx="3218119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       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Ampliar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la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línea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de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producto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.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54969" y="5826113"/>
            <a:ext cx="13004224" cy="3483917"/>
            <a:chOff x="-206862" y="-340695"/>
            <a:chExt cx="3424981" cy="91757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218119" cy="258023"/>
            </a:xfrm>
            <a:custGeom>
              <a:avLst/>
              <a:gdLst/>
              <a:ahLst/>
              <a:cxnLst/>
              <a:rect l="l" t="t" r="r" b="b"/>
              <a:pathLst>
                <a:path w="3218119" h="258023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225709"/>
                  </a:lnTo>
                  <a:cubicBezTo>
                    <a:pt x="3218119" y="234279"/>
                    <a:pt x="3214714" y="242498"/>
                    <a:pt x="3208654" y="248558"/>
                  </a:cubicBezTo>
                  <a:cubicBezTo>
                    <a:pt x="3202594" y="254618"/>
                    <a:pt x="3194375" y="258023"/>
                    <a:pt x="3185805" y="258023"/>
                  </a:cubicBezTo>
                  <a:lnTo>
                    <a:pt x="32314" y="258023"/>
                  </a:lnTo>
                  <a:cubicBezTo>
                    <a:pt x="23744" y="258023"/>
                    <a:pt x="15525" y="254618"/>
                    <a:pt x="9465" y="248558"/>
                  </a:cubicBezTo>
                  <a:cubicBezTo>
                    <a:pt x="3404" y="242498"/>
                    <a:pt x="0" y="234279"/>
                    <a:pt x="0" y="225709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-206862" y="-340695"/>
              <a:ext cx="3218119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       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Lanzar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una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nueva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marca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a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otro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mercado.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612176" y="7214285"/>
            <a:ext cx="12947017" cy="3483917"/>
            <a:chOff x="-191795" y="-345998"/>
            <a:chExt cx="3409914" cy="9175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218119" cy="258023"/>
            </a:xfrm>
            <a:custGeom>
              <a:avLst/>
              <a:gdLst/>
              <a:ahLst/>
              <a:cxnLst/>
              <a:rect l="l" t="t" r="r" b="b"/>
              <a:pathLst>
                <a:path w="3218119" h="258023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225709"/>
                  </a:lnTo>
                  <a:cubicBezTo>
                    <a:pt x="3218119" y="234279"/>
                    <a:pt x="3214714" y="242498"/>
                    <a:pt x="3208654" y="248558"/>
                  </a:cubicBezTo>
                  <a:cubicBezTo>
                    <a:pt x="3202594" y="254618"/>
                    <a:pt x="3194375" y="258023"/>
                    <a:pt x="3185805" y="258023"/>
                  </a:cubicBezTo>
                  <a:lnTo>
                    <a:pt x="32314" y="258023"/>
                  </a:lnTo>
                  <a:cubicBezTo>
                    <a:pt x="23744" y="258023"/>
                    <a:pt x="15525" y="254618"/>
                    <a:pt x="9465" y="248558"/>
                  </a:cubicBezTo>
                  <a:cubicBezTo>
                    <a:pt x="3404" y="242498"/>
                    <a:pt x="0" y="234279"/>
                    <a:pt x="0" y="225709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-191795" y="-345998"/>
              <a:ext cx="3218119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       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Incluir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nuevos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servicios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al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cliente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.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78863" y="4753762"/>
            <a:ext cx="12137802" cy="68242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C3EDEF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3401016" y="3889534"/>
            <a:ext cx="5831136" cy="3556248"/>
            <a:chOff x="0" y="-123825"/>
            <a:chExt cx="1535772" cy="9366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12555" cy="719789"/>
            </a:xfrm>
            <a:custGeom>
              <a:avLst/>
              <a:gdLst/>
              <a:ahLst/>
              <a:cxnLst/>
              <a:rect l="l" t="t" r="r" b="b"/>
              <a:pathLst>
                <a:path w="1512555" h="719789">
                  <a:moveTo>
                    <a:pt x="68751" y="0"/>
                  </a:moveTo>
                  <a:lnTo>
                    <a:pt x="1443804" y="0"/>
                  </a:lnTo>
                  <a:cubicBezTo>
                    <a:pt x="1481774" y="0"/>
                    <a:pt x="1512555" y="30781"/>
                    <a:pt x="1512555" y="68751"/>
                  </a:cubicBezTo>
                  <a:lnTo>
                    <a:pt x="1512555" y="651038"/>
                  </a:lnTo>
                  <a:cubicBezTo>
                    <a:pt x="1512555" y="669272"/>
                    <a:pt x="1505312" y="686759"/>
                    <a:pt x="1492419" y="699652"/>
                  </a:cubicBezTo>
                  <a:cubicBezTo>
                    <a:pt x="1479525" y="712546"/>
                    <a:pt x="1462038" y="719789"/>
                    <a:pt x="1443804" y="719789"/>
                  </a:cubicBezTo>
                  <a:lnTo>
                    <a:pt x="68751" y="719789"/>
                  </a:lnTo>
                  <a:cubicBezTo>
                    <a:pt x="50517" y="719789"/>
                    <a:pt x="33030" y="712546"/>
                    <a:pt x="20137" y="699652"/>
                  </a:cubicBezTo>
                  <a:cubicBezTo>
                    <a:pt x="7243" y="686759"/>
                    <a:pt x="0" y="669272"/>
                    <a:pt x="0" y="651038"/>
                  </a:cubicBezTo>
                  <a:lnTo>
                    <a:pt x="0" y="68751"/>
                  </a:lnTo>
                  <a:cubicBezTo>
                    <a:pt x="0" y="50517"/>
                    <a:pt x="7243" y="33030"/>
                    <a:pt x="20137" y="20137"/>
                  </a:cubicBezTo>
                  <a:cubicBezTo>
                    <a:pt x="33030" y="7243"/>
                    <a:pt x="50517" y="0"/>
                    <a:pt x="68751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1535772" cy="9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50"/>
                </a:lnSpc>
              </a:pP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¿</a:t>
              </a:r>
              <a:r>
                <a:rPr lang="en-US" sz="4500" dirty="0" err="1">
                  <a:solidFill>
                    <a:srgbClr val="22404D"/>
                  </a:solidFill>
                  <a:latin typeface="Montserrat Semi-Bold"/>
                </a:rPr>
                <a:t>Qué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 valor </a:t>
              </a:r>
              <a:r>
                <a:rPr lang="en-US" sz="4500" dirty="0" err="1">
                  <a:solidFill>
                    <a:srgbClr val="22404D"/>
                  </a:solidFill>
                  <a:latin typeface="Montserrat Semi-Bold"/>
                </a:rPr>
                <a:t>tiene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 </a:t>
              </a:r>
            </a:p>
            <a:p>
              <a:pPr algn="ctr">
                <a:lnSpc>
                  <a:spcPts val="6750"/>
                </a:lnSpc>
              </a:pP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para </a:t>
              </a:r>
              <a:r>
                <a:rPr lang="en-US" sz="4500" dirty="0" err="1">
                  <a:solidFill>
                    <a:srgbClr val="22404D"/>
                  </a:solidFill>
                  <a:latin typeface="Montserrat Semi-Bold"/>
                </a:rPr>
                <a:t>los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 </a:t>
              </a:r>
              <a:r>
                <a:rPr lang="en-US" sz="4500" dirty="0" err="1">
                  <a:solidFill>
                    <a:srgbClr val="22404D"/>
                  </a:solidFill>
                  <a:latin typeface="Montserrat Semi-Bold"/>
                </a:rPr>
                <a:t>clientes</a:t>
              </a:r>
              <a:r>
                <a:rPr lang="en-US" sz="4500" dirty="0">
                  <a:solidFill>
                    <a:srgbClr val="22404D"/>
                  </a:solidFill>
                  <a:latin typeface="Montserrat Semi-Bold"/>
                </a:rPr>
                <a:t>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401016" y="2754718"/>
            <a:ext cx="12218795" cy="1275144"/>
            <a:chOff x="0" y="0"/>
            <a:chExt cx="3218119" cy="335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18119" cy="335840"/>
            </a:xfrm>
            <a:custGeom>
              <a:avLst/>
              <a:gdLst/>
              <a:ahLst/>
              <a:cxnLst/>
              <a:rect l="l" t="t" r="r" b="b"/>
              <a:pathLst>
                <a:path w="3218119" h="335840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303526"/>
                  </a:lnTo>
                  <a:cubicBezTo>
                    <a:pt x="3218119" y="312097"/>
                    <a:pt x="3214714" y="320316"/>
                    <a:pt x="3208654" y="326376"/>
                  </a:cubicBezTo>
                  <a:cubicBezTo>
                    <a:pt x="3202594" y="332436"/>
                    <a:pt x="3194375" y="335840"/>
                    <a:pt x="3185805" y="335840"/>
                  </a:cubicBezTo>
                  <a:lnTo>
                    <a:pt x="32314" y="335840"/>
                  </a:lnTo>
                  <a:cubicBezTo>
                    <a:pt x="23744" y="335840"/>
                    <a:pt x="15525" y="332436"/>
                    <a:pt x="9465" y="326376"/>
                  </a:cubicBezTo>
                  <a:cubicBezTo>
                    <a:pt x="3404" y="320316"/>
                    <a:pt x="0" y="312097"/>
                    <a:pt x="0" y="303526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E3E24F">
                <a:alpha val="8980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340398" y="1130322"/>
            <a:ext cx="1360720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Mezcla de marketing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16870" y="2935090"/>
            <a:ext cx="1220294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179">
                <a:solidFill>
                  <a:srgbClr val="22404D"/>
                </a:solidFill>
                <a:latin typeface="Montserrat Extra-Bold"/>
              </a:rPr>
              <a:t>PRECIO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512582" y="4141909"/>
            <a:ext cx="12137802" cy="6824284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3401016" y="6617519"/>
            <a:ext cx="12218795" cy="3556245"/>
            <a:chOff x="0" y="-212935"/>
            <a:chExt cx="3218119" cy="93662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18119" cy="483516"/>
            </a:xfrm>
            <a:custGeom>
              <a:avLst/>
              <a:gdLst/>
              <a:ahLst/>
              <a:cxnLst/>
              <a:rect l="l" t="t" r="r" b="b"/>
              <a:pathLst>
                <a:path w="3218119" h="483516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451202"/>
                  </a:lnTo>
                  <a:cubicBezTo>
                    <a:pt x="3218119" y="459772"/>
                    <a:pt x="3214714" y="467991"/>
                    <a:pt x="3208654" y="474051"/>
                  </a:cubicBezTo>
                  <a:cubicBezTo>
                    <a:pt x="3202594" y="480111"/>
                    <a:pt x="3194375" y="483516"/>
                    <a:pt x="3185805" y="483516"/>
                  </a:cubicBezTo>
                  <a:lnTo>
                    <a:pt x="32314" y="483516"/>
                  </a:lnTo>
                  <a:cubicBezTo>
                    <a:pt x="23744" y="483516"/>
                    <a:pt x="15525" y="480111"/>
                    <a:pt x="9465" y="474051"/>
                  </a:cubicBezTo>
                  <a:cubicBezTo>
                    <a:pt x="3404" y="467991"/>
                    <a:pt x="0" y="459772"/>
                    <a:pt x="0" y="451202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12935"/>
              <a:ext cx="3196787" cy="9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49"/>
                </a:lnSpc>
              </a:pPr>
              <a:r>
                <a:rPr lang="en-US" sz="4299" dirty="0">
                  <a:solidFill>
                    <a:srgbClr val="22404D"/>
                  </a:solidFill>
                  <a:latin typeface="Montserrat Semi-Bold"/>
                </a:rPr>
                <a:t>¿</a:t>
              </a:r>
              <a:r>
                <a:rPr lang="en-US" sz="4299" dirty="0" err="1">
                  <a:solidFill>
                    <a:srgbClr val="22404D"/>
                  </a:solidFill>
                  <a:latin typeface="Montserrat Semi-Bold"/>
                </a:rPr>
                <a:t>Cuánto</a:t>
              </a:r>
              <a:r>
                <a:rPr lang="en-US" sz="4299" dirty="0">
                  <a:solidFill>
                    <a:srgbClr val="22404D"/>
                  </a:solidFill>
                  <a:latin typeface="Montserrat Semi-Bold"/>
                </a:rPr>
                <a:t> vale algo similar </a:t>
              </a:r>
              <a:r>
                <a:rPr lang="en-US" sz="4299" dirty="0" err="1">
                  <a:solidFill>
                    <a:srgbClr val="22404D"/>
                  </a:solidFill>
                  <a:latin typeface="Montserrat Semi-Bold"/>
                </a:rPr>
                <a:t>en</a:t>
              </a:r>
              <a:r>
                <a:rPr lang="en-US" sz="4299" dirty="0">
                  <a:solidFill>
                    <a:srgbClr val="22404D"/>
                  </a:solidFill>
                  <a:latin typeface="Montserrat Semi-Bold"/>
                </a:rPr>
                <a:t> </a:t>
              </a:r>
              <a:r>
                <a:rPr lang="en-US" sz="4299" dirty="0" err="1">
                  <a:solidFill>
                    <a:srgbClr val="22404D"/>
                  </a:solidFill>
                  <a:latin typeface="Montserrat Semi-Bold"/>
                </a:rPr>
                <a:t>el</a:t>
              </a:r>
              <a:r>
                <a:rPr lang="en-US" sz="4299" dirty="0">
                  <a:solidFill>
                    <a:srgbClr val="22404D"/>
                  </a:solidFill>
                  <a:latin typeface="Montserrat Semi-Bold"/>
                </a:rPr>
                <a:t> mercado? ¿</a:t>
              </a:r>
              <a:r>
                <a:rPr lang="en-US" sz="4299" dirty="0" err="1">
                  <a:solidFill>
                    <a:srgbClr val="22404D"/>
                  </a:solidFill>
                  <a:latin typeface="Montserrat Semi-Bold"/>
                </a:rPr>
                <a:t>Exclusivo</a:t>
              </a:r>
              <a:r>
                <a:rPr lang="en-US" sz="4299" dirty="0">
                  <a:solidFill>
                    <a:srgbClr val="22404D"/>
                  </a:solidFill>
                  <a:latin typeface="Montserrat Semi-Bold"/>
                </a:rPr>
                <a:t> o </a:t>
              </a:r>
              <a:r>
                <a:rPr lang="en-US" sz="4299" dirty="0" err="1">
                  <a:solidFill>
                    <a:srgbClr val="22404D"/>
                  </a:solidFill>
                  <a:latin typeface="Montserrat Semi-Bold"/>
                </a:rPr>
                <a:t>económicio</a:t>
              </a:r>
              <a:endParaRPr lang="en-US" sz="4299" dirty="0">
                <a:solidFill>
                  <a:srgbClr val="22404D"/>
                </a:solidFill>
                <a:latin typeface="Montserrat Semi-Bold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876827" y="3818981"/>
            <a:ext cx="5742984" cy="3628579"/>
            <a:chOff x="0" y="-142875"/>
            <a:chExt cx="1512555" cy="9556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12555" cy="719789"/>
            </a:xfrm>
            <a:custGeom>
              <a:avLst/>
              <a:gdLst/>
              <a:ahLst/>
              <a:cxnLst/>
              <a:rect l="l" t="t" r="r" b="b"/>
              <a:pathLst>
                <a:path w="1512555" h="719789">
                  <a:moveTo>
                    <a:pt x="68751" y="0"/>
                  </a:moveTo>
                  <a:lnTo>
                    <a:pt x="1443804" y="0"/>
                  </a:lnTo>
                  <a:cubicBezTo>
                    <a:pt x="1481774" y="0"/>
                    <a:pt x="1512555" y="30781"/>
                    <a:pt x="1512555" y="68751"/>
                  </a:cubicBezTo>
                  <a:lnTo>
                    <a:pt x="1512555" y="651038"/>
                  </a:lnTo>
                  <a:cubicBezTo>
                    <a:pt x="1512555" y="669272"/>
                    <a:pt x="1505312" y="686759"/>
                    <a:pt x="1492419" y="699652"/>
                  </a:cubicBezTo>
                  <a:cubicBezTo>
                    <a:pt x="1479525" y="712546"/>
                    <a:pt x="1462038" y="719789"/>
                    <a:pt x="1443804" y="719789"/>
                  </a:cubicBezTo>
                  <a:lnTo>
                    <a:pt x="68751" y="719789"/>
                  </a:lnTo>
                  <a:cubicBezTo>
                    <a:pt x="50517" y="719789"/>
                    <a:pt x="33030" y="712546"/>
                    <a:pt x="20137" y="699652"/>
                  </a:cubicBezTo>
                  <a:cubicBezTo>
                    <a:pt x="7243" y="686759"/>
                    <a:pt x="0" y="669272"/>
                    <a:pt x="0" y="651038"/>
                  </a:cubicBezTo>
                  <a:lnTo>
                    <a:pt x="0" y="68751"/>
                  </a:lnTo>
                  <a:cubicBezTo>
                    <a:pt x="0" y="50517"/>
                    <a:pt x="7243" y="33030"/>
                    <a:pt x="20137" y="20137"/>
                  </a:cubicBezTo>
                  <a:cubicBezTo>
                    <a:pt x="33030" y="7243"/>
                    <a:pt x="50517" y="0"/>
                    <a:pt x="68751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42875"/>
              <a:ext cx="1491223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500"/>
                </a:lnSpc>
              </a:pPr>
              <a:r>
                <a:rPr lang="en-US" sz="5000" dirty="0" err="1">
                  <a:solidFill>
                    <a:srgbClr val="22404D"/>
                  </a:solidFill>
                  <a:latin typeface="Montserrat Semi-Bold"/>
                </a:rPr>
                <a:t>Impacto</a:t>
              </a:r>
              <a:r>
                <a:rPr lang="en-US" sz="5000" dirty="0">
                  <a:solidFill>
                    <a:srgbClr val="22404D"/>
                  </a:solidFill>
                  <a:latin typeface="Montserrat Semi-Bold"/>
                </a:rPr>
                <a:t> </a:t>
              </a:r>
              <a:r>
                <a:rPr lang="en-US" sz="5000" dirty="0" err="1">
                  <a:solidFill>
                    <a:srgbClr val="22404D"/>
                  </a:solidFill>
                  <a:latin typeface="Montserrat Semi-Bold"/>
                </a:rPr>
                <a:t>en</a:t>
              </a:r>
              <a:r>
                <a:rPr lang="en-US" sz="5000" dirty="0">
                  <a:solidFill>
                    <a:srgbClr val="22404D"/>
                  </a:solidFill>
                  <a:latin typeface="Montserrat Semi-Bold"/>
                </a:rPr>
                <a:t> la imagen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C3EDEF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3034603" y="2677196"/>
            <a:ext cx="12218795" cy="1275144"/>
            <a:chOff x="0" y="0"/>
            <a:chExt cx="3218119" cy="335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18119" cy="335840"/>
            </a:xfrm>
            <a:custGeom>
              <a:avLst/>
              <a:gdLst/>
              <a:ahLst/>
              <a:cxnLst/>
              <a:rect l="l" t="t" r="r" b="b"/>
              <a:pathLst>
                <a:path w="3218119" h="335840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303526"/>
                  </a:lnTo>
                  <a:cubicBezTo>
                    <a:pt x="3218119" y="312097"/>
                    <a:pt x="3214714" y="320316"/>
                    <a:pt x="3208654" y="326376"/>
                  </a:cubicBezTo>
                  <a:cubicBezTo>
                    <a:pt x="3202594" y="332436"/>
                    <a:pt x="3194375" y="335840"/>
                    <a:pt x="3185805" y="335840"/>
                  </a:cubicBezTo>
                  <a:lnTo>
                    <a:pt x="32314" y="335840"/>
                  </a:lnTo>
                  <a:cubicBezTo>
                    <a:pt x="23744" y="335840"/>
                    <a:pt x="15525" y="332436"/>
                    <a:pt x="9465" y="326376"/>
                  </a:cubicBezTo>
                  <a:cubicBezTo>
                    <a:pt x="3404" y="320316"/>
                    <a:pt x="0" y="312097"/>
                    <a:pt x="0" y="303526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15809" y="0"/>
            <a:ext cx="3208004" cy="321085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40398" y="1130322"/>
            <a:ext cx="1360720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Mezcla de marketing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42529" y="2857568"/>
            <a:ext cx="1220294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179">
                <a:solidFill>
                  <a:srgbClr val="22404D"/>
                </a:solidFill>
                <a:latin typeface="Montserrat Extra-Bold"/>
              </a:rPr>
              <a:t>Estrategias de precio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131630" y="4429330"/>
            <a:ext cx="4312739" cy="879578"/>
            <a:chOff x="0" y="0"/>
            <a:chExt cx="1135865" cy="23165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35865" cy="231658"/>
            </a:xfrm>
            <a:custGeom>
              <a:avLst/>
              <a:gdLst/>
              <a:ahLst/>
              <a:cxnLst/>
              <a:rect l="l" t="t" r="r" b="b"/>
              <a:pathLst>
                <a:path w="1135865" h="231658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140107"/>
                  </a:lnTo>
                  <a:cubicBezTo>
                    <a:pt x="1135865" y="164388"/>
                    <a:pt x="1126220" y="187674"/>
                    <a:pt x="1109051" y="204844"/>
                  </a:cubicBezTo>
                  <a:cubicBezTo>
                    <a:pt x="1091881" y="222013"/>
                    <a:pt x="1068595" y="231658"/>
                    <a:pt x="1044314" y="231658"/>
                  </a:cubicBezTo>
                  <a:lnTo>
                    <a:pt x="91552" y="231658"/>
                  </a:lnTo>
                  <a:cubicBezTo>
                    <a:pt x="67271" y="231658"/>
                    <a:pt x="43984" y="222013"/>
                    <a:pt x="26815" y="204844"/>
                  </a:cubicBezTo>
                  <a:cubicBezTo>
                    <a:pt x="9646" y="187674"/>
                    <a:pt x="0" y="164388"/>
                    <a:pt x="0" y="140107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636341" y="3121518"/>
            <a:ext cx="13683648" cy="3483917"/>
            <a:chOff x="0" y="-331262"/>
            <a:chExt cx="3603924" cy="9175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587940" cy="258023"/>
            </a:xfrm>
            <a:custGeom>
              <a:avLst/>
              <a:gdLst/>
              <a:ahLst/>
              <a:cxnLst/>
              <a:rect l="l" t="t" r="r" b="b"/>
              <a:pathLst>
                <a:path w="3587940" h="258023">
                  <a:moveTo>
                    <a:pt x="28983" y="0"/>
                  </a:moveTo>
                  <a:lnTo>
                    <a:pt x="3558957" y="0"/>
                  </a:lnTo>
                  <a:cubicBezTo>
                    <a:pt x="3574964" y="0"/>
                    <a:pt x="3587940" y="12976"/>
                    <a:pt x="3587940" y="28983"/>
                  </a:cubicBezTo>
                  <a:lnTo>
                    <a:pt x="3587940" y="229040"/>
                  </a:lnTo>
                  <a:cubicBezTo>
                    <a:pt x="3587940" y="245047"/>
                    <a:pt x="3574964" y="258023"/>
                    <a:pt x="3558957" y="258023"/>
                  </a:cubicBezTo>
                  <a:lnTo>
                    <a:pt x="28983" y="258023"/>
                  </a:lnTo>
                  <a:cubicBezTo>
                    <a:pt x="12976" y="258023"/>
                    <a:pt x="0" y="245047"/>
                    <a:pt x="0" y="229040"/>
                  </a:cubicBezTo>
                  <a:lnTo>
                    <a:pt x="0" y="28983"/>
                  </a:lnTo>
                  <a:cubicBezTo>
                    <a:pt x="0" y="12976"/>
                    <a:pt x="12976" y="0"/>
                    <a:pt x="28983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5984" y="-331262"/>
              <a:ext cx="358794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Lanzamiento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con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precio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bajo. (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introducción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)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131630" y="5837636"/>
            <a:ext cx="4312739" cy="879578"/>
            <a:chOff x="0" y="0"/>
            <a:chExt cx="1135865" cy="23165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35865" cy="231658"/>
            </a:xfrm>
            <a:custGeom>
              <a:avLst/>
              <a:gdLst/>
              <a:ahLst/>
              <a:cxnLst/>
              <a:rect l="l" t="t" r="r" b="b"/>
              <a:pathLst>
                <a:path w="1135865" h="231658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140107"/>
                  </a:lnTo>
                  <a:cubicBezTo>
                    <a:pt x="1135865" y="164388"/>
                    <a:pt x="1126220" y="187674"/>
                    <a:pt x="1109051" y="204844"/>
                  </a:cubicBezTo>
                  <a:cubicBezTo>
                    <a:pt x="1091881" y="222013"/>
                    <a:pt x="1068595" y="231658"/>
                    <a:pt x="1044314" y="231658"/>
                  </a:cubicBezTo>
                  <a:lnTo>
                    <a:pt x="91552" y="231658"/>
                  </a:lnTo>
                  <a:cubicBezTo>
                    <a:pt x="67271" y="231658"/>
                    <a:pt x="43984" y="222013"/>
                    <a:pt x="26815" y="204844"/>
                  </a:cubicBezTo>
                  <a:cubicBezTo>
                    <a:pt x="9646" y="187674"/>
                    <a:pt x="0" y="164388"/>
                    <a:pt x="0" y="140107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623857" y="4524782"/>
            <a:ext cx="13635443" cy="3483917"/>
            <a:chOff x="-3288" y="-332590"/>
            <a:chExt cx="3591228" cy="9175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587940" cy="258023"/>
            </a:xfrm>
            <a:custGeom>
              <a:avLst/>
              <a:gdLst/>
              <a:ahLst/>
              <a:cxnLst/>
              <a:rect l="l" t="t" r="r" b="b"/>
              <a:pathLst>
                <a:path w="3587940" h="258023">
                  <a:moveTo>
                    <a:pt x="28983" y="0"/>
                  </a:moveTo>
                  <a:lnTo>
                    <a:pt x="3558957" y="0"/>
                  </a:lnTo>
                  <a:cubicBezTo>
                    <a:pt x="3574964" y="0"/>
                    <a:pt x="3587940" y="12976"/>
                    <a:pt x="3587940" y="28983"/>
                  </a:cubicBezTo>
                  <a:lnTo>
                    <a:pt x="3587940" y="229040"/>
                  </a:lnTo>
                  <a:cubicBezTo>
                    <a:pt x="3587940" y="245047"/>
                    <a:pt x="3574964" y="258023"/>
                    <a:pt x="3558957" y="258023"/>
                  </a:cubicBezTo>
                  <a:lnTo>
                    <a:pt x="28983" y="258023"/>
                  </a:lnTo>
                  <a:cubicBezTo>
                    <a:pt x="12976" y="258023"/>
                    <a:pt x="0" y="245047"/>
                    <a:pt x="0" y="229040"/>
                  </a:cubicBezTo>
                  <a:lnTo>
                    <a:pt x="0" y="28983"/>
                  </a:lnTo>
                  <a:cubicBezTo>
                    <a:pt x="0" y="12976"/>
                    <a:pt x="12976" y="0"/>
                    <a:pt x="28983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-3288" y="-332590"/>
              <a:ext cx="358794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Lanzamiento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con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precio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alto.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131630" y="7243515"/>
            <a:ext cx="4312739" cy="879578"/>
            <a:chOff x="0" y="0"/>
            <a:chExt cx="1135865" cy="23165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35865" cy="231658"/>
            </a:xfrm>
            <a:custGeom>
              <a:avLst/>
              <a:gdLst/>
              <a:ahLst/>
              <a:cxnLst/>
              <a:rect l="l" t="t" r="r" b="b"/>
              <a:pathLst>
                <a:path w="1135865" h="231658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140107"/>
                  </a:lnTo>
                  <a:cubicBezTo>
                    <a:pt x="1135865" y="164388"/>
                    <a:pt x="1126220" y="187674"/>
                    <a:pt x="1109051" y="204844"/>
                  </a:cubicBezTo>
                  <a:cubicBezTo>
                    <a:pt x="1091881" y="222013"/>
                    <a:pt x="1068595" y="231658"/>
                    <a:pt x="1044314" y="231658"/>
                  </a:cubicBezTo>
                  <a:lnTo>
                    <a:pt x="91552" y="231658"/>
                  </a:lnTo>
                  <a:cubicBezTo>
                    <a:pt x="67271" y="231658"/>
                    <a:pt x="43984" y="222013"/>
                    <a:pt x="26815" y="204844"/>
                  </a:cubicBezTo>
                  <a:cubicBezTo>
                    <a:pt x="9646" y="187674"/>
                    <a:pt x="0" y="164388"/>
                    <a:pt x="0" y="140107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636341" y="5916423"/>
            <a:ext cx="13654203" cy="3483917"/>
            <a:chOff x="0" y="-336340"/>
            <a:chExt cx="3596169" cy="9175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587940" cy="258023"/>
            </a:xfrm>
            <a:custGeom>
              <a:avLst/>
              <a:gdLst/>
              <a:ahLst/>
              <a:cxnLst/>
              <a:rect l="l" t="t" r="r" b="b"/>
              <a:pathLst>
                <a:path w="3587940" h="258023">
                  <a:moveTo>
                    <a:pt x="28983" y="0"/>
                  </a:moveTo>
                  <a:lnTo>
                    <a:pt x="3558957" y="0"/>
                  </a:lnTo>
                  <a:cubicBezTo>
                    <a:pt x="3574964" y="0"/>
                    <a:pt x="3587940" y="12976"/>
                    <a:pt x="3587940" y="28983"/>
                  </a:cubicBezTo>
                  <a:lnTo>
                    <a:pt x="3587940" y="229040"/>
                  </a:lnTo>
                  <a:cubicBezTo>
                    <a:pt x="3587940" y="245047"/>
                    <a:pt x="3574964" y="258023"/>
                    <a:pt x="3558957" y="258023"/>
                  </a:cubicBezTo>
                  <a:lnTo>
                    <a:pt x="28983" y="258023"/>
                  </a:lnTo>
                  <a:cubicBezTo>
                    <a:pt x="12976" y="258023"/>
                    <a:pt x="0" y="245047"/>
                    <a:pt x="0" y="229040"/>
                  </a:cubicBezTo>
                  <a:lnTo>
                    <a:pt x="0" y="28983"/>
                  </a:lnTo>
                  <a:cubicBezTo>
                    <a:pt x="0" y="12976"/>
                    <a:pt x="12976" y="0"/>
                    <a:pt x="28983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4941" y="-336340"/>
              <a:ext cx="3591228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Reducir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el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precio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para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tener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 más </a:t>
              </a:r>
              <a:r>
                <a:rPr lang="en-US" sz="3999" dirty="0" err="1">
                  <a:solidFill>
                    <a:srgbClr val="000000"/>
                  </a:solidFill>
                  <a:latin typeface="Montserrat Semi-Bold"/>
                </a:rPr>
                <a:t>clientes</a:t>
              </a:r>
              <a:r>
                <a:rPr lang="en-US" sz="3999" dirty="0">
                  <a:solidFill>
                    <a:srgbClr val="000000"/>
                  </a:solidFill>
                  <a:latin typeface="Montserrat Semi-Bold"/>
                </a:rPr>
                <a:t>.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6131630" y="8651821"/>
            <a:ext cx="4312739" cy="879578"/>
            <a:chOff x="0" y="0"/>
            <a:chExt cx="1135865" cy="23165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35865" cy="231658"/>
            </a:xfrm>
            <a:custGeom>
              <a:avLst/>
              <a:gdLst/>
              <a:ahLst/>
              <a:cxnLst/>
              <a:rect l="l" t="t" r="r" b="b"/>
              <a:pathLst>
                <a:path w="1135865" h="231658">
                  <a:moveTo>
                    <a:pt x="91552" y="0"/>
                  </a:moveTo>
                  <a:lnTo>
                    <a:pt x="1044314" y="0"/>
                  </a:lnTo>
                  <a:cubicBezTo>
                    <a:pt x="1094876" y="0"/>
                    <a:pt x="1135865" y="40989"/>
                    <a:pt x="1135865" y="91552"/>
                  </a:cubicBezTo>
                  <a:lnTo>
                    <a:pt x="1135865" y="140107"/>
                  </a:lnTo>
                  <a:cubicBezTo>
                    <a:pt x="1135865" y="164388"/>
                    <a:pt x="1126220" y="187674"/>
                    <a:pt x="1109051" y="204844"/>
                  </a:cubicBezTo>
                  <a:cubicBezTo>
                    <a:pt x="1091881" y="222013"/>
                    <a:pt x="1068595" y="231658"/>
                    <a:pt x="1044314" y="231658"/>
                  </a:cubicBezTo>
                  <a:lnTo>
                    <a:pt x="91552" y="231658"/>
                  </a:lnTo>
                  <a:cubicBezTo>
                    <a:pt x="67271" y="231658"/>
                    <a:pt x="43984" y="222013"/>
                    <a:pt x="26815" y="204844"/>
                  </a:cubicBezTo>
                  <a:cubicBezTo>
                    <a:pt x="9646" y="187674"/>
                    <a:pt x="0" y="164388"/>
                    <a:pt x="0" y="140107"/>
                  </a:cubicBezTo>
                  <a:lnTo>
                    <a:pt x="0" y="91552"/>
                  </a:lnTo>
                  <a:cubicBezTo>
                    <a:pt x="0" y="67271"/>
                    <a:pt x="9646" y="43984"/>
                    <a:pt x="26815" y="26815"/>
                  </a:cubicBezTo>
                  <a:cubicBezTo>
                    <a:pt x="43984" y="9646"/>
                    <a:pt x="67271" y="0"/>
                    <a:pt x="91552" y="0"/>
                  </a:cubicBezTo>
                  <a:close/>
                </a:path>
              </a:pathLst>
            </a:custGeom>
            <a:solidFill>
              <a:srgbClr val="99D9D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Montserrat Semi-Bold"/>
                </a:rPr>
                <a:t>       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636341" y="7396636"/>
            <a:ext cx="13665180" cy="3520083"/>
            <a:chOff x="0" y="-317401"/>
            <a:chExt cx="3599060" cy="9271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587940" cy="258023"/>
            </a:xfrm>
            <a:custGeom>
              <a:avLst/>
              <a:gdLst/>
              <a:ahLst/>
              <a:cxnLst/>
              <a:rect l="l" t="t" r="r" b="b"/>
              <a:pathLst>
                <a:path w="3587940" h="258023">
                  <a:moveTo>
                    <a:pt x="28983" y="0"/>
                  </a:moveTo>
                  <a:lnTo>
                    <a:pt x="3558957" y="0"/>
                  </a:lnTo>
                  <a:cubicBezTo>
                    <a:pt x="3574964" y="0"/>
                    <a:pt x="3587940" y="12976"/>
                    <a:pt x="3587940" y="28983"/>
                  </a:cubicBezTo>
                  <a:lnTo>
                    <a:pt x="3587940" y="229040"/>
                  </a:lnTo>
                  <a:cubicBezTo>
                    <a:pt x="3587940" y="245047"/>
                    <a:pt x="3574964" y="258023"/>
                    <a:pt x="3558957" y="258023"/>
                  </a:cubicBezTo>
                  <a:lnTo>
                    <a:pt x="28983" y="258023"/>
                  </a:lnTo>
                  <a:cubicBezTo>
                    <a:pt x="12976" y="258023"/>
                    <a:pt x="0" y="245047"/>
                    <a:pt x="0" y="229040"/>
                  </a:cubicBezTo>
                  <a:lnTo>
                    <a:pt x="0" y="28983"/>
                  </a:lnTo>
                  <a:cubicBezTo>
                    <a:pt x="0" y="12976"/>
                    <a:pt x="12976" y="0"/>
                    <a:pt x="28983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4408" y="-317401"/>
              <a:ext cx="3584652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700"/>
                </a:lnSpc>
              </a:pPr>
              <a:r>
                <a:rPr lang="en-US" sz="38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Montserrat Semi-Bold"/>
                </a:rPr>
                <a:t>Reducir</a:t>
              </a:r>
              <a:r>
                <a:rPr lang="en-US" sz="38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Montserrat Semi-Bold"/>
                </a:rPr>
                <a:t>los</a:t>
              </a:r>
              <a:r>
                <a:rPr lang="en-US" sz="38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Montserrat Semi-Bold"/>
                </a:rPr>
                <a:t>precios</a:t>
              </a:r>
              <a:r>
                <a:rPr lang="en-US" sz="38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Montserrat Semi-Bold"/>
                </a:rPr>
                <a:t>por</a:t>
              </a:r>
              <a:r>
                <a:rPr lang="en-US" sz="38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800" dirty="0" err="1">
                  <a:solidFill>
                    <a:srgbClr val="000000"/>
                  </a:solidFill>
                  <a:latin typeface="Montserrat Semi-Bold"/>
                </a:rPr>
                <a:t>debajo</a:t>
              </a:r>
              <a:r>
                <a:rPr lang="en-US" sz="3800" dirty="0">
                  <a:solidFill>
                    <a:srgbClr val="000000"/>
                  </a:solidFill>
                  <a:latin typeface="Montserrat Semi-Bold"/>
                </a:rPr>
                <a:t> de la </a:t>
              </a:r>
              <a:r>
                <a:rPr lang="en-US" sz="3800" dirty="0" err="1">
                  <a:solidFill>
                    <a:srgbClr val="000000"/>
                  </a:solidFill>
                  <a:latin typeface="Montserrat Semi-Bold"/>
                </a:rPr>
                <a:t>competencia</a:t>
              </a:r>
              <a:r>
                <a:rPr lang="en-US" sz="3800" dirty="0">
                  <a:solidFill>
                    <a:srgbClr val="000000"/>
                  </a:solidFill>
                  <a:latin typeface="Montserrat Semi-Bold"/>
                </a:rPr>
                <a:t>.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275597" y="4486984"/>
            <a:ext cx="12137802" cy="68242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C3EDEF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3401016" y="6019038"/>
            <a:ext cx="4835153" cy="3592413"/>
            <a:chOff x="0" y="-133350"/>
            <a:chExt cx="1273456" cy="946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71368" cy="719789"/>
            </a:xfrm>
            <a:custGeom>
              <a:avLst/>
              <a:gdLst/>
              <a:ahLst/>
              <a:cxnLst/>
              <a:rect l="l" t="t" r="r" b="b"/>
              <a:pathLst>
                <a:path w="1271368" h="719789">
                  <a:moveTo>
                    <a:pt x="81794" y="0"/>
                  </a:moveTo>
                  <a:lnTo>
                    <a:pt x="1189574" y="0"/>
                  </a:lnTo>
                  <a:cubicBezTo>
                    <a:pt x="1234747" y="0"/>
                    <a:pt x="1271368" y="36620"/>
                    <a:pt x="1271368" y="81794"/>
                  </a:cubicBezTo>
                  <a:lnTo>
                    <a:pt x="1271368" y="637995"/>
                  </a:lnTo>
                  <a:cubicBezTo>
                    <a:pt x="1271368" y="659688"/>
                    <a:pt x="1262750" y="680493"/>
                    <a:pt x="1247411" y="695832"/>
                  </a:cubicBezTo>
                  <a:cubicBezTo>
                    <a:pt x="1232072" y="711172"/>
                    <a:pt x="1211267" y="719789"/>
                    <a:pt x="1189574" y="719789"/>
                  </a:cubicBezTo>
                  <a:lnTo>
                    <a:pt x="81794" y="719789"/>
                  </a:lnTo>
                  <a:cubicBezTo>
                    <a:pt x="60101" y="719789"/>
                    <a:pt x="39296" y="711172"/>
                    <a:pt x="23957" y="695832"/>
                  </a:cubicBezTo>
                  <a:cubicBezTo>
                    <a:pt x="8618" y="680493"/>
                    <a:pt x="0" y="659688"/>
                    <a:pt x="0" y="637995"/>
                  </a:cubicBezTo>
                  <a:lnTo>
                    <a:pt x="0" y="81794"/>
                  </a:lnTo>
                  <a:cubicBezTo>
                    <a:pt x="0" y="60101"/>
                    <a:pt x="8618" y="39296"/>
                    <a:pt x="23957" y="23957"/>
                  </a:cubicBezTo>
                  <a:cubicBezTo>
                    <a:pt x="39296" y="8618"/>
                    <a:pt x="60101" y="0"/>
                    <a:pt x="81794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33350"/>
              <a:ext cx="1273456" cy="94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4800" dirty="0">
                  <a:solidFill>
                    <a:srgbClr val="22404D"/>
                  </a:solidFill>
                  <a:latin typeface="Montserrat Semi-Bold"/>
                </a:rPr>
                <a:t>¿</a:t>
              </a:r>
              <a:r>
                <a:rPr lang="en-US" sz="4800" dirty="0" err="1">
                  <a:solidFill>
                    <a:srgbClr val="22404D"/>
                  </a:solidFill>
                  <a:latin typeface="Montserrat Semi-Bold"/>
                </a:rPr>
                <a:t>Dónde</a:t>
              </a:r>
              <a:r>
                <a:rPr lang="en-US" sz="4800" dirty="0">
                  <a:solidFill>
                    <a:srgbClr val="22404D"/>
                  </a:solidFill>
                  <a:latin typeface="Montserrat Semi-Bold"/>
                </a:rPr>
                <a:t> </a:t>
              </a:r>
              <a:r>
                <a:rPr lang="en-US" sz="4800" dirty="0" err="1">
                  <a:solidFill>
                    <a:srgbClr val="22404D"/>
                  </a:solidFill>
                  <a:latin typeface="Montserrat Semi-Bold"/>
                </a:rPr>
                <a:t>están</a:t>
              </a:r>
              <a:r>
                <a:rPr lang="en-US" sz="4800" dirty="0">
                  <a:solidFill>
                    <a:srgbClr val="22404D"/>
                  </a:solidFill>
                  <a:latin typeface="Montserrat Semi-Bold"/>
                </a:rPr>
                <a:t> </a:t>
              </a:r>
            </a:p>
            <a:p>
              <a:pPr algn="ctr">
                <a:lnSpc>
                  <a:spcPts val="7200"/>
                </a:lnSpc>
              </a:pPr>
              <a:r>
                <a:rPr lang="en-US" sz="4800" dirty="0" err="1">
                  <a:solidFill>
                    <a:srgbClr val="22404D"/>
                  </a:solidFill>
                  <a:latin typeface="Montserrat Semi-Bold"/>
                </a:rPr>
                <a:t>los</a:t>
              </a:r>
              <a:r>
                <a:rPr lang="en-US" sz="4800" dirty="0">
                  <a:solidFill>
                    <a:srgbClr val="22404D"/>
                  </a:solidFill>
                  <a:latin typeface="Montserrat Semi-Bold"/>
                </a:rPr>
                <a:t> </a:t>
              </a:r>
              <a:r>
                <a:rPr lang="en-US" sz="4800" dirty="0" err="1">
                  <a:solidFill>
                    <a:srgbClr val="22404D"/>
                  </a:solidFill>
                  <a:latin typeface="Montserrat Semi-Bold"/>
                </a:rPr>
                <a:t>clientes</a:t>
              </a:r>
              <a:r>
                <a:rPr lang="en-US" sz="4800" dirty="0">
                  <a:solidFill>
                    <a:srgbClr val="22404D"/>
                  </a:solidFill>
                  <a:latin typeface="Montserrat Semi-Bold"/>
                </a:rPr>
                <a:t>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401016" y="2754718"/>
            <a:ext cx="12218795" cy="1275144"/>
            <a:chOff x="0" y="0"/>
            <a:chExt cx="3218119" cy="335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18119" cy="335840"/>
            </a:xfrm>
            <a:custGeom>
              <a:avLst/>
              <a:gdLst/>
              <a:ahLst/>
              <a:cxnLst/>
              <a:rect l="l" t="t" r="r" b="b"/>
              <a:pathLst>
                <a:path w="3218119" h="335840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303526"/>
                  </a:lnTo>
                  <a:cubicBezTo>
                    <a:pt x="3218119" y="312097"/>
                    <a:pt x="3214714" y="320316"/>
                    <a:pt x="3208654" y="326376"/>
                  </a:cubicBezTo>
                  <a:cubicBezTo>
                    <a:pt x="3202594" y="332436"/>
                    <a:pt x="3194375" y="335840"/>
                    <a:pt x="3185805" y="335840"/>
                  </a:cubicBezTo>
                  <a:lnTo>
                    <a:pt x="32314" y="335840"/>
                  </a:lnTo>
                  <a:cubicBezTo>
                    <a:pt x="23744" y="335840"/>
                    <a:pt x="15525" y="332436"/>
                    <a:pt x="9465" y="326376"/>
                  </a:cubicBezTo>
                  <a:cubicBezTo>
                    <a:pt x="3404" y="320316"/>
                    <a:pt x="0" y="312097"/>
                    <a:pt x="0" y="303526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99D9DF">
                <a:alpha val="8980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43093" y="4136388"/>
            <a:ext cx="12137802" cy="682428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401016" y="3255016"/>
            <a:ext cx="12218795" cy="3628575"/>
            <a:chOff x="0" y="-290941"/>
            <a:chExt cx="3218119" cy="9556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18119" cy="360363"/>
            </a:xfrm>
            <a:custGeom>
              <a:avLst/>
              <a:gdLst/>
              <a:ahLst/>
              <a:cxnLst/>
              <a:rect l="l" t="t" r="r" b="b"/>
              <a:pathLst>
                <a:path w="3218119" h="360363">
                  <a:moveTo>
                    <a:pt x="32314" y="0"/>
                  </a:moveTo>
                  <a:lnTo>
                    <a:pt x="3185805" y="0"/>
                  </a:lnTo>
                  <a:cubicBezTo>
                    <a:pt x="3194375" y="0"/>
                    <a:pt x="3202594" y="3404"/>
                    <a:pt x="3208654" y="9465"/>
                  </a:cubicBezTo>
                  <a:cubicBezTo>
                    <a:pt x="3214714" y="15525"/>
                    <a:pt x="3218119" y="23744"/>
                    <a:pt x="3218119" y="32314"/>
                  </a:cubicBezTo>
                  <a:lnTo>
                    <a:pt x="3218119" y="328049"/>
                  </a:lnTo>
                  <a:cubicBezTo>
                    <a:pt x="3218119" y="345895"/>
                    <a:pt x="3203651" y="360363"/>
                    <a:pt x="3185805" y="360363"/>
                  </a:cubicBezTo>
                  <a:lnTo>
                    <a:pt x="32314" y="360363"/>
                  </a:lnTo>
                  <a:cubicBezTo>
                    <a:pt x="23744" y="360363"/>
                    <a:pt x="15525" y="356958"/>
                    <a:pt x="9465" y="350898"/>
                  </a:cubicBezTo>
                  <a:cubicBezTo>
                    <a:pt x="3404" y="344838"/>
                    <a:pt x="0" y="336619"/>
                    <a:pt x="0" y="328049"/>
                  </a:cubicBezTo>
                  <a:lnTo>
                    <a:pt x="0" y="32314"/>
                  </a:lnTo>
                  <a:cubicBezTo>
                    <a:pt x="0" y="23744"/>
                    <a:pt x="3404" y="15525"/>
                    <a:pt x="9465" y="9465"/>
                  </a:cubicBezTo>
                  <a:cubicBezTo>
                    <a:pt x="15525" y="3404"/>
                    <a:pt x="23744" y="0"/>
                    <a:pt x="32314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90941"/>
              <a:ext cx="3213943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500"/>
                </a:lnSpc>
              </a:pPr>
              <a:r>
                <a:rPr lang="en-US" sz="5000" dirty="0">
                  <a:solidFill>
                    <a:srgbClr val="22404D"/>
                  </a:solidFill>
                  <a:latin typeface="Montserrat Semi-Bold"/>
                </a:rPr>
                <a:t>¿De </a:t>
              </a:r>
              <a:r>
                <a:rPr lang="en-US" sz="5000" dirty="0" err="1">
                  <a:solidFill>
                    <a:srgbClr val="22404D"/>
                  </a:solidFill>
                  <a:latin typeface="Montserrat Semi-Bold"/>
                </a:rPr>
                <a:t>qué</a:t>
              </a:r>
              <a:r>
                <a:rPr lang="en-US" sz="5000" dirty="0">
                  <a:solidFill>
                    <a:srgbClr val="22404D"/>
                  </a:solidFill>
                  <a:latin typeface="Montserrat Semi-Bold"/>
                </a:rPr>
                <a:t> forma lo </a:t>
              </a:r>
              <a:r>
                <a:rPr lang="en-US" sz="5000" dirty="0" err="1">
                  <a:solidFill>
                    <a:srgbClr val="22404D"/>
                  </a:solidFill>
                  <a:latin typeface="Montserrat Semi-Bold"/>
                </a:rPr>
                <a:t>daré</a:t>
              </a:r>
              <a:r>
                <a:rPr lang="en-US" sz="5000" dirty="0">
                  <a:solidFill>
                    <a:srgbClr val="22404D"/>
                  </a:solidFill>
                  <a:latin typeface="Montserrat Semi-Bold"/>
                </a:rPr>
                <a:t> a </a:t>
              </a:r>
              <a:r>
                <a:rPr lang="en-US" sz="5000" dirty="0" err="1">
                  <a:solidFill>
                    <a:srgbClr val="22404D"/>
                  </a:solidFill>
                  <a:latin typeface="Montserrat Semi-Bold"/>
                </a:rPr>
                <a:t>conocer</a:t>
              </a:r>
              <a:r>
                <a:rPr lang="en-US" sz="5000" dirty="0">
                  <a:solidFill>
                    <a:srgbClr val="22404D"/>
                  </a:solidFill>
                  <a:latin typeface="Montserrat Semi-Bold"/>
                </a:rPr>
                <a:t>?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792586" y="5874377"/>
            <a:ext cx="4835153" cy="3737074"/>
            <a:chOff x="0" y="-171450"/>
            <a:chExt cx="1273456" cy="9842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71368" cy="719789"/>
            </a:xfrm>
            <a:custGeom>
              <a:avLst/>
              <a:gdLst/>
              <a:ahLst/>
              <a:cxnLst/>
              <a:rect l="l" t="t" r="r" b="b"/>
              <a:pathLst>
                <a:path w="1271368" h="719789">
                  <a:moveTo>
                    <a:pt x="81794" y="0"/>
                  </a:moveTo>
                  <a:lnTo>
                    <a:pt x="1189574" y="0"/>
                  </a:lnTo>
                  <a:cubicBezTo>
                    <a:pt x="1234747" y="0"/>
                    <a:pt x="1271368" y="36620"/>
                    <a:pt x="1271368" y="81794"/>
                  </a:cubicBezTo>
                  <a:lnTo>
                    <a:pt x="1271368" y="637995"/>
                  </a:lnTo>
                  <a:cubicBezTo>
                    <a:pt x="1271368" y="659688"/>
                    <a:pt x="1262750" y="680493"/>
                    <a:pt x="1247411" y="695832"/>
                  </a:cubicBezTo>
                  <a:cubicBezTo>
                    <a:pt x="1232072" y="711172"/>
                    <a:pt x="1211267" y="719789"/>
                    <a:pt x="1189574" y="719789"/>
                  </a:cubicBezTo>
                  <a:lnTo>
                    <a:pt x="81794" y="719789"/>
                  </a:lnTo>
                  <a:cubicBezTo>
                    <a:pt x="60101" y="719789"/>
                    <a:pt x="39296" y="711172"/>
                    <a:pt x="23957" y="695832"/>
                  </a:cubicBezTo>
                  <a:cubicBezTo>
                    <a:pt x="8618" y="680493"/>
                    <a:pt x="0" y="659688"/>
                    <a:pt x="0" y="637995"/>
                  </a:cubicBezTo>
                  <a:lnTo>
                    <a:pt x="0" y="81794"/>
                  </a:lnTo>
                  <a:cubicBezTo>
                    <a:pt x="0" y="60101"/>
                    <a:pt x="8618" y="39296"/>
                    <a:pt x="23957" y="23957"/>
                  </a:cubicBezTo>
                  <a:cubicBezTo>
                    <a:pt x="39296" y="8618"/>
                    <a:pt x="60101" y="0"/>
                    <a:pt x="81794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71450"/>
              <a:ext cx="1273456" cy="984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000"/>
                </a:lnSpc>
              </a:pPr>
              <a:r>
                <a:rPr lang="en-US" sz="6000" dirty="0">
                  <a:solidFill>
                    <a:srgbClr val="22404D"/>
                  </a:solidFill>
                  <a:latin typeface="Montserrat Semi-Bold"/>
                </a:rPr>
                <a:t>MEDIOS</a:t>
              </a: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36167" y="7430243"/>
            <a:ext cx="2564345" cy="923164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340398" y="1130322"/>
            <a:ext cx="1360720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Mezcla de marketing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16870" y="2935090"/>
            <a:ext cx="1220294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179">
                <a:solidFill>
                  <a:srgbClr val="22404D"/>
                </a:solidFill>
                <a:latin typeface="Montserrat Extra-Bold"/>
              </a:rPr>
              <a:t>PUBLICIDAD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567</Words>
  <Application>Microsoft Office PowerPoint</Application>
  <PresentationFormat>Personalizado</PresentationFormat>
  <Paragraphs>131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6: Mezcla de mercadeo / Imagen corporativa / Encuesta</dc:title>
  <cp:lastModifiedBy>Hannia Chinchilla</cp:lastModifiedBy>
  <cp:revision>3</cp:revision>
  <dcterms:created xsi:type="dcterms:W3CDTF">2006-08-16T00:00:00Z</dcterms:created>
  <dcterms:modified xsi:type="dcterms:W3CDTF">2024-01-22T17:08:14Z</dcterms:modified>
  <dc:identifier>DAFaGOj_6Xc</dc:identifier>
</cp:coreProperties>
</file>