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 Extra-Bold" panose="020B0604020202020204" charset="0"/>
      <p:regular r:id="rId10"/>
    </p:embeddedFont>
    <p:embeddedFont>
      <p:font typeface="Montserrat Semi-Bold" panose="020B0604020202020204" charset="0"/>
      <p:regular r:id="rId11"/>
    </p:embeddedFont>
    <p:embeddedFont>
      <p:font typeface="Montserrat Semi-Bold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101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ia Chinchilla" userId="d80d14b5-e9f5-4be1-8561-aaab699fbfed" providerId="ADAL" clId="{F77A6ABF-0FA2-42FF-AC20-6C252EACDA64}"/>
    <pc:docChg chg="delSld">
      <pc:chgData name="Hannia Chinchilla" userId="d80d14b5-e9f5-4be1-8561-aaab699fbfed" providerId="ADAL" clId="{F77A6ABF-0FA2-42FF-AC20-6C252EACDA64}" dt="2023-03-07T22:11:38.912" v="0" actId="47"/>
      <pc:docMkLst>
        <pc:docMk/>
      </pc:docMkLst>
      <pc:sldChg chg="del">
        <pc:chgData name="Hannia Chinchilla" userId="d80d14b5-e9f5-4be1-8561-aaab699fbfed" providerId="ADAL" clId="{F77A6ABF-0FA2-42FF-AC20-6C252EACDA64}" dt="2023-03-07T22:11:38.912" v="0" actId="47"/>
        <pc:sldMkLst>
          <pc:docMk/>
          <pc:sldMk cId="0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8FC440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8FC440">
                  <a:alpha val="14902"/>
                </a:srgbClr>
              </a:solidFill>
            </p:spPr>
          </p:sp>
        </p:grp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909051" y="-1358425"/>
            <a:ext cx="13716000" cy="77116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330169" y="6395085"/>
            <a:ext cx="9499703" cy="251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60"/>
              </a:lnSpc>
            </a:pPr>
            <a:r>
              <a:rPr lang="en-US" sz="8300" spc="-498">
                <a:solidFill>
                  <a:srgbClr val="285F74"/>
                </a:solidFill>
                <a:latin typeface="Montserrat Extra-Bold"/>
              </a:rPr>
              <a:t>Sesión 13: Retroalimentación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57006" y="4422771"/>
            <a:ext cx="3646816" cy="11187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18409" y="3865346"/>
            <a:ext cx="6462782" cy="7822414"/>
            <a:chOff x="0" y="0"/>
            <a:chExt cx="8617043" cy="104298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237730" y="4574446"/>
              <a:ext cx="9092504" cy="3093835"/>
              <a:chOff x="0" y="0"/>
              <a:chExt cx="1194373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6897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68973" h="360680">
                    <a:moveTo>
                      <a:pt x="1168973" y="180340"/>
                    </a:moveTo>
                    <a:cubicBezTo>
                      <a:pt x="1168973" y="81280"/>
                      <a:pt x="1088963" y="0"/>
                      <a:pt x="98863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88633" y="360680"/>
                    </a:lnTo>
                    <a:cubicBezTo>
                      <a:pt x="1087693" y="360680"/>
                      <a:pt x="1168973" y="279400"/>
                      <a:pt x="1168973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1422354" y="2073974"/>
              <a:ext cx="7147594" cy="3093835"/>
              <a:chOff x="0" y="0"/>
              <a:chExt cx="938894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13494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3494" h="360680">
                    <a:moveTo>
                      <a:pt x="913494" y="180340"/>
                    </a:moveTo>
                    <a:cubicBezTo>
                      <a:pt x="913494" y="81280"/>
                      <a:pt x="833484" y="0"/>
                      <a:pt x="733154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3154" y="360680"/>
                    </a:lnTo>
                    <a:cubicBezTo>
                      <a:pt x="832214" y="360680"/>
                      <a:pt x="913494" y="279400"/>
                      <a:pt x="913494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224423" y="1028700"/>
            <a:ext cx="12763900" cy="2006600"/>
            <a:chOff x="0" y="0"/>
            <a:chExt cx="17018533" cy="2675467"/>
          </a:xfrm>
        </p:grpSpPr>
        <p:sp>
          <p:nvSpPr>
            <p:cNvPr id="8" name="TextBox 8"/>
            <p:cNvSpPr txBox="1"/>
            <p:nvPr/>
          </p:nvSpPr>
          <p:spPr>
            <a:xfrm>
              <a:off x="0" y="1862270"/>
              <a:ext cx="17018533" cy="813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" y="66675"/>
              <a:ext cx="17018528" cy="1551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193738" y="-931767"/>
            <a:ext cx="3955788" cy="4663763"/>
            <a:chOff x="0" y="0"/>
            <a:chExt cx="5274385" cy="6218350"/>
          </a:xfrm>
        </p:grpSpPr>
        <p:grpSp>
          <p:nvGrpSpPr>
            <p:cNvPr id="11" name="Group 11"/>
            <p:cNvGrpSpPr/>
            <p:nvPr/>
          </p:nvGrpSpPr>
          <p:grpSpPr>
            <a:xfrm rot="-2700000">
              <a:off x="-81642" y="1746690"/>
              <a:ext cx="5607681" cy="1610992"/>
              <a:chOff x="0" y="0"/>
              <a:chExt cx="1414632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38923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89232" h="360680">
                    <a:moveTo>
                      <a:pt x="1389232" y="180340"/>
                    </a:moveTo>
                    <a:cubicBezTo>
                      <a:pt x="1389232" y="81280"/>
                      <a:pt x="1309222" y="0"/>
                      <a:pt x="120889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08892" y="360680"/>
                    </a:lnTo>
                    <a:cubicBezTo>
                      <a:pt x="1307952" y="360680"/>
                      <a:pt x="1389232" y="279400"/>
                      <a:pt x="1389232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-2700000">
              <a:off x="-97486" y="3232862"/>
              <a:ext cx="4554957" cy="1610992"/>
              <a:chOff x="0" y="0"/>
              <a:chExt cx="1149065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12366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23665" h="360680">
                    <a:moveTo>
                      <a:pt x="1123665" y="180340"/>
                    </a:moveTo>
                    <a:cubicBezTo>
                      <a:pt x="1123665" y="81280"/>
                      <a:pt x="1043655" y="0"/>
                      <a:pt x="9433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43325" y="360680"/>
                    </a:lnTo>
                    <a:cubicBezTo>
                      <a:pt x="1042385" y="360680"/>
                      <a:pt x="1123665" y="279400"/>
                      <a:pt x="1123665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1920116" y="1663722"/>
            <a:ext cx="1371300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Retroalimentación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18919" y="2936875"/>
            <a:ext cx="9355204" cy="600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0"/>
              </a:lnSpc>
            </a:pPr>
            <a:r>
              <a:rPr lang="en-US" sz="3500">
                <a:solidFill>
                  <a:srgbClr val="285F74"/>
                </a:solidFill>
                <a:latin typeface="Montserrat Semi-Bold"/>
              </a:rPr>
              <a:t>Cada equipo debe elaborar un documento con la siguiente información</a:t>
            </a:r>
          </a:p>
          <a:p>
            <a:pPr>
              <a:lnSpc>
                <a:spcPts val="5250"/>
              </a:lnSpc>
            </a:pPr>
            <a:endParaRPr lang="en-US" sz="3500">
              <a:solidFill>
                <a:srgbClr val="285F74"/>
              </a:solidFill>
              <a:latin typeface="Montserrat Semi-Bold"/>
            </a:endParaRPr>
          </a:p>
          <a:p>
            <a:pPr marL="755651" lvl="1" indent="-377825">
              <a:lnSpc>
                <a:spcPts val="5250"/>
              </a:lnSpc>
              <a:buFont typeface="Arial"/>
              <a:buChar char="•"/>
            </a:pPr>
            <a:r>
              <a:rPr lang="en-US" sz="3500">
                <a:solidFill>
                  <a:srgbClr val="285F74"/>
                </a:solidFill>
                <a:latin typeface="Montserrat Semi-Bold"/>
              </a:rPr>
              <a:t>Aspectos positivos del programa.</a:t>
            </a:r>
          </a:p>
          <a:p>
            <a:pPr marL="755651" lvl="1" indent="-377825">
              <a:lnSpc>
                <a:spcPts val="5250"/>
              </a:lnSpc>
              <a:buFont typeface="Arial"/>
              <a:buChar char="•"/>
            </a:pPr>
            <a:r>
              <a:rPr lang="en-US" sz="3500">
                <a:solidFill>
                  <a:srgbClr val="285F74"/>
                </a:solidFill>
                <a:latin typeface="Montserrat Semi-Bold"/>
              </a:rPr>
              <a:t>Aspectos negativos del programa.</a:t>
            </a:r>
          </a:p>
          <a:p>
            <a:pPr marL="755651" lvl="1" indent="-377825">
              <a:lnSpc>
                <a:spcPts val="5250"/>
              </a:lnSpc>
              <a:buFont typeface="Arial"/>
              <a:buChar char="•"/>
            </a:pPr>
            <a:r>
              <a:rPr lang="en-US" sz="3500">
                <a:solidFill>
                  <a:srgbClr val="285F74"/>
                </a:solidFill>
                <a:latin typeface="Montserrat Semi-Bold"/>
              </a:rPr>
              <a:t>Elementos que cambiarían (Recomendaciones).</a:t>
            </a:r>
          </a:p>
          <a:p>
            <a:pPr marL="755651" lvl="1" indent="-377825">
              <a:lnSpc>
                <a:spcPts val="5250"/>
              </a:lnSpc>
              <a:buFont typeface="Arial"/>
              <a:buChar char="•"/>
            </a:pPr>
            <a:r>
              <a:rPr lang="en-US" sz="3500">
                <a:solidFill>
                  <a:srgbClr val="285F74"/>
                </a:solidFill>
                <a:latin typeface="Montserrat Semi-Bold"/>
              </a:rPr>
              <a:t>Calificación para el voluntario.</a:t>
            </a:r>
          </a:p>
          <a:p>
            <a:pPr marL="755651" lvl="1" indent="-377825">
              <a:lnSpc>
                <a:spcPts val="5250"/>
              </a:lnSpc>
              <a:buFont typeface="Arial"/>
              <a:buChar char="•"/>
            </a:pPr>
            <a:r>
              <a:rPr lang="en-US" sz="3500">
                <a:solidFill>
                  <a:srgbClr val="285F74"/>
                </a:solidFill>
                <a:latin typeface="Montserrat Semi-Bold"/>
              </a:rPr>
              <a:t>Calificación general del programa.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32465" y="-480989"/>
            <a:ext cx="7663131" cy="430847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1694" y="8827495"/>
            <a:ext cx="3464105" cy="10626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909051" y="-1358425"/>
            <a:ext cx="13716000" cy="77116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028484" y="5257800"/>
            <a:ext cx="12231033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 spc="-215">
                <a:solidFill>
                  <a:srgbClr val="285F74"/>
                </a:solidFill>
                <a:latin typeface="Montserrat Extra-Bold"/>
              </a:rPr>
              <a:t>Tarea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05662" y="3066830"/>
            <a:ext cx="6334916" cy="194332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5005202" y="6486525"/>
            <a:ext cx="8693814" cy="224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000">
                <a:solidFill>
                  <a:srgbClr val="285F74"/>
                </a:solidFill>
                <a:latin typeface="Montserrat Semi-Bold"/>
              </a:rPr>
              <a:t>Enviar a programas@jacostarica.com la evaluación del programa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15769" y="9220200"/>
            <a:ext cx="6456462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22404D"/>
                </a:solidFill>
                <a:latin typeface="Montserrat Semi-Bold Bold"/>
              </a:rPr>
              <a:t>"Todos los derechos reservados, Junior Achievement Costa Rica"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20448" y="6223296"/>
            <a:ext cx="6247103" cy="19163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30046" b="30312"/>
          <a:stretch>
            <a:fillRect/>
          </a:stretch>
        </p:blipFill>
        <p:spPr>
          <a:xfrm>
            <a:off x="0" y="2147322"/>
            <a:ext cx="18288000" cy="40759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Custom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Montserrat Extra-Bold</vt:lpstr>
      <vt:lpstr>Calibri</vt:lpstr>
      <vt:lpstr>Montserrat Semi-Bold</vt:lpstr>
      <vt:lpstr>Arial</vt:lpstr>
      <vt:lpstr>Montserrat Semi-Bold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13</dc:title>
  <cp:lastModifiedBy>Hannia Chinchilla</cp:lastModifiedBy>
  <cp:revision>1</cp:revision>
  <dcterms:created xsi:type="dcterms:W3CDTF">2006-08-16T00:00:00Z</dcterms:created>
  <dcterms:modified xsi:type="dcterms:W3CDTF">2023-03-07T22:11:50Z</dcterms:modified>
  <dc:identifier>DAFbW3P7BMY</dc:identifier>
</cp:coreProperties>
</file>