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Extra-Bold" panose="020B0604020202020204" charset="0"/>
      <p:regular r:id="rId16"/>
    </p:embeddedFont>
    <p:embeddedFont>
      <p:font typeface="Montserrat Semi-Bold" panose="020B0604020202020204" charset="0"/>
      <p:regular r:id="rId17"/>
    </p:embeddedFont>
    <p:embeddedFont>
      <p:font typeface="Montserrat Semi-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ia Chinchilla" userId="d80d14b5-e9f5-4be1-8561-aaab699fbfed" providerId="ADAL" clId="{B31698A9-2851-46BC-AAB4-9D5D891CEDC5}"/>
    <pc:docChg chg="delSld">
      <pc:chgData name="Hannia Chinchilla" userId="d80d14b5-e9f5-4be1-8561-aaab699fbfed" providerId="ADAL" clId="{B31698A9-2851-46BC-AAB4-9D5D891CEDC5}" dt="2023-03-07T22:11:10.504" v="0" actId="47"/>
      <pc:docMkLst>
        <pc:docMk/>
      </pc:docMkLst>
      <pc:sldChg chg="del">
        <pc:chgData name="Hannia Chinchilla" userId="d80d14b5-e9f5-4be1-8561-aaab699fbfed" providerId="ADAL" clId="{B31698A9-2851-46BC-AAB4-9D5D891CEDC5}" dt="2023-03-07T22:11:10.504" v="0" actId="47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8FC440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8FC440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357528" y="4612170"/>
            <a:ext cx="8460068" cy="502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0"/>
              </a:lnSpc>
            </a:pPr>
            <a:endParaRPr/>
          </a:p>
          <a:p>
            <a:pPr algn="ctr">
              <a:lnSpc>
                <a:spcPts val="9960"/>
              </a:lnSpc>
            </a:pPr>
            <a:r>
              <a:rPr lang="en-US" sz="8300" spc="-498">
                <a:solidFill>
                  <a:srgbClr val="285F74"/>
                </a:solidFill>
                <a:latin typeface="Montserrat Extra-Bold"/>
              </a:rPr>
              <a:t>Sesión 12: </a:t>
            </a:r>
          </a:p>
          <a:p>
            <a:pPr algn="ctr">
              <a:lnSpc>
                <a:spcPts val="9960"/>
              </a:lnSpc>
            </a:pPr>
            <a:r>
              <a:rPr lang="en-US" sz="8300" spc="-498">
                <a:solidFill>
                  <a:srgbClr val="285F74"/>
                </a:solidFill>
                <a:latin typeface="Montserrat Extra-Bold"/>
              </a:rPr>
              <a:t>Liquidación e</a:t>
            </a:r>
          </a:p>
          <a:p>
            <a:pPr algn="ctr">
              <a:lnSpc>
                <a:spcPts val="9960"/>
              </a:lnSpc>
            </a:pPr>
            <a:r>
              <a:rPr lang="en-US" sz="8300" spc="-498">
                <a:solidFill>
                  <a:srgbClr val="285F74"/>
                </a:solidFill>
                <a:latin typeface="Montserrat Extra-Bold"/>
              </a:rPr>
              <a:t>Impuestos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4080840"/>
            <a:ext cx="3464105" cy="1062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5769" y="9220200"/>
            <a:ext cx="645646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"Todos los derechos reservados, Junior Achievement Costa Rica"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45820" y="-724446"/>
            <a:ext cx="3426960" cy="4265666"/>
            <a:chOff x="0" y="0"/>
            <a:chExt cx="4569280" cy="56875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42680" y="-1748950"/>
            <a:ext cx="13716000" cy="771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62050" y="4704950"/>
            <a:ext cx="127639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000" spc="-660">
                <a:solidFill>
                  <a:srgbClr val="000000"/>
                </a:solidFill>
                <a:latin typeface="Montserrat Extra-Bold"/>
              </a:rPr>
              <a:t>Impuestos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0762" y="8195640"/>
            <a:ext cx="3464105" cy="10626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73139" y="6390875"/>
            <a:ext cx="4672190" cy="4672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4068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3" name="AutoShape 3"/>
          <p:cNvSpPr/>
          <p:nvPr/>
        </p:nvSpPr>
        <p:spPr>
          <a:xfrm>
            <a:off x="953930" y="3312508"/>
            <a:ext cx="8096250" cy="4095750"/>
          </a:xfrm>
          <a:prstGeom prst="rect">
            <a:avLst/>
          </a:prstGeom>
          <a:solidFill>
            <a:srgbClr val="C3EDEF"/>
          </a:solidFill>
        </p:spPr>
      </p:sp>
      <p:sp>
        <p:nvSpPr>
          <p:cNvPr id="4" name="TextBox 4"/>
          <p:cNvSpPr txBox="1"/>
          <p:nvPr/>
        </p:nvSpPr>
        <p:spPr>
          <a:xfrm>
            <a:off x="1903789" y="4264006"/>
            <a:ext cx="6866600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Son los pagos o prestaciones que se pagan a Estado para satisfacer las necesidades comunes de todos los ciudadanos.</a:t>
            </a:r>
          </a:p>
          <a:p>
            <a:pPr algn="just">
              <a:lnSpc>
                <a:spcPts val="4500"/>
              </a:lnSpc>
            </a:pPr>
            <a:endParaRPr lang="en-US" sz="3000">
              <a:solidFill>
                <a:srgbClr val="1D617A"/>
              </a:solidFill>
              <a:latin typeface="Montserrat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79663" y="4539139"/>
            <a:ext cx="7418284" cy="112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Directos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1D617A"/>
                </a:solidFill>
                <a:latin typeface="Montserrat Semi-Bold"/>
              </a:rPr>
              <a:t>Indirectos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000000"/>
                </a:solidFill>
                <a:latin typeface="Montserrat Extra-Bold"/>
              </a:rPr>
              <a:t>Impuestos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37820" y="3655228"/>
            <a:ext cx="810196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spc="-105">
                <a:solidFill>
                  <a:srgbClr val="285F74"/>
                </a:solidFill>
                <a:latin typeface="Montserrat Extra-Bold"/>
              </a:rPr>
              <a:t>Tipos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48211" y="3655228"/>
            <a:ext cx="810196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spc="-105">
                <a:solidFill>
                  <a:srgbClr val="285F74"/>
                </a:solidFill>
                <a:latin typeface="Montserrat Extra-Bold"/>
              </a:rPr>
              <a:t>Definición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287499" y="2022090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Impuestos Directos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4598" y="4007524"/>
            <a:ext cx="7544757" cy="753805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132524" y="3171825"/>
            <a:ext cx="9355204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Gravan directamente lo que se recibe como ingreso.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285F74"/>
              </a:solidFill>
              <a:latin typeface="Montserrat Semi-Bold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Ejemplo: Impuesto de la Renta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853100" y="1830040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000000"/>
                </a:solidFill>
                <a:latin typeface="Montserrat Extra-Bold"/>
              </a:rPr>
              <a:t>Impuestos Indirectos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26547" y="3627221"/>
            <a:ext cx="9355204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3500">
                <a:solidFill>
                  <a:srgbClr val="000000"/>
                </a:solidFill>
                <a:latin typeface="Montserrat Semi-Bold"/>
              </a:rPr>
              <a:t>Gravan a lo que se consume o se gasta.</a:t>
            </a:r>
          </a:p>
          <a:p>
            <a:pPr>
              <a:lnSpc>
                <a:spcPts val="5250"/>
              </a:lnSpc>
            </a:pPr>
            <a:endParaRPr lang="en-US" sz="35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5250"/>
              </a:lnSpc>
            </a:pPr>
            <a:r>
              <a:rPr lang="en-US" sz="3500">
                <a:solidFill>
                  <a:srgbClr val="000000"/>
                </a:solidFill>
                <a:latin typeface="Montserrat Semi-Bold"/>
              </a:rPr>
              <a:t>Ejemplo: Impuesto al Valor Agregado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3100" y="5440633"/>
            <a:ext cx="5483322" cy="5483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8484" y="1872959"/>
            <a:ext cx="12231033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9">
                <a:solidFill>
                  <a:srgbClr val="22404D"/>
                </a:solidFill>
                <a:latin typeface="Montserrat Extra-Bold"/>
              </a:rPr>
              <a:t>Impuesto sobre la Renta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3693" b="24777"/>
          <a:stretch>
            <a:fillRect/>
          </a:stretch>
        </p:blipFill>
        <p:spPr>
          <a:xfrm>
            <a:off x="15017950" y="-480989"/>
            <a:ext cx="5377646" cy="34300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781180">
            <a:off x="-4454585" y="-1843246"/>
            <a:ext cx="10908612" cy="12919035"/>
            <a:chOff x="0" y="0"/>
            <a:chExt cx="14544816" cy="17225380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16207" y="4173181"/>
            <a:ext cx="6863258" cy="68571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73602" y="3286125"/>
            <a:ext cx="10579630" cy="597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Grava las utilidades de cualquier actividad o negocio lucrativo.</a:t>
            </a: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Aplica para personas físicas y jurídicas.</a:t>
            </a: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  <a:p>
            <a:pPr algn="ctr">
              <a:lnSpc>
                <a:spcPts val="5999"/>
              </a:lnSpc>
            </a:pPr>
            <a:r>
              <a:rPr lang="en-US" sz="3999">
                <a:solidFill>
                  <a:srgbClr val="285F74"/>
                </a:solidFill>
                <a:latin typeface="Montserrat Semi-Bold"/>
              </a:rPr>
              <a:t>Es un impuesto anual</a:t>
            </a: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  <a:p>
            <a:pPr algn="ctr">
              <a:lnSpc>
                <a:spcPts val="5999"/>
              </a:lnSpc>
            </a:pPr>
            <a:endParaRPr lang="en-US" sz="3999">
              <a:solidFill>
                <a:srgbClr val="285F74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224423" y="1028700"/>
            <a:ext cx="12763900" cy="2006600"/>
            <a:chOff x="0" y="0"/>
            <a:chExt cx="17018533" cy="2675467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2270"/>
              <a:ext cx="17018533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" y="66675"/>
              <a:ext cx="17018528" cy="1551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388024" y="1958975"/>
            <a:ext cx="1371300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Impuesto al Valor Agregado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2110" y="3627221"/>
            <a:ext cx="9355204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3500">
                <a:solidFill>
                  <a:srgbClr val="285F74"/>
                </a:solidFill>
                <a:latin typeface="Montserrat Semi-Bold"/>
              </a:rPr>
              <a:t>Lo deben pagar las personas físicas o jurídicas que realicen ventas o presten servicios en forma habitual, también quienes realicen importaciones de bienes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1948" y="8726970"/>
            <a:ext cx="3464105" cy="10626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090" y="5746790"/>
            <a:ext cx="4055920" cy="40595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33693" b="24777"/>
          <a:stretch>
            <a:fillRect/>
          </a:stretch>
        </p:blipFill>
        <p:spPr>
          <a:xfrm>
            <a:off x="15599177" y="-526047"/>
            <a:ext cx="5377646" cy="3430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C3EDE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2202691" y="-1373631"/>
            <a:ext cx="6567557" cy="7927189"/>
            <a:chOff x="0" y="0"/>
            <a:chExt cx="8756743" cy="10569585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C3EDE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7936193" y="7580260"/>
            <a:ext cx="2606975" cy="2240369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85F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36193" y="2889972"/>
            <a:ext cx="2606975" cy="2240369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85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83294" y="4053415"/>
            <a:ext cx="2606975" cy="2240369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85549" y="6438611"/>
            <a:ext cx="2606975" cy="2240369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0A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023794" y="6460075"/>
            <a:ext cx="2606975" cy="2240369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023794" y="4053415"/>
            <a:ext cx="2606975" cy="2240369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0A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99470" y="1018338"/>
            <a:ext cx="1448042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spc="-195">
                <a:solidFill>
                  <a:srgbClr val="000000"/>
                </a:solidFill>
                <a:latin typeface="Montserrat Extra-Bold"/>
              </a:rPr>
              <a:t>Importancia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59865" y="3645031"/>
            <a:ext cx="2145060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"/>
              </a:rPr>
              <a:t>Invertir en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"/>
              </a:rPr>
              <a:t>salud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23794" y="4941428"/>
            <a:ext cx="260697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"/>
              </a:rPr>
              <a:t>Impartir justicia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63427" y="7215135"/>
            <a:ext cx="192770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Semi-Bold Bold"/>
              </a:rPr>
              <a:t>Combatir la pobreza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67151" y="8335319"/>
            <a:ext cx="2145060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"/>
              </a:rPr>
              <a:t>Impulsar los sectores económicos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07022" y="7336588"/>
            <a:ext cx="137461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"/>
              </a:rPr>
              <a:t>Mejorar la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"/>
              </a:rPr>
              <a:t>educación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21247" y="4456050"/>
            <a:ext cx="2131070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Semi-Bold"/>
              </a:rPr>
              <a:t>Destinar recursos a las necesidades sociales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59865" y="5474634"/>
            <a:ext cx="213107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Semi-Bold Bold"/>
              </a:rPr>
              <a:t>Los impuestos permiten: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 l="33693" t="18163" r="33898" b="24777"/>
          <a:stretch>
            <a:fillRect/>
          </a:stretch>
        </p:blipFill>
        <p:spPr>
          <a:xfrm>
            <a:off x="15497891" y="142200"/>
            <a:ext cx="2790109" cy="2761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00A0A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285F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285F74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00A0A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09051" y="-1358425"/>
            <a:ext cx="13716000" cy="7711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8484" y="5010150"/>
            <a:ext cx="1223103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215">
                <a:solidFill>
                  <a:srgbClr val="285F74"/>
                </a:solidFill>
                <a:latin typeface="Montserrat Extra-Bold"/>
              </a:rPr>
              <a:t>Subir al link :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9075" y="2855823"/>
            <a:ext cx="6334916" cy="194332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070691" y="6370320"/>
            <a:ext cx="8693814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4500">
                <a:solidFill>
                  <a:srgbClr val="285F74"/>
                </a:solidFill>
                <a:latin typeface="Montserrat Semi-Bold"/>
              </a:rPr>
              <a:t>Sistema contable y Plan de Negocios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Montserrat Extra-Bold</vt:lpstr>
      <vt:lpstr>Montserrat Semi-Bold</vt:lpstr>
      <vt:lpstr>Montserrat Semi-Bold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12</dc:title>
  <cp:lastModifiedBy>Hannia Chinchilla</cp:lastModifiedBy>
  <cp:revision>1</cp:revision>
  <dcterms:created xsi:type="dcterms:W3CDTF">2006-08-16T00:00:00Z</dcterms:created>
  <dcterms:modified xsi:type="dcterms:W3CDTF">2023-03-07T22:11:16Z</dcterms:modified>
  <dc:identifier>DAFaDpdEdc0</dc:identifier>
</cp:coreProperties>
</file>