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Montserrat Extra-Bold" charset="1" panose="00000900000000000000"/>
      <p:regular r:id="rId10"/>
    </p:embeddedFont>
    <p:embeddedFont>
      <p:font typeface="Montserrat Extra-Bold Bold" charset="1" panose="00000A00000000000000"/>
      <p:regular r:id="rId11"/>
    </p:embeddedFont>
    <p:embeddedFont>
      <p:font typeface="Montserrat Extra-Bold Italics" charset="1" panose="00000900000000000000"/>
      <p:regular r:id="rId12"/>
    </p:embeddedFont>
    <p:embeddedFont>
      <p:font typeface="Montserrat Extra-Bold Bold Italics" charset="1" panose="00000A00000000000000"/>
      <p:regular r:id="rId13"/>
    </p:embeddedFont>
    <p:embeddedFont>
      <p:font typeface="Montserrat Semi-Bold" charset="1" panose="00000700000000000000"/>
      <p:regular r:id="rId14"/>
    </p:embeddedFont>
    <p:embeddedFont>
      <p:font typeface="Montserrat Semi-Bold Bold" charset="1" panose="00000800000000000000"/>
      <p:regular r:id="rId15"/>
    </p:embeddedFont>
    <p:embeddedFont>
      <p:font typeface="Montserrat Semi-Bold Italics" charset="1" panose="00000700000000000000"/>
      <p:regular r:id="rId16"/>
    </p:embeddedFont>
    <p:embeddedFont>
      <p:font typeface="Montserrat Semi-Bold Bold Italics" charset="1" panose="00000800000000000000"/>
      <p:regular r:id="rId17"/>
    </p:embeddedFont>
    <p:embeddedFont>
      <p:font typeface="Montserrat 1" charset="1" panose="00000800000000000000"/>
      <p:regular r:id="rId18"/>
    </p:embeddedFont>
    <p:embeddedFont>
      <p:font typeface="Montserrat 2" charset="1" panose="000007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25" Target="slides/slide6.xml" Type="http://schemas.openxmlformats.org/officeDocument/2006/relationships/slide"/><Relationship Id="rId26" Target="slides/slide7.xml" Type="http://schemas.openxmlformats.org/officeDocument/2006/relationships/slide"/><Relationship Id="rId27" Target="slides/slide8.xml" Type="http://schemas.openxmlformats.org/officeDocument/2006/relationships/slide"/><Relationship Id="rId28" Target="slides/slide9.xml" Type="http://schemas.openxmlformats.org/officeDocument/2006/relationships/slide"/><Relationship Id="rId29" Target="slides/slide10.xml" Type="http://schemas.openxmlformats.org/officeDocument/2006/relationships/slide"/><Relationship Id="rId3" Target="viewProps.xml" Type="http://schemas.openxmlformats.org/officeDocument/2006/relationships/viewProps"/><Relationship Id="rId30" Target="slides/slide11.xml" Type="http://schemas.openxmlformats.org/officeDocument/2006/relationships/slide"/><Relationship Id="rId31" Target="slides/slide12.xml" Type="http://schemas.openxmlformats.org/officeDocument/2006/relationships/slide"/><Relationship Id="rId32" Target="slides/slide13.xml" Type="http://schemas.openxmlformats.org/officeDocument/2006/relationships/slide"/><Relationship Id="rId33" Target="slides/slide14.xml" Type="http://schemas.openxmlformats.org/officeDocument/2006/relationships/slide"/><Relationship Id="rId34" Target="slides/slide15.xml" Type="http://schemas.openxmlformats.org/officeDocument/2006/relationships/slide"/><Relationship Id="rId35" Target="slides/slide16.xml" Type="http://schemas.openxmlformats.org/officeDocument/2006/relationships/slide"/><Relationship Id="rId36" Target="slides/slide17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31.gif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34.png" Type="http://schemas.openxmlformats.org/officeDocument/2006/relationships/image"/><Relationship Id="rId4" Target="../media/image35.svg" Type="http://schemas.openxmlformats.org/officeDocument/2006/relationships/image"/><Relationship Id="rId5" Target="../media/image36.gif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.pn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41.png" Type="http://schemas.openxmlformats.org/officeDocument/2006/relationships/image"/><Relationship Id="rId4" Target="../media/image42.sv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2.png" Type="http://schemas.openxmlformats.org/officeDocument/2006/relationships/image"/><Relationship Id="rId8" Target="../media/image9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gif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3.gif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7.png" Type="http://schemas.openxmlformats.org/officeDocument/2006/relationships/image"/><Relationship Id="rId4" Target="../media/image18.gif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svg" Type="http://schemas.openxmlformats.org/officeDocument/2006/relationships/image"/><Relationship Id="rId2" Target="../media/image1.png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Relationship Id="rId7" Target="../media/image23.png" Type="http://schemas.openxmlformats.org/officeDocument/2006/relationships/image"/><Relationship Id="rId8" Target="../media/image24.svg" Type="http://schemas.openxmlformats.org/officeDocument/2006/relationships/image"/><Relationship Id="rId9" Target="../media/image25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Relationship Id="rId6" Target="../media/image29.png" Type="http://schemas.openxmlformats.org/officeDocument/2006/relationships/image"/><Relationship Id="rId7" Target="../media/image3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name="Group 3" id="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name="Group 7" id="7"/>
          <p:cNvGrpSpPr/>
          <p:nvPr/>
        </p:nvGrpSpPr>
        <p:grpSpPr>
          <a:xfrm rot="0"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name="Group 8" id="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914828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840266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name="Group 12" id="12"/>
          <p:cNvGrpSpPr/>
          <p:nvPr/>
        </p:nvGrpSpPr>
        <p:grpSpPr>
          <a:xfrm rot="0">
            <a:off x="-3411460" y="-2632035"/>
            <a:ext cx="10908612" cy="12919035"/>
            <a:chOff x="0" y="0"/>
            <a:chExt cx="14544816" cy="17225380"/>
          </a:xfrm>
        </p:grpSpPr>
        <p:grpSp>
          <p:nvGrpSpPr>
            <p:cNvPr name="Group 13" id="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2063932" y="-1244263"/>
            <a:ext cx="13716000" cy="77116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514683" y="8637746"/>
            <a:ext cx="4603343" cy="1412137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1369790" y="4110850"/>
            <a:ext cx="15889510" cy="3848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199"/>
              </a:lnSpc>
            </a:pPr>
            <a:r>
              <a:rPr lang="en-US" sz="8499" spc="-509">
                <a:solidFill>
                  <a:srgbClr val="285F74"/>
                </a:solidFill>
                <a:latin typeface="Montserrat Extra-Bold"/>
              </a:rPr>
              <a:t>Sesión 11:</a:t>
            </a:r>
          </a:p>
          <a:p>
            <a:pPr>
              <a:lnSpc>
                <a:spcPts val="10199"/>
              </a:lnSpc>
            </a:pPr>
            <a:r>
              <a:rPr lang="en-US" sz="8499" spc="-509">
                <a:solidFill>
                  <a:srgbClr val="285F74"/>
                </a:solidFill>
                <a:latin typeface="Montserrat Extra-Bold"/>
              </a:rPr>
              <a:t>Preparación para feria y       evaluaciones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507495" y="-1316017"/>
            <a:ext cx="10908612" cy="12919035"/>
            <a:chOff x="0" y="0"/>
            <a:chExt cx="14544816" cy="17225380"/>
          </a:xfrm>
        </p:grpSpPr>
        <p:grpSp>
          <p:nvGrpSpPr>
            <p:cNvPr name="Group 3" id="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9424">
                  <a:alpha val="14902"/>
                </a:srgbClr>
              </a:solidFill>
            </p:spPr>
          </p:sp>
        </p:grpSp>
      </p:grpSp>
      <p:grpSp>
        <p:nvGrpSpPr>
          <p:cNvPr name="Group 7" id="7"/>
          <p:cNvGrpSpPr/>
          <p:nvPr/>
        </p:nvGrpSpPr>
        <p:grpSpPr>
          <a:xfrm rot="0">
            <a:off x="14685839" y="7886076"/>
            <a:ext cx="3578255" cy="4078892"/>
            <a:chOff x="0" y="0"/>
            <a:chExt cx="4771007" cy="5438522"/>
          </a:xfrm>
        </p:grpSpPr>
        <p:grpSp>
          <p:nvGrpSpPr>
            <p:cNvPr name="Group 8" id="8"/>
            <p:cNvGrpSpPr/>
            <p:nvPr/>
          </p:nvGrpSpPr>
          <p:grpSpPr>
            <a:xfrm rot="-2700000">
              <a:off x="-237646" y="1635041"/>
              <a:ext cx="5246298" cy="1500924"/>
              <a:chOff x="0" y="0"/>
              <a:chExt cx="1420522" cy="4064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7780" y="22860"/>
                <a:ext cx="1395122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395122">
                    <a:moveTo>
                      <a:pt x="1395122" y="180340"/>
                    </a:moveTo>
                    <a:cubicBezTo>
                      <a:pt x="1395122" y="81280"/>
                      <a:pt x="1315112" y="0"/>
                      <a:pt x="121478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14782" y="360680"/>
                    </a:lnTo>
                    <a:cubicBezTo>
                      <a:pt x="1313842" y="360680"/>
                      <a:pt x="1395122" y="279400"/>
                      <a:pt x="139512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-2700000">
              <a:off x="113778" y="2639264"/>
              <a:ext cx="4293947" cy="1500924"/>
              <a:chOff x="0" y="0"/>
              <a:chExt cx="1162657" cy="4064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4515780" y="-1610252"/>
            <a:ext cx="12472920" cy="7012698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3448707" y="6769221"/>
            <a:ext cx="2701625" cy="2858863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6333839" y="1543940"/>
            <a:ext cx="11216881" cy="5225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39"/>
              </a:lnSpc>
            </a:pPr>
            <a:r>
              <a:rPr lang="en-US" sz="3986">
                <a:solidFill>
                  <a:srgbClr val="22404D"/>
                </a:solidFill>
                <a:latin typeface="Montserrat 2"/>
              </a:rPr>
              <a:t>•No se permite música en el stand, pueden realizar presentaciones en computadora pero sin sonido, y cada equipo deberá llevar la extensión eléctrica y la computadora y ser responsable por el equipo.</a:t>
            </a:r>
          </a:p>
          <a:p>
            <a:pPr>
              <a:lnSpc>
                <a:spcPts val="5939"/>
              </a:lnSpc>
            </a:pP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4">
            <a:alphaModFix amt="2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035856" y="6141253"/>
            <a:ext cx="41148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798320" y="5630704"/>
            <a:ext cx="6126160" cy="7255193"/>
            <a:chOff x="0" y="0"/>
            <a:chExt cx="8168214" cy="9673590"/>
          </a:xfrm>
        </p:grpSpPr>
        <p:grpSp>
          <p:nvGrpSpPr>
            <p:cNvPr name="Group 3" id="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grpSp>
        <p:nvGrpSpPr>
          <p:cNvPr name="Group 7" id="7"/>
          <p:cNvGrpSpPr/>
          <p:nvPr/>
        </p:nvGrpSpPr>
        <p:grpSpPr>
          <a:xfrm rot="0"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name="Group 8" id="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914828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840266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grpSp>
        <p:nvGrpSpPr>
          <p:cNvPr name="Group 12" id="12"/>
          <p:cNvGrpSpPr/>
          <p:nvPr/>
        </p:nvGrpSpPr>
        <p:grpSpPr>
          <a:xfrm rot="0">
            <a:off x="-3446136" y="-2632035"/>
            <a:ext cx="10908612" cy="12919035"/>
            <a:chOff x="0" y="0"/>
            <a:chExt cx="14544816" cy="17225380"/>
          </a:xfrm>
        </p:grpSpPr>
        <p:grpSp>
          <p:nvGrpSpPr>
            <p:cNvPr name="Group 13" id="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E3E24F">
                  <a:alpha val="14902"/>
                </a:srgbClr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9830408" y="-1630592"/>
            <a:ext cx="12915080" cy="7261296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1028700" y="2764227"/>
            <a:ext cx="12427778" cy="54639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331"/>
              </a:lnSpc>
            </a:pPr>
            <a:r>
              <a:rPr lang="en-US" sz="3899">
                <a:solidFill>
                  <a:srgbClr val="22404D"/>
                </a:solidFill>
                <a:latin typeface="Montserrat 2"/>
              </a:rPr>
              <a:t>•Cada proyecto deberá mantener el orden y aseo en su espacio y velar por el cuidado de sus objetos personales y de los activos de la Empresa Junior.</a:t>
            </a:r>
          </a:p>
          <a:p>
            <a:pPr>
              <a:lnSpc>
                <a:spcPts val="7331"/>
              </a:lnSpc>
            </a:pPr>
          </a:p>
          <a:p>
            <a:pPr>
              <a:lnSpc>
                <a:spcPts val="7331"/>
              </a:lnSpc>
            </a:pPr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17219" y="5630704"/>
            <a:ext cx="2581102" cy="41148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5">
            <a:alphaModFix amt="65000"/>
          </a:blip>
          <a:srcRect l="0" t="0" r="0" b="0"/>
          <a:stretch>
            <a:fillRect/>
          </a:stretch>
        </p:blipFill>
        <p:spPr>
          <a:xfrm flipH="false" flipV="false" rot="0">
            <a:off x="2008170" y="686878"/>
            <a:ext cx="1820893" cy="16570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49552">
            <a:off x="-2584625" y="6580491"/>
            <a:ext cx="5552064" cy="6575292"/>
            <a:chOff x="0" y="0"/>
            <a:chExt cx="7402752" cy="8767056"/>
          </a:xfrm>
        </p:grpSpPr>
        <p:grpSp>
          <p:nvGrpSpPr>
            <p:cNvPr name="Group 3" id="3"/>
            <p:cNvGrpSpPr/>
            <p:nvPr/>
          </p:nvGrpSpPr>
          <p:grpSpPr>
            <a:xfrm rot="-2700000">
              <a:off x="1301334" y="1845332"/>
              <a:ext cx="6183821" cy="2328351"/>
              <a:chOff x="0" y="0"/>
              <a:chExt cx="1079350" cy="4064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2700000">
              <a:off x="-152300" y="4424627"/>
              <a:ext cx="6661107" cy="2328351"/>
              <a:chOff x="0" y="0"/>
              <a:chExt cx="1162657" cy="4064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grpSp>
        <p:nvGrpSpPr>
          <p:cNvPr name="Group 7" id="7"/>
          <p:cNvGrpSpPr/>
          <p:nvPr/>
        </p:nvGrpSpPr>
        <p:grpSpPr>
          <a:xfrm rot="4482653">
            <a:off x="1573335" y="-2129510"/>
            <a:ext cx="3426960" cy="4265666"/>
            <a:chOff x="0" y="0"/>
            <a:chExt cx="4569280" cy="5687554"/>
          </a:xfrm>
        </p:grpSpPr>
        <p:grpSp>
          <p:nvGrpSpPr>
            <p:cNvPr name="Group 8" id="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914828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840266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2"/>
          <a:srcRect l="34193" t="19788" r="33331" b="16088"/>
          <a:stretch>
            <a:fillRect/>
          </a:stretch>
        </p:blipFill>
        <p:spPr>
          <a:xfrm flipH="false" flipV="false" rot="0">
            <a:off x="13653637" y="-353899"/>
            <a:ext cx="4634363" cy="5144929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 rot="4525628">
            <a:off x="10516512" y="2386014"/>
            <a:ext cx="10908612" cy="12919035"/>
            <a:chOff x="0" y="0"/>
            <a:chExt cx="14544816" cy="17225380"/>
          </a:xfrm>
        </p:grpSpPr>
        <p:grpSp>
          <p:nvGrpSpPr>
            <p:cNvPr name="Group 14" id="14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E3E24F">
                  <a:alpha val="14902"/>
                </a:srgbClr>
              </a:solidFill>
            </p:spPr>
          </p:sp>
        </p:grpSp>
        <p:grpSp>
          <p:nvGrpSpPr>
            <p:cNvPr name="Group 16" id="16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name="Freeform 17" id="17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446081" y="203041"/>
            <a:ext cx="3689247" cy="1131725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1700289" y="2454295"/>
            <a:ext cx="11524374" cy="4318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02"/>
              </a:lnSpc>
            </a:pPr>
            <a:r>
              <a:rPr lang="en-US" sz="3899">
                <a:solidFill>
                  <a:srgbClr val="22404D"/>
                </a:solidFill>
                <a:latin typeface="Montserrat 2"/>
              </a:rPr>
              <a:t>•Ante un posible evento de emergencia, favor mantener la calma y dirigirse a las salidas destinadas como rutas de evacuación, las cuales deben estar despejadas.</a:t>
            </a:r>
          </a:p>
        </p:txBody>
      </p:sp>
      <p:pic>
        <p:nvPicPr>
          <p:cNvPr name="Picture 20" id="20"/>
          <p:cNvPicPr>
            <a:picLocks noChangeAspect="true"/>
          </p:cNvPicPr>
          <p:nvPr/>
        </p:nvPicPr>
        <p:blipFill>
          <a:blip r:embed="rId4">
            <a:alphaModFix amt="6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33555">
            <a:off x="11856018" y="5083070"/>
            <a:ext cx="41148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701724" y="5630704"/>
            <a:ext cx="6126160" cy="7255193"/>
            <a:chOff x="0" y="0"/>
            <a:chExt cx="8168214" cy="9673590"/>
          </a:xfrm>
        </p:grpSpPr>
        <p:grpSp>
          <p:nvGrpSpPr>
            <p:cNvPr name="Group 3" id="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name="Group 7" id="7"/>
          <p:cNvGrpSpPr/>
          <p:nvPr/>
        </p:nvGrpSpPr>
        <p:grpSpPr>
          <a:xfrm rot="0">
            <a:off x="8591059" y="-1104133"/>
            <a:ext cx="3426960" cy="4265666"/>
            <a:chOff x="0" y="0"/>
            <a:chExt cx="4569280" cy="5687554"/>
          </a:xfrm>
        </p:grpSpPr>
        <p:grpSp>
          <p:nvGrpSpPr>
            <p:cNvPr name="Group 8" id="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914828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840266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name="Group 12" id="12"/>
          <p:cNvGrpSpPr/>
          <p:nvPr/>
        </p:nvGrpSpPr>
        <p:grpSpPr>
          <a:xfrm rot="0">
            <a:off x="-3411460" y="-2632035"/>
            <a:ext cx="10908612" cy="12919035"/>
            <a:chOff x="0" y="0"/>
            <a:chExt cx="14544816" cy="17225380"/>
          </a:xfrm>
        </p:grpSpPr>
        <p:grpSp>
          <p:nvGrpSpPr>
            <p:cNvPr name="Group 13" id="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3095476" y="-1871299"/>
            <a:ext cx="12239476" cy="6881449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2442551" y="502853"/>
            <a:ext cx="4816749" cy="1477602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6972595" y="3197749"/>
            <a:ext cx="9584927" cy="4618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494"/>
              </a:lnSpc>
            </a:pPr>
            <a:r>
              <a:rPr lang="en-US" sz="3986">
                <a:solidFill>
                  <a:srgbClr val="22404D"/>
                </a:solidFill>
                <a:latin typeface="Montserrat 2"/>
              </a:rPr>
              <a:t>•Deben estar atentos y acatar las indicaciones del Personal de JA, para prepararse en las evaluaciones, entrevistas y demás aspectos.</a:t>
            </a:r>
          </a:p>
          <a:p>
            <a:pPr algn="r">
              <a:lnSpc>
                <a:spcPts val="7494"/>
              </a:lnSpc>
            </a:pPr>
          </a:p>
        </p:txBody>
      </p:sp>
      <p:pic>
        <p:nvPicPr>
          <p:cNvPr name="Picture 20" id="20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654828" y="5010150"/>
            <a:ext cx="3667316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507495" y="-1316017"/>
            <a:ext cx="10908612" cy="12919035"/>
            <a:chOff x="0" y="0"/>
            <a:chExt cx="14544816" cy="17225380"/>
          </a:xfrm>
        </p:grpSpPr>
        <p:grpSp>
          <p:nvGrpSpPr>
            <p:cNvPr name="Group 3" id="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9424">
                  <a:alpha val="14902"/>
                </a:srgbClr>
              </a:solidFill>
            </p:spPr>
          </p:sp>
        </p:grpSp>
      </p:grpSp>
      <p:grpSp>
        <p:nvGrpSpPr>
          <p:cNvPr name="Group 7" id="7"/>
          <p:cNvGrpSpPr/>
          <p:nvPr/>
        </p:nvGrpSpPr>
        <p:grpSpPr>
          <a:xfrm rot="0">
            <a:off x="15470173" y="7856934"/>
            <a:ext cx="3578255" cy="4078892"/>
            <a:chOff x="0" y="0"/>
            <a:chExt cx="4771007" cy="5438522"/>
          </a:xfrm>
        </p:grpSpPr>
        <p:grpSp>
          <p:nvGrpSpPr>
            <p:cNvPr name="Group 8" id="8"/>
            <p:cNvGrpSpPr/>
            <p:nvPr/>
          </p:nvGrpSpPr>
          <p:grpSpPr>
            <a:xfrm rot="-2700000">
              <a:off x="-237646" y="1635041"/>
              <a:ext cx="5246298" cy="1500924"/>
              <a:chOff x="0" y="0"/>
              <a:chExt cx="1420522" cy="4064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7780" y="22860"/>
                <a:ext cx="1395122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395122">
                    <a:moveTo>
                      <a:pt x="1395122" y="180340"/>
                    </a:moveTo>
                    <a:cubicBezTo>
                      <a:pt x="1395122" y="81280"/>
                      <a:pt x="1315112" y="0"/>
                      <a:pt x="121478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14782" y="360680"/>
                    </a:lnTo>
                    <a:cubicBezTo>
                      <a:pt x="1313842" y="360680"/>
                      <a:pt x="1395122" y="279400"/>
                      <a:pt x="139512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-2700000">
              <a:off x="113778" y="2639264"/>
              <a:ext cx="4293947" cy="1500924"/>
              <a:chOff x="0" y="0"/>
              <a:chExt cx="1162657" cy="4064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9851248" y="-1581110"/>
            <a:ext cx="12472920" cy="7012698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551242" y="2780752"/>
            <a:ext cx="2362748" cy="2362748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028474" y="5640664"/>
            <a:ext cx="2883396" cy="3075623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3097785" y="781050"/>
            <a:ext cx="12703126" cy="2736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494"/>
              </a:lnSpc>
            </a:pPr>
            <a:r>
              <a:rPr lang="en-US" sz="3986">
                <a:solidFill>
                  <a:srgbClr val="22404D"/>
                </a:solidFill>
                <a:latin typeface="Montserrat 2"/>
              </a:rPr>
              <a:t>•Encontraran un mesa de JA debidamente identificada para cualquier consulta.</a:t>
            </a:r>
          </a:p>
          <a:p>
            <a:pPr>
              <a:lnSpc>
                <a:spcPts val="7494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853848" y="5668740"/>
            <a:ext cx="12703126" cy="4618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494"/>
              </a:lnSpc>
            </a:pPr>
            <a:r>
              <a:rPr lang="en-US" sz="3986">
                <a:solidFill>
                  <a:srgbClr val="22404D"/>
                </a:solidFill>
                <a:latin typeface="Montserrat 2"/>
              </a:rPr>
              <a:t>•El acatar los lineamientos anteriores forma parte de la evaluación de la feria, ya que es un espacio para representar la seriedad y orden de la Empresa Junior.</a:t>
            </a:r>
          </a:p>
          <a:p>
            <a:pPr>
              <a:lnSpc>
                <a:spcPts val="7494"/>
              </a:lnSpc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name="Group 3" id="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name="Group 7" id="7"/>
          <p:cNvGrpSpPr/>
          <p:nvPr/>
        </p:nvGrpSpPr>
        <p:grpSpPr>
          <a:xfrm rot="0">
            <a:off x="1980255" y="-931916"/>
            <a:ext cx="3426960" cy="4265666"/>
            <a:chOff x="0" y="0"/>
            <a:chExt cx="4569280" cy="5687554"/>
          </a:xfrm>
        </p:grpSpPr>
        <p:grpSp>
          <p:nvGrpSpPr>
            <p:cNvPr name="Group 8" id="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914828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840266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name="Group 12" id="12"/>
          <p:cNvGrpSpPr/>
          <p:nvPr/>
        </p:nvGrpSpPr>
        <p:grpSpPr>
          <a:xfrm rot="0">
            <a:off x="-3679272" y="-2340614"/>
            <a:ext cx="10908612" cy="12919035"/>
            <a:chOff x="0" y="0"/>
            <a:chExt cx="14544816" cy="17225380"/>
          </a:xfrm>
        </p:grpSpPr>
        <p:grpSp>
          <p:nvGrpSpPr>
            <p:cNvPr name="Group 13" id="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2"/>
          <a:srcRect l="24092" t="26781" r="26614" b="24847"/>
          <a:stretch>
            <a:fillRect/>
          </a:stretch>
        </p:blipFill>
        <p:spPr>
          <a:xfrm flipH="false" flipV="false" rot="0">
            <a:off x="11527045" y="-3906"/>
            <a:ext cx="6760955" cy="3730182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3028484" y="2500020"/>
            <a:ext cx="12231033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 spc="-215">
                <a:solidFill>
                  <a:srgbClr val="22404D"/>
                </a:solidFill>
                <a:latin typeface="Montserrat Extra-Bold"/>
              </a:rPr>
              <a:t>Tarea:</a:t>
            </a:r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214535" y="8213774"/>
            <a:ext cx="6029829" cy="1849730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3614780" y="3843045"/>
            <a:ext cx="11058439" cy="1520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0"/>
              </a:lnSpc>
            </a:pPr>
            <a:r>
              <a:rPr lang="en-US" sz="4100">
                <a:solidFill>
                  <a:srgbClr val="285F74"/>
                </a:solidFill>
                <a:latin typeface="Montserrat Semi-Bold"/>
              </a:rPr>
              <a:t> Hacer el video profesional para la feria. Indicar el nombre del colegio y empresa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937757" y="7091729"/>
            <a:ext cx="10814417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000">
                <a:solidFill>
                  <a:srgbClr val="285F74"/>
                </a:solidFill>
                <a:latin typeface="Montserrat Semi-Bold"/>
              </a:rPr>
              <a:t>Evaluador de asistencia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229450" y="5986829"/>
            <a:ext cx="12231033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5400" spc="-162">
                <a:solidFill>
                  <a:srgbClr val="22404D"/>
                </a:solidFill>
                <a:latin typeface="Montserrat Extra-Bold"/>
              </a:rPr>
              <a:t>Recordatorio de la semana: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name="Group 3" id="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name="Group 7" id="7"/>
          <p:cNvGrpSpPr/>
          <p:nvPr/>
        </p:nvGrpSpPr>
        <p:grpSpPr>
          <a:xfrm rot="0"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name="Group 8" id="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914828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840266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name="Group 12" id="12"/>
          <p:cNvGrpSpPr/>
          <p:nvPr/>
        </p:nvGrpSpPr>
        <p:grpSpPr>
          <a:xfrm rot="0">
            <a:off x="-3411460" y="-2632035"/>
            <a:ext cx="10908612" cy="12919035"/>
            <a:chOff x="0" y="0"/>
            <a:chExt cx="14544816" cy="17225380"/>
          </a:xfrm>
        </p:grpSpPr>
        <p:grpSp>
          <p:nvGrpSpPr>
            <p:cNvPr name="Group 13" id="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2063932" y="-1244263"/>
            <a:ext cx="13716000" cy="77116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514683" y="8637746"/>
            <a:ext cx="4603343" cy="1412137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1369790" y="4110850"/>
            <a:ext cx="15889510" cy="3848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199"/>
              </a:lnSpc>
            </a:pPr>
            <a:r>
              <a:rPr lang="en-US" sz="8499" spc="-509">
                <a:solidFill>
                  <a:srgbClr val="285F74"/>
                </a:solidFill>
                <a:latin typeface="Montserrat Extra-Bold"/>
              </a:rPr>
              <a:t>Sesión 11:</a:t>
            </a:r>
          </a:p>
          <a:p>
            <a:pPr>
              <a:lnSpc>
                <a:spcPts val="10199"/>
              </a:lnSpc>
            </a:pPr>
            <a:r>
              <a:rPr lang="en-US" sz="8499" spc="-509">
                <a:solidFill>
                  <a:srgbClr val="285F74"/>
                </a:solidFill>
                <a:latin typeface="Montserrat Extra-Bold"/>
              </a:rPr>
              <a:t>Preparación para feria y       evaluaciones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244346" y="-2033826"/>
            <a:ext cx="10546092" cy="12489704"/>
            <a:chOff x="0" y="0"/>
            <a:chExt cx="14061457" cy="16652939"/>
          </a:xfrm>
        </p:grpSpPr>
        <p:grpSp>
          <p:nvGrpSpPr>
            <p:cNvPr name="Group 3" id="3"/>
            <p:cNvGrpSpPr/>
            <p:nvPr/>
          </p:nvGrpSpPr>
          <p:grpSpPr>
            <a:xfrm rot="-2700000">
              <a:off x="2471872" y="3505190"/>
              <a:ext cx="11746109" cy="4422680"/>
              <a:chOff x="0" y="0"/>
              <a:chExt cx="1079350" cy="4064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2700000">
              <a:off x="-289293" y="8404537"/>
              <a:ext cx="12652709" cy="4422680"/>
              <a:chOff x="0" y="0"/>
              <a:chExt cx="1162657" cy="4064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rcRect l="26538" t="29534" r="25647" b="27264"/>
          <a:stretch>
            <a:fillRect/>
          </a:stretch>
        </p:blipFill>
        <p:spPr>
          <a:xfrm flipH="false" flipV="false" rot="0">
            <a:off x="4991486" y="1894233"/>
            <a:ext cx="9121460" cy="463358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5717492" y="5803383"/>
            <a:ext cx="6853017" cy="2102254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3701095" y="8845550"/>
            <a:ext cx="10885810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285F74"/>
                </a:solidFill>
                <a:latin typeface="Montserrat Semi-Bold"/>
              </a:rPr>
              <a:t>"Todos los derechos reservados, Junior Achievement Costa Rica"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4761970">
            <a:off x="14749919" y="6446681"/>
            <a:ext cx="6126160" cy="7255193"/>
            <a:chOff x="0" y="0"/>
            <a:chExt cx="8168214" cy="9673590"/>
          </a:xfrm>
        </p:grpSpPr>
        <p:grpSp>
          <p:nvGrpSpPr>
            <p:cNvPr name="Group 3" id="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name="Group 7" id="7"/>
          <p:cNvGrpSpPr/>
          <p:nvPr/>
        </p:nvGrpSpPr>
        <p:grpSpPr>
          <a:xfrm rot="0">
            <a:off x="-1713480" y="475117"/>
            <a:ext cx="3426960" cy="4265666"/>
            <a:chOff x="0" y="0"/>
            <a:chExt cx="4569280" cy="5687554"/>
          </a:xfrm>
        </p:grpSpPr>
        <p:grpSp>
          <p:nvGrpSpPr>
            <p:cNvPr name="Group 8" id="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914828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840266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name="Group 12" id="12"/>
          <p:cNvGrpSpPr/>
          <p:nvPr/>
        </p:nvGrpSpPr>
        <p:grpSpPr>
          <a:xfrm rot="0">
            <a:off x="-4425606" y="-3181416"/>
            <a:ext cx="10908612" cy="12919035"/>
            <a:chOff x="0" y="0"/>
            <a:chExt cx="14544816" cy="17225380"/>
          </a:xfrm>
        </p:grpSpPr>
        <p:grpSp>
          <p:nvGrpSpPr>
            <p:cNvPr name="Group 13" id="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620164" y="-2133183"/>
            <a:ext cx="13716000" cy="77116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83803" y="8283596"/>
            <a:ext cx="6299203" cy="1932364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1713480" y="1963454"/>
            <a:ext cx="14140987" cy="3848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0199"/>
              </a:lnSpc>
            </a:pPr>
            <a:r>
              <a:rPr lang="en-US" sz="8499" spc="-509">
                <a:solidFill>
                  <a:srgbClr val="285F74"/>
                </a:solidFill>
                <a:latin typeface="Montserrat 1"/>
              </a:rPr>
              <a:t>Tema:</a:t>
            </a:r>
          </a:p>
          <a:p>
            <a:pPr algn="just">
              <a:lnSpc>
                <a:spcPts val="10199"/>
              </a:lnSpc>
            </a:pPr>
            <a:r>
              <a:rPr lang="en-US" sz="8499" spc="-509">
                <a:solidFill>
                  <a:srgbClr val="285F74"/>
                </a:solidFill>
                <a:latin typeface="Montserrat 1"/>
              </a:rPr>
              <a:t>Lineamientos para la Feria del producto</a:t>
            </a:r>
          </a:p>
        </p:txBody>
      </p: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9810780" y="5143500"/>
            <a:ext cx="4754130" cy="4754111"/>
            <a:chOff x="0" y="0"/>
            <a:chExt cx="6350000" cy="6349975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8888" r="-38888" t="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49552">
            <a:off x="-1998391" y="5910224"/>
            <a:ext cx="5552064" cy="6575292"/>
            <a:chOff x="0" y="0"/>
            <a:chExt cx="7402752" cy="8767056"/>
          </a:xfrm>
        </p:grpSpPr>
        <p:grpSp>
          <p:nvGrpSpPr>
            <p:cNvPr name="Group 3" id="3"/>
            <p:cNvGrpSpPr/>
            <p:nvPr/>
          </p:nvGrpSpPr>
          <p:grpSpPr>
            <a:xfrm rot="-2700000">
              <a:off x="1301334" y="1845332"/>
              <a:ext cx="6183821" cy="2328351"/>
              <a:chOff x="0" y="0"/>
              <a:chExt cx="1079350" cy="4064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2700000">
              <a:off x="-152300" y="4424627"/>
              <a:ext cx="6661107" cy="2328351"/>
              <a:chOff x="0" y="0"/>
              <a:chExt cx="1162657" cy="4064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grpSp>
        <p:nvGrpSpPr>
          <p:cNvPr name="Group 7" id="7"/>
          <p:cNvGrpSpPr/>
          <p:nvPr/>
        </p:nvGrpSpPr>
        <p:grpSpPr>
          <a:xfrm rot="4482653">
            <a:off x="1573335" y="-2129510"/>
            <a:ext cx="3426960" cy="4265666"/>
            <a:chOff x="0" y="0"/>
            <a:chExt cx="4569280" cy="5687554"/>
          </a:xfrm>
        </p:grpSpPr>
        <p:grpSp>
          <p:nvGrpSpPr>
            <p:cNvPr name="Group 8" id="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914828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840266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2"/>
          <a:srcRect l="34193" t="19788" r="33331" b="16088"/>
          <a:stretch>
            <a:fillRect/>
          </a:stretch>
        </p:blipFill>
        <p:spPr>
          <a:xfrm flipH="false" flipV="false" rot="0">
            <a:off x="13653637" y="-353899"/>
            <a:ext cx="4634363" cy="5144929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 rot="4525628">
            <a:off x="10516512" y="2386014"/>
            <a:ext cx="10908612" cy="12919035"/>
            <a:chOff x="0" y="0"/>
            <a:chExt cx="14544816" cy="17225380"/>
          </a:xfrm>
        </p:grpSpPr>
        <p:grpSp>
          <p:nvGrpSpPr>
            <p:cNvPr name="Group 14" id="14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E3E24F">
                  <a:alpha val="14902"/>
                </a:srgbClr>
              </a:solidFill>
            </p:spPr>
          </p:sp>
        </p:grpSp>
        <p:grpSp>
          <p:nvGrpSpPr>
            <p:cNvPr name="Group 16" id="16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name="Freeform 17" id="17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24912" y="4154760"/>
            <a:ext cx="2235018" cy="2235018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3134994">
            <a:off x="11264570" y="7677028"/>
            <a:ext cx="1588822" cy="2458526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777641" y="1086840"/>
            <a:ext cx="3689247" cy="1131725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8">
            <a:alphaModFix amt="71000"/>
          </a:blip>
          <a:srcRect l="0" t="0" r="0" b="0"/>
          <a:stretch>
            <a:fillRect/>
          </a:stretch>
        </p:blipFill>
        <p:spPr>
          <a:xfrm flipH="false" flipV="false" rot="0">
            <a:off x="7766110" y="-546101"/>
            <a:ext cx="4292872" cy="4292872"/>
          </a:xfrm>
          <a:prstGeom prst="rect">
            <a:avLst/>
          </a:prstGeom>
        </p:spPr>
      </p:pic>
      <p:sp>
        <p:nvSpPr>
          <p:cNvPr name="TextBox 22" id="22"/>
          <p:cNvSpPr txBox="true"/>
          <p:nvPr/>
        </p:nvSpPr>
        <p:spPr>
          <a:xfrm rot="0">
            <a:off x="1028700" y="2474192"/>
            <a:ext cx="10183840" cy="1348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59"/>
              </a:lnSpc>
            </a:pPr>
            <a:r>
              <a:rPr lang="en-US" sz="3899">
                <a:solidFill>
                  <a:srgbClr val="22404D"/>
                </a:solidFill>
                <a:latin typeface="Montserrat 2"/>
              </a:rPr>
              <a:t>• Productos alimenticios deben contar con los permisos respectivos.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243910" y="6822221"/>
            <a:ext cx="11337272" cy="2034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59"/>
              </a:lnSpc>
            </a:pPr>
            <a:r>
              <a:rPr lang="en-US" sz="3900">
                <a:solidFill>
                  <a:srgbClr val="22404D"/>
                </a:solidFill>
                <a:latin typeface="Montserrat 2"/>
              </a:rPr>
              <a:t>•Todos los empresarios Junior deben participar en el evento.</a:t>
            </a:r>
          </a:p>
          <a:p>
            <a:pPr>
              <a:lnSpc>
                <a:spcPts val="5459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54907">
            <a:off x="15564743" y="-1643137"/>
            <a:ext cx="4476732" cy="5403515"/>
            <a:chOff x="0" y="0"/>
            <a:chExt cx="5968976" cy="7204687"/>
          </a:xfrm>
        </p:grpSpPr>
        <p:grpSp>
          <p:nvGrpSpPr>
            <p:cNvPr name="Group 3" id="3"/>
            <p:cNvGrpSpPr/>
            <p:nvPr/>
          </p:nvGrpSpPr>
          <p:grpSpPr>
            <a:xfrm rot="-2700000">
              <a:off x="385529" y="1695059"/>
              <a:ext cx="5667883" cy="2108892"/>
              <a:chOff x="0" y="0"/>
              <a:chExt cx="1092245" cy="4064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66845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2700000">
              <a:off x="-102882" y="3356204"/>
              <a:ext cx="5793837" cy="2108892"/>
              <a:chOff x="0" y="0"/>
              <a:chExt cx="1116518" cy="4064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91118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grpSp>
        <p:nvGrpSpPr>
          <p:cNvPr name="Group 7" id="7"/>
          <p:cNvGrpSpPr/>
          <p:nvPr/>
        </p:nvGrpSpPr>
        <p:grpSpPr>
          <a:xfrm rot="10413634">
            <a:off x="-2898315" y="4691973"/>
            <a:ext cx="5231247" cy="6314232"/>
            <a:chOff x="0" y="0"/>
            <a:chExt cx="6974996" cy="8418976"/>
          </a:xfrm>
        </p:grpSpPr>
        <p:grpSp>
          <p:nvGrpSpPr>
            <p:cNvPr name="Group 8" id="8"/>
            <p:cNvGrpSpPr/>
            <p:nvPr/>
          </p:nvGrpSpPr>
          <p:grpSpPr>
            <a:xfrm rot="-2700000">
              <a:off x="450507" y="1980747"/>
              <a:ext cx="6623156" cy="2464328"/>
              <a:chOff x="0" y="0"/>
              <a:chExt cx="1092245" cy="4064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66845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-2700000">
              <a:off x="-120222" y="3921864"/>
              <a:ext cx="6770339" cy="2464328"/>
              <a:chOff x="0" y="0"/>
              <a:chExt cx="1116518" cy="4064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91118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2"/>
          <a:srcRect l="35882" t="25585" r="34358" b="22997"/>
          <a:stretch>
            <a:fillRect/>
          </a:stretch>
        </p:blipFill>
        <p:spPr>
          <a:xfrm flipH="false" flipV="false" rot="0">
            <a:off x="0" y="0"/>
            <a:ext cx="3963367" cy="3850128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945558" y="4084998"/>
            <a:ext cx="4199382" cy="5660932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2700000">
            <a:off x="8610140" y="830477"/>
            <a:ext cx="3913055" cy="3776098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2408230" y="3592953"/>
            <a:ext cx="8668454" cy="63878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331"/>
              </a:lnSpc>
            </a:pPr>
            <a:r>
              <a:rPr lang="en-US" sz="3899">
                <a:solidFill>
                  <a:srgbClr val="22404D"/>
                </a:solidFill>
                <a:latin typeface="Montserrat 2"/>
              </a:rPr>
              <a:t>•Cada proyecto es el responsable de montar (7 am a 8am) y desmontar el stand (3pm a 4 pm), seguir las indicaciones de donde deben guardar las mesas, sillas y manteles.</a:t>
            </a:r>
          </a:p>
          <a:p>
            <a:pPr>
              <a:lnSpc>
                <a:spcPts val="7331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202691" y="-1373631"/>
            <a:ext cx="6567557" cy="7927189"/>
            <a:chOff x="0" y="0"/>
            <a:chExt cx="8756743" cy="10569585"/>
          </a:xfrm>
        </p:grpSpPr>
        <p:grpSp>
          <p:nvGrpSpPr>
            <p:cNvPr name="Group 3" id="3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66845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2404D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91118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099654" y="3830915"/>
            <a:ext cx="13024493" cy="7322812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3048818" y="5434920"/>
            <a:ext cx="4094226" cy="4114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5326937" y="1671216"/>
            <a:ext cx="11699227" cy="4128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668"/>
              </a:lnSpc>
            </a:pPr>
            <a:r>
              <a:rPr lang="en-US" sz="3899">
                <a:solidFill>
                  <a:srgbClr val="22404D"/>
                </a:solidFill>
                <a:latin typeface="Montserrat 2"/>
              </a:rPr>
              <a:t>•Cada mini Compañía contara con una mesa plástica desarmable de 1metro x 60 cm y 3 sillas, no pueden ocupar mayor espacio del brindado.</a:t>
            </a:r>
          </a:p>
          <a:p>
            <a:pPr>
              <a:lnSpc>
                <a:spcPts val="6668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798320" y="5630704"/>
            <a:ext cx="6126160" cy="7255193"/>
            <a:chOff x="0" y="0"/>
            <a:chExt cx="8168214" cy="9673590"/>
          </a:xfrm>
        </p:grpSpPr>
        <p:grpSp>
          <p:nvGrpSpPr>
            <p:cNvPr name="Group 3" id="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grpSp>
        <p:nvGrpSpPr>
          <p:cNvPr name="Group 7" id="7"/>
          <p:cNvGrpSpPr/>
          <p:nvPr/>
        </p:nvGrpSpPr>
        <p:grpSpPr>
          <a:xfrm rot="0"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name="Group 8" id="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914828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840266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grpSp>
        <p:nvGrpSpPr>
          <p:cNvPr name="Group 12" id="12"/>
          <p:cNvGrpSpPr/>
          <p:nvPr/>
        </p:nvGrpSpPr>
        <p:grpSpPr>
          <a:xfrm rot="0">
            <a:off x="-3446136" y="-2632035"/>
            <a:ext cx="10908612" cy="12919035"/>
            <a:chOff x="0" y="0"/>
            <a:chExt cx="14544816" cy="17225380"/>
          </a:xfrm>
        </p:grpSpPr>
        <p:grpSp>
          <p:nvGrpSpPr>
            <p:cNvPr name="Group 13" id="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E3E24F">
                  <a:alpha val="14902"/>
                </a:srgbClr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9830408" y="-1630592"/>
            <a:ext cx="12915080" cy="7261296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008170" y="888570"/>
            <a:ext cx="2445403" cy="1987445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5346225" y="4442239"/>
            <a:ext cx="6269802" cy="6269802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1436689" y="3026506"/>
            <a:ext cx="12427778" cy="4539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331"/>
              </a:lnSpc>
            </a:pPr>
            <a:r>
              <a:rPr lang="en-US" sz="3899">
                <a:solidFill>
                  <a:srgbClr val="22404D"/>
                </a:solidFill>
                <a:latin typeface="Montserrat 2"/>
              </a:rPr>
              <a:t>•Cada empresa debe llevar tijeras, regletas, extensiones y lo requerido para la decoración de su stand. </a:t>
            </a:r>
          </a:p>
          <a:p>
            <a:pPr>
              <a:lnSpc>
                <a:spcPts val="7331"/>
              </a:lnSpc>
            </a:pPr>
          </a:p>
          <a:p>
            <a:pPr>
              <a:lnSpc>
                <a:spcPts val="7331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507495" y="-1316017"/>
            <a:ext cx="10908612" cy="12919035"/>
            <a:chOff x="0" y="0"/>
            <a:chExt cx="14544816" cy="17225380"/>
          </a:xfrm>
        </p:grpSpPr>
        <p:grpSp>
          <p:nvGrpSpPr>
            <p:cNvPr name="Group 3" id="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9424">
                  <a:alpha val="14902"/>
                </a:srgbClr>
              </a:solidFill>
            </p:spPr>
          </p:sp>
        </p:grpSp>
      </p:grpSp>
      <p:grpSp>
        <p:nvGrpSpPr>
          <p:cNvPr name="Group 7" id="7"/>
          <p:cNvGrpSpPr/>
          <p:nvPr/>
        </p:nvGrpSpPr>
        <p:grpSpPr>
          <a:xfrm rot="0">
            <a:off x="14685839" y="7886076"/>
            <a:ext cx="3578255" cy="4078892"/>
            <a:chOff x="0" y="0"/>
            <a:chExt cx="4771007" cy="5438522"/>
          </a:xfrm>
        </p:grpSpPr>
        <p:grpSp>
          <p:nvGrpSpPr>
            <p:cNvPr name="Group 8" id="8"/>
            <p:cNvGrpSpPr/>
            <p:nvPr/>
          </p:nvGrpSpPr>
          <p:grpSpPr>
            <a:xfrm rot="-2700000">
              <a:off x="-237646" y="1635041"/>
              <a:ext cx="5246298" cy="1500924"/>
              <a:chOff x="0" y="0"/>
              <a:chExt cx="1420522" cy="4064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7780" y="22860"/>
                <a:ext cx="1395122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395122">
                    <a:moveTo>
                      <a:pt x="1395122" y="180340"/>
                    </a:moveTo>
                    <a:cubicBezTo>
                      <a:pt x="1395122" y="81280"/>
                      <a:pt x="1315112" y="0"/>
                      <a:pt x="121478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14782" y="360680"/>
                    </a:lnTo>
                    <a:cubicBezTo>
                      <a:pt x="1313842" y="360680"/>
                      <a:pt x="1395122" y="279400"/>
                      <a:pt x="139512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-2700000">
              <a:off x="113778" y="2639264"/>
              <a:ext cx="4293947" cy="1500924"/>
              <a:chOff x="0" y="0"/>
              <a:chExt cx="1162657" cy="4064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9851248" y="-1581110"/>
            <a:ext cx="12472920" cy="7012698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3">
            <a:alphaModFix amt="64000"/>
          </a:blip>
          <a:srcRect l="3517" t="0" r="3517" b="0"/>
          <a:stretch>
            <a:fillRect/>
          </a:stretch>
        </p:blipFill>
        <p:spPr>
          <a:xfrm flipH="false" flipV="false" rot="0">
            <a:off x="3770905" y="3139860"/>
            <a:ext cx="3288795" cy="2485231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9152842" y="6881597"/>
            <a:ext cx="3781273" cy="3043924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708137" y="1141798"/>
            <a:ext cx="12703126" cy="2736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494"/>
              </a:lnSpc>
            </a:pPr>
            <a:r>
              <a:rPr lang="en-US" sz="3986">
                <a:solidFill>
                  <a:srgbClr val="22404D"/>
                </a:solidFill>
                <a:latin typeface="Montserrat 2"/>
              </a:rPr>
              <a:t>•Cada equipo debe llevar cinta adhesiva gris si van a utilizar extensiones con el fin de cubrir las mismas.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964163" y="6096741"/>
            <a:ext cx="12703126" cy="1789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494"/>
              </a:lnSpc>
            </a:pPr>
            <a:r>
              <a:rPr lang="en-US" sz="3986">
                <a:solidFill>
                  <a:srgbClr val="22404D"/>
                </a:solidFill>
                <a:latin typeface="Montserrat 2"/>
              </a:rPr>
              <a:t>•Deben tener turnos de trabajo de tres personas.</a:t>
            </a:r>
          </a:p>
          <a:p>
            <a:pPr algn="r">
              <a:lnSpc>
                <a:spcPts val="7494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7526" t="23562" r="28568" b="24514"/>
          <a:stretch>
            <a:fillRect/>
          </a:stretch>
        </p:blipFill>
        <p:spPr>
          <a:xfrm flipH="false" flipV="false" rot="0">
            <a:off x="12085519" y="-287478"/>
            <a:ext cx="6027629" cy="400787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5708496"/>
            <a:ext cx="4448811" cy="348050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alphaModFix amt="32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77845" y="5143500"/>
            <a:ext cx="3950521" cy="4114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7">
            <a:alphaModFix amt="6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712080" y="5143500"/>
            <a:ext cx="838977" cy="4114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085519" y="7448748"/>
            <a:ext cx="3470263" cy="2738353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708137" y="2657979"/>
            <a:ext cx="12703126" cy="2732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494"/>
              </a:lnSpc>
            </a:pPr>
            <a:r>
              <a:rPr lang="en-US" sz="3986">
                <a:solidFill>
                  <a:srgbClr val="22404D"/>
                </a:solidFill>
                <a:latin typeface="Montserrat 2"/>
              </a:rPr>
              <a:t>•No pueden colocar banner o materiales con altura mayor a 1.60cm.</a:t>
            </a:r>
          </a:p>
          <a:p>
            <a:pPr algn="r">
              <a:lnSpc>
                <a:spcPts val="7494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8113428" y="5142639"/>
            <a:ext cx="9584927" cy="367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494"/>
              </a:lnSpc>
            </a:pPr>
            <a:r>
              <a:rPr lang="en-US" sz="3986">
                <a:solidFill>
                  <a:srgbClr val="22404D"/>
                </a:solidFill>
                <a:latin typeface="Montserrat 2"/>
              </a:rPr>
              <a:t>•A cada equipo se le indica su mesa de trabajo, no se puede escoger.</a:t>
            </a:r>
          </a:p>
          <a:p>
            <a:pPr algn="r">
              <a:lnSpc>
                <a:spcPts val="7494"/>
              </a:lnSpc>
            </a:pPr>
          </a:p>
          <a:p>
            <a:pPr algn="r">
              <a:lnSpc>
                <a:spcPts val="7494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701724" y="5630704"/>
            <a:ext cx="6126160" cy="7255193"/>
            <a:chOff x="0" y="0"/>
            <a:chExt cx="8168214" cy="9673590"/>
          </a:xfrm>
        </p:grpSpPr>
        <p:grpSp>
          <p:nvGrpSpPr>
            <p:cNvPr name="Group 3" id="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name="Group 7" id="7"/>
          <p:cNvGrpSpPr/>
          <p:nvPr/>
        </p:nvGrpSpPr>
        <p:grpSpPr>
          <a:xfrm rot="0">
            <a:off x="8591059" y="-1104133"/>
            <a:ext cx="3426960" cy="4265666"/>
            <a:chOff x="0" y="0"/>
            <a:chExt cx="4569280" cy="5687554"/>
          </a:xfrm>
        </p:grpSpPr>
        <p:grpSp>
          <p:nvGrpSpPr>
            <p:cNvPr name="Group 8" id="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914828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840266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name="Group 12" id="12"/>
          <p:cNvGrpSpPr/>
          <p:nvPr/>
        </p:nvGrpSpPr>
        <p:grpSpPr>
          <a:xfrm rot="0">
            <a:off x="-3411460" y="-2632035"/>
            <a:ext cx="10908612" cy="12919035"/>
            <a:chOff x="0" y="0"/>
            <a:chExt cx="14544816" cy="17225380"/>
          </a:xfrm>
        </p:grpSpPr>
        <p:grpSp>
          <p:nvGrpSpPr>
            <p:cNvPr name="Group 13" id="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3095476" y="-1871299"/>
            <a:ext cx="12239476" cy="6881449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2442551" y="502853"/>
            <a:ext cx="4816749" cy="1477602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436866" y="2587799"/>
            <a:ext cx="2555701" cy="2555701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144000" y="7255118"/>
            <a:ext cx="2391112" cy="2391112"/>
          </a:xfrm>
          <a:prstGeom prst="rect">
            <a:avLst/>
          </a:prstGeom>
        </p:spPr>
      </p:pic>
      <p:sp>
        <p:nvSpPr>
          <p:cNvPr name="TextBox 21" id="21"/>
          <p:cNvSpPr txBox="true"/>
          <p:nvPr/>
        </p:nvSpPr>
        <p:spPr>
          <a:xfrm rot="0">
            <a:off x="7497151" y="3579833"/>
            <a:ext cx="9584927" cy="367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494"/>
              </a:lnSpc>
            </a:pPr>
            <a:r>
              <a:rPr lang="en-US" sz="3986">
                <a:solidFill>
                  <a:srgbClr val="22404D"/>
                </a:solidFill>
                <a:latin typeface="Montserrat 2"/>
              </a:rPr>
              <a:t>•Al colocar el stand no pueden obstruir la visibilidad de los locales.</a:t>
            </a:r>
          </a:p>
          <a:p>
            <a:pPr algn="r">
              <a:lnSpc>
                <a:spcPts val="7494"/>
              </a:lnSpc>
            </a:pPr>
          </a:p>
          <a:p>
            <a:pPr algn="r">
              <a:lnSpc>
                <a:spcPts val="7494"/>
              </a:lnSpc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1028700" y="7007468"/>
            <a:ext cx="9584927" cy="1789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494"/>
              </a:lnSpc>
            </a:pPr>
            <a:r>
              <a:rPr lang="en-US" sz="3986">
                <a:solidFill>
                  <a:srgbClr val="22404D"/>
                </a:solidFill>
                <a:latin typeface="Montserrat 2"/>
              </a:rPr>
              <a:t>•No se pueden pegar material publicitario en el piso.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DAFbXSf6UVQ</dc:identifier>
  <dcterms:modified xsi:type="dcterms:W3CDTF">2011-08-01T06:04:30Z</dcterms:modified>
  <cp:revision>1</cp:revision>
  <dc:title>Sesión 11: Preparación para feria y evaluaciones</dc:title>
</cp:coreProperties>
</file>