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Extra-Bold" panose="020B0604020202020204" charset="0"/>
      <p:regular r:id="rId30"/>
    </p:embeddedFont>
    <p:embeddedFont>
      <p:font typeface="Montserrat Semi-Bold" panose="020B0604020202020204" charset="0"/>
      <p:regular r:id="rId31"/>
    </p:embeddedFont>
    <p:embeddedFont>
      <p:font typeface="Montserrat Semi-Bol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ia Chinchilla" userId="d80d14b5-e9f5-4be1-8561-aaab699fbfed" providerId="ADAL" clId="{CD46C965-55E3-4EDC-8D36-DA0ECB45BB30}"/>
    <pc:docChg chg="custSel delSld modSld">
      <pc:chgData name="Hannia Chinchilla" userId="d80d14b5-e9f5-4be1-8561-aaab699fbfed" providerId="ADAL" clId="{CD46C965-55E3-4EDC-8D36-DA0ECB45BB30}" dt="2023-03-07T22:10:26.360" v="95" actId="47"/>
      <pc:docMkLst>
        <pc:docMk/>
      </pc:docMkLst>
      <pc:sldChg chg="modSp mod">
        <pc:chgData name="Hannia Chinchilla" userId="d80d14b5-e9f5-4be1-8561-aaab699fbfed" providerId="ADAL" clId="{CD46C965-55E3-4EDC-8D36-DA0ECB45BB30}" dt="2023-03-07T22:09:28.620" v="68" actId="20577"/>
        <pc:sldMkLst>
          <pc:docMk/>
          <pc:sldMk cId="0" sldId="256"/>
        </pc:sldMkLst>
        <pc:spChg chg="mod">
          <ac:chgData name="Hannia Chinchilla" userId="d80d14b5-e9f5-4be1-8561-aaab699fbfed" providerId="ADAL" clId="{CD46C965-55E3-4EDC-8D36-DA0ECB45BB30}" dt="2023-03-07T22:09:28.620" v="68" actId="20577"/>
          <ac:spMkLst>
            <pc:docMk/>
            <pc:sldMk cId="0" sldId="256"/>
            <ac:spMk id="17" creationId="{00000000-0000-0000-0000-000000000000}"/>
          </ac:spMkLst>
        </pc:spChg>
      </pc:sldChg>
      <pc:sldChg chg="modSp mod">
        <pc:chgData name="Hannia Chinchilla" userId="d80d14b5-e9f5-4be1-8561-aaab699fbfed" providerId="ADAL" clId="{CD46C965-55E3-4EDC-8D36-DA0ECB45BB30}" dt="2023-03-07T22:10:19.913" v="94" actId="1076"/>
        <pc:sldMkLst>
          <pc:docMk/>
          <pc:sldMk cId="0" sldId="278"/>
        </pc:sldMkLst>
        <pc:spChg chg="mod">
          <ac:chgData name="Hannia Chinchilla" userId="d80d14b5-e9f5-4be1-8561-aaab699fbfed" providerId="ADAL" clId="{CD46C965-55E3-4EDC-8D36-DA0ECB45BB30}" dt="2023-03-07T22:10:19.913" v="94" actId="1076"/>
          <ac:spMkLst>
            <pc:docMk/>
            <pc:sldMk cId="0" sldId="278"/>
            <ac:spMk id="20" creationId="{00000000-0000-0000-0000-000000000000}"/>
          </ac:spMkLst>
        </pc:spChg>
      </pc:sldChg>
      <pc:sldChg chg="del">
        <pc:chgData name="Hannia Chinchilla" userId="d80d14b5-e9f5-4be1-8561-aaab699fbfed" providerId="ADAL" clId="{CD46C965-55E3-4EDC-8D36-DA0ECB45BB30}" dt="2023-03-07T22:10:26.360" v="95" actId="47"/>
        <pc:sldMkLst>
          <pc:docMk/>
          <pc:sldMk cId="0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4110037"/>
            <a:ext cx="13519823" cy="378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0"/>
              </a:lnSpc>
            </a:pPr>
            <a:endParaRPr dirty="0"/>
          </a:p>
          <a:p>
            <a:pPr>
              <a:lnSpc>
                <a:spcPts val="9960"/>
              </a:lnSpc>
            </a:pPr>
            <a:r>
              <a:rPr lang="en-US" sz="8300" spc="-498" dirty="0" err="1">
                <a:solidFill>
                  <a:srgbClr val="285F74"/>
                </a:solidFill>
                <a:latin typeface="Montserrat Extra-Bold"/>
              </a:rPr>
              <a:t>Sesión</a:t>
            </a:r>
            <a:r>
              <a:rPr lang="en-US" sz="8300" spc="-498" dirty="0">
                <a:solidFill>
                  <a:srgbClr val="285F74"/>
                </a:solidFill>
                <a:latin typeface="Montserrat Extra-Bold"/>
              </a:rPr>
              <a:t> 10: </a:t>
            </a:r>
          </a:p>
          <a:p>
            <a:pPr>
              <a:lnSpc>
                <a:spcPts val="9960"/>
              </a:lnSpc>
            </a:pPr>
            <a:r>
              <a:rPr lang="en-US" sz="8300" spc="-498" dirty="0">
                <a:solidFill>
                  <a:srgbClr val="285F74"/>
                </a:solidFill>
                <a:latin typeface="Montserrat Extra-Bold"/>
              </a:rPr>
              <a:t>Ventas y Servicio al </a:t>
            </a:r>
            <a:r>
              <a:rPr lang="en-US" sz="8300" spc="-498" dirty="0" err="1">
                <a:solidFill>
                  <a:srgbClr val="285F74"/>
                </a:solidFill>
                <a:latin typeface="Montserrat Extra-Bold"/>
              </a:rPr>
              <a:t>cliente</a:t>
            </a:r>
            <a:endParaRPr lang="en-US" sz="8300" spc="-498" dirty="0">
              <a:solidFill>
                <a:srgbClr val="285F74"/>
              </a:solidFill>
              <a:latin typeface="Montserrat Extra-Bold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1735946"/>
            <a:ext cx="1371300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Control de Manejo de Residuos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3028645"/>
            <a:ext cx="10867050" cy="530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En la actualidad se ha cambiado el mundo de los negocios de un enfoque basado en la utilidad monetaria hacia el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desarrollo sostenible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(basado en la utilidad monetaria, social y ambiental).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Por tanto  las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empresas d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eben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incorporar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un sistema de medición de resultados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integrado.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3674503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6808103"/>
            <a:ext cx="1744500" cy="1742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1735946"/>
            <a:ext cx="1371300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Control de Manejo de Residuos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10475" y="3364721"/>
            <a:ext cx="10867050" cy="568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 Bold"/>
              </a:rPr>
              <a:t>Medir: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Determinar el impacto que están teniendo los residuos de la empresa en la comunidad.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 Bold"/>
              </a:rPr>
              <a:t>Reducir: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Tomar una serie de acciones correctivas para minimizarlo.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 Bold"/>
              </a:rPr>
              <a:t>Compensar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: Buscar compensarlo con acciones alternativas que vengan a contribuir al ambiente de diferentes formas.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285F74"/>
              </a:solidFill>
              <a:latin typeface="Montserrat Semi-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7499" y="3281340"/>
            <a:ext cx="1169049" cy="11680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7499" y="5082785"/>
            <a:ext cx="1169049" cy="11680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7499" y="7192547"/>
            <a:ext cx="1169049" cy="116801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108911"/>
            <a:ext cx="1371300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Control de Manejo de Residuos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3539414"/>
            <a:ext cx="10867050" cy="46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 Bold"/>
              </a:rPr>
              <a:t>Ley para la Gestión Integral de los Residuos N°8839: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“Conjunto articulado e interrelacionado de acciones regulatorias, operativas, financieras, administrativas, educativas, de planificación, monitoreo y evaluación para el manejo de los residuos, desde su generación hasta la disposición final”.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5039663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875318"/>
            <a:ext cx="1371300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Control de Manejo de Residuos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4106507"/>
            <a:ext cx="10867050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La finalidad de la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ley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es plantear una serie de acciones para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“valorizar”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los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residuos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y evitar que su inadecuado manejo impacte los ecosistemas, contamine el agua, el suelo y el aire y contribuya al cambio climático.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4940007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3779721"/>
            <a:ext cx="127639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Administración de Ventas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1028700"/>
            <a:ext cx="12231033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Saber administración </a:t>
            </a:r>
          </a:p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de ventas permite</a:t>
            </a:r>
          </a:p>
        </p:txBody>
      </p:sp>
      <p:grpSp>
        <p:nvGrpSpPr>
          <p:cNvPr id="3" name="Group 3"/>
          <p:cNvGrpSpPr/>
          <p:nvPr/>
        </p:nvGrpSpPr>
        <p:grpSpPr>
          <a:xfrm rot="-781180">
            <a:off x="-4454585" y="-1843246"/>
            <a:ext cx="10908612" cy="12919035"/>
            <a:chOff x="0" y="0"/>
            <a:chExt cx="14544816" cy="1722538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520805" y="3312508"/>
            <a:ext cx="5246391" cy="524637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1415759"/>
            <a:ext cx="12231033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No saber de administración </a:t>
            </a:r>
          </a:p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de ventas genera</a:t>
            </a:r>
          </a:p>
        </p:txBody>
      </p:sp>
      <p:grpSp>
        <p:nvGrpSpPr>
          <p:cNvPr id="3" name="Group 3"/>
          <p:cNvGrpSpPr/>
          <p:nvPr/>
        </p:nvGrpSpPr>
        <p:grpSpPr>
          <a:xfrm rot="-781180">
            <a:off x="-4454585" y="-1843246"/>
            <a:ext cx="10908612" cy="12919035"/>
            <a:chOff x="0" y="0"/>
            <a:chExt cx="14544816" cy="1722538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520805" y="3362580"/>
            <a:ext cx="5246391" cy="524637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557323" y="7088299"/>
            <a:ext cx="5306297" cy="5306297"/>
            <a:chOff x="0" y="0"/>
            <a:chExt cx="7075063" cy="7075063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330039" y="2402277"/>
              <a:ext cx="7735141" cy="2270509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463584" y="1791399"/>
              <a:ext cx="4708827" cy="2270509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028484" y="2185988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Administración de Ventas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4632" y="3452813"/>
            <a:ext cx="12518737" cy="46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Función de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planeación, dirección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y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control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de lasactividades del personal de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ventas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de una unidad de negocios dentro de una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empresa.</a:t>
            </a:r>
          </a:p>
          <a:p>
            <a:pPr algn="ctr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 Bold"/>
            </a:endParaRPr>
          </a:p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Su objetivo es entender la función de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ventas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en la administración de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mercadeo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dentro de la organización de la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empresa.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1278746"/>
            <a:ext cx="13713002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Proceso de </a:t>
            </a:r>
          </a:p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Administración de Ventas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10475" y="3545696"/>
            <a:ext cx="10047807" cy="530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 Bold"/>
              </a:rPr>
              <a:t>Formulación: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Entorno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+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Estrategia de MK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+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Actividades de Ventas.</a:t>
            </a:r>
          </a:p>
          <a:p>
            <a:pPr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 Bold"/>
              </a:rPr>
              <a:t>Aplicación: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Actividades de Ventas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 +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Desempeño del Vendedor.</a:t>
            </a:r>
          </a:p>
          <a:p>
            <a:pPr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 Bold"/>
              </a:rPr>
              <a:t>Evaluación y Control: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Resultados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+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Control.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7499" y="3511160"/>
            <a:ext cx="1169049" cy="11680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7499" y="5666790"/>
            <a:ext cx="1169049" cy="11680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7499" y="7234851"/>
            <a:ext cx="1169049" cy="116801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7734281" y="7595865"/>
            <a:ext cx="2782401" cy="2391126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85F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734281" y="2589963"/>
            <a:ext cx="2782401" cy="2391126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85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543240" y="3831696"/>
            <a:ext cx="2782401" cy="2391126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545647" y="6377394"/>
            <a:ext cx="2782401" cy="2391126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0A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962359" y="6400302"/>
            <a:ext cx="2782401" cy="2391126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62359" y="3831696"/>
            <a:ext cx="2782401" cy="2391126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0A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99470" y="523038"/>
            <a:ext cx="14480422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85F74"/>
                </a:solidFill>
                <a:latin typeface="Montserrat Extra-Bold"/>
              </a:rPr>
              <a:t>Aplicación de </a:t>
            </a:r>
          </a:p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85F74"/>
                </a:solidFill>
                <a:latin typeface="Montserrat Extra-Bold"/>
              </a:rPr>
              <a:t>Administración de Ventas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8287" y="4744580"/>
            <a:ext cx="3314388" cy="3311445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7980780" y="3200800"/>
            <a:ext cx="2289403" cy="118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FFFFFF"/>
                </a:solidFill>
                <a:latin typeface="Montserrat Semi-Bold"/>
              </a:rPr>
              <a:t>Identificación de clientes potenciales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962359" y="4696342"/>
            <a:ext cx="2782401" cy="7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FFFFFF"/>
                </a:solidFill>
                <a:latin typeface="Montserrat Semi-Bold"/>
              </a:rPr>
              <a:t>Preparación del escenario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330770" y="6800161"/>
            <a:ext cx="2057427" cy="157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FFFFFF"/>
                </a:solidFill>
                <a:latin typeface="Montserrat Semi-Bold"/>
              </a:rPr>
              <a:t>Presentación y demostración del producto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980780" y="8394772"/>
            <a:ext cx="2289403" cy="7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FFFFFF"/>
                </a:solidFill>
                <a:latin typeface="Montserrat Semi-Bold"/>
              </a:rPr>
              <a:t>Manejo de objeciones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48078" y="7328835"/>
            <a:ext cx="2388839" cy="38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FFFFFF"/>
                </a:solidFill>
                <a:latin typeface="Montserrat Semi-Bold"/>
              </a:rPr>
              <a:t>Cierre de ventas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97205" y="4696342"/>
            <a:ext cx="2274472" cy="7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FFFFFF"/>
                </a:solidFill>
                <a:latin typeface="Montserrat Semi-Bold"/>
              </a:rPr>
              <a:t>Seguimiento post-venta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4492030"/>
            <a:ext cx="1276390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Producción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303768"/>
            <a:ext cx="1371300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spc="-209">
                <a:solidFill>
                  <a:srgbClr val="285F74"/>
                </a:solidFill>
                <a:latin typeface="Montserrat Extra-Bold"/>
              </a:rPr>
              <a:t>¿Qué quiere el comprador?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0456" y="3967251"/>
            <a:ext cx="10507934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Obtener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compensación 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por su dinero.</a:t>
            </a:r>
          </a:p>
          <a:p>
            <a:pPr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  <a:p>
            <a:pPr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Un buen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servicio.</a:t>
            </a:r>
          </a:p>
          <a:p>
            <a:pPr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 Bold"/>
            </a:endParaRP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Una gran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experiencia.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01407" y="3770618"/>
            <a:ext cx="1169049" cy="11680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01407" y="5350180"/>
            <a:ext cx="1169049" cy="11680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01407" y="6815222"/>
            <a:ext cx="1169049" cy="116801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3009" y="3077228"/>
            <a:ext cx="4661318" cy="1208244"/>
            <a:chOff x="0" y="0"/>
            <a:chExt cx="1567861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7374" y="2809875"/>
            <a:ext cx="1744500" cy="17429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17375" y="1276350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Tips de un buen vendedor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91874" y="2885826"/>
            <a:ext cx="9304587" cy="597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1D617A"/>
                </a:solidFill>
                <a:latin typeface="Montserrat Semi-Bold"/>
              </a:rPr>
              <a:t>Mantenga un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contacto visual</a:t>
            </a:r>
            <a:r>
              <a:rPr lang="en-US" sz="3500">
                <a:solidFill>
                  <a:srgbClr val="1D617A"/>
                </a:solidFill>
                <a:latin typeface="Montserrat Semi-Bold"/>
              </a:rPr>
              <a:t> con su audiencia.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1D617A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1D617A"/>
                </a:solidFill>
                <a:latin typeface="Montserrat Semi-Bold"/>
              </a:rPr>
              <a:t>Utilice las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manos</a:t>
            </a:r>
            <a:r>
              <a:rPr lang="en-US" sz="3500">
                <a:solidFill>
                  <a:srgbClr val="1D617A"/>
                </a:solidFill>
                <a:latin typeface="Montserrat Semi-Bold"/>
              </a:rPr>
              <a:t> para la mímica durante sus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 explicaciones.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1D617A"/>
              </a:solidFill>
              <a:latin typeface="Montserrat Semi-Bold 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1D617A"/>
                </a:solidFill>
                <a:latin typeface="Montserrat Semi-Bold"/>
              </a:rPr>
              <a:t>Use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frases</a:t>
            </a:r>
            <a:r>
              <a:rPr lang="en-US" sz="3500">
                <a:solidFill>
                  <a:srgbClr val="1D617A"/>
                </a:solidFill>
                <a:latin typeface="Montserrat Semi-Bold"/>
              </a:rPr>
              <a:t>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simples</a:t>
            </a:r>
            <a:r>
              <a:rPr lang="en-US" sz="3500">
                <a:solidFill>
                  <a:srgbClr val="1D617A"/>
                </a:solidFill>
                <a:latin typeface="Montserrat Semi-Bold"/>
              </a:rPr>
              <a:t> y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cortas.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1D617A"/>
              </a:solidFill>
              <a:latin typeface="Montserrat Semi-Bold 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1D617A"/>
                </a:solidFill>
                <a:latin typeface="Montserrat Semi-Bold"/>
              </a:rPr>
              <a:t>Procure no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hablar </a:t>
            </a:r>
            <a:r>
              <a:rPr lang="en-US" sz="3500">
                <a:solidFill>
                  <a:srgbClr val="1D617A"/>
                </a:solidFill>
                <a:latin typeface="Montserrat Semi-Bold"/>
              </a:rPr>
              <a:t>demasiado </a:t>
            </a:r>
            <a:r>
              <a:rPr lang="en-US" sz="3500">
                <a:solidFill>
                  <a:srgbClr val="1D617A"/>
                </a:solidFill>
                <a:latin typeface="Montserrat Semi-Bold Bold"/>
              </a:rPr>
              <a:t>rápido.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403009" y="4820179"/>
            <a:ext cx="4661318" cy="1208244"/>
            <a:chOff x="0" y="0"/>
            <a:chExt cx="1567861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403009" y="6562476"/>
            <a:ext cx="4661318" cy="1208244"/>
            <a:chOff x="0" y="0"/>
            <a:chExt cx="1567861" cy="406400"/>
          </a:xfrm>
        </p:grpSpPr>
        <p:sp>
          <p:nvSpPr>
            <p:cNvPr id="10" name="Freeform 10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1403009" y="8038074"/>
            <a:ext cx="4661318" cy="1208244"/>
            <a:chOff x="0" y="0"/>
            <a:chExt cx="1567861" cy="406400"/>
          </a:xfrm>
        </p:grpSpPr>
        <p:sp>
          <p:nvSpPr>
            <p:cNvPr id="12" name="Freeform 12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7374" y="4552826"/>
            <a:ext cx="1744500" cy="1742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7374" y="6295123"/>
            <a:ext cx="1744500" cy="1742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7374" y="7770721"/>
            <a:ext cx="1744500" cy="174295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-2148110" y="2811181"/>
            <a:ext cx="4427686" cy="1208244"/>
            <a:chOff x="0" y="0"/>
            <a:chExt cx="1489278" cy="406400"/>
          </a:xfrm>
        </p:grpSpPr>
        <p:sp>
          <p:nvSpPr>
            <p:cNvPr id="17" name="Freeform 17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-2148110" y="4552826"/>
            <a:ext cx="4427686" cy="1208244"/>
            <a:chOff x="0" y="0"/>
            <a:chExt cx="1489278" cy="406400"/>
          </a:xfrm>
        </p:grpSpPr>
        <p:sp>
          <p:nvSpPr>
            <p:cNvPr id="19" name="Freeform 19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2148110" y="6295123"/>
            <a:ext cx="4427686" cy="1208244"/>
            <a:chOff x="0" y="0"/>
            <a:chExt cx="1489278" cy="406400"/>
          </a:xfrm>
        </p:grpSpPr>
        <p:sp>
          <p:nvSpPr>
            <p:cNvPr id="21" name="Freeform 21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2148110" y="7772027"/>
            <a:ext cx="4427686" cy="1208244"/>
            <a:chOff x="0" y="0"/>
            <a:chExt cx="1489278" cy="406400"/>
          </a:xfrm>
        </p:grpSpPr>
        <p:sp>
          <p:nvSpPr>
            <p:cNvPr id="23" name="Freeform 23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25" name="Group 25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9084" y="1415759"/>
            <a:ext cx="1321702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Consideraciones para el vendedor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95301" y="2731979"/>
            <a:ext cx="9304587" cy="652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2499">
                <a:solidFill>
                  <a:srgbClr val="1D617A"/>
                </a:solidFill>
                <a:latin typeface="Montserrat Semi-Bold"/>
              </a:rPr>
              <a:t>El 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cliente</a:t>
            </a:r>
            <a:r>
              <a:rPr lang="en-US" sz="2499">
                <a:solidFill>
                  <a:srgbClr val="1D617A"/>
                </a:solidFill>
                <a:latin typeface="Montserrat Semi-Bold"/>
              </a:rPr>
              <a:t> siempre pone 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objeciones </a:t>
            </a:r>
            <a:r>
              <a:rPr lang="en-US" sz="2499">
                <a:solidFill>
                  <a:srgbClr val="1D617A"/>
                </a:solidFill>
                <a:latin typeface="Montserrat Semi-Bold"/>
              </a:rPr>
              <a:t>a lo que usted vendedor le está explicando, y siempre asumen que su posición es la correcta. </a:t>
            </a:r>
          </a:p>
          <a:p>
            <a:pPr algn="just">
              <a:lnSpc>
                <a:spcPts val="3999"/>
              </a:lnSpc>
            </a:pPr>
            <a:endParaRPr lang="en-US" sz="2499">
              <a:solidFill>
                <a:srgbClr val="1D617A"/>
              </a:solidFill>
              <a:latin typeface="Montserrat Semi-Bold"/>
            </a:endParaRPr>
          </a:p>
          <a:p>
            <a:pPr algn="just">
              <a:lnSpc>
                <a:spcPts val="3999"/>
              </a:lnSpc>
            </a:pPr>
            <a:r>
              <a:rPr lang="en-US" sz="2499">
                <a:solidFill>
                  <a:srgbClr val="1D617A"/>
                </a:solidFill>
                <a:latin typeface="Montserrat Semi-Bold"/>
              </a:rPr>
              <a:t>Cree un 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ambiente cómodo. </a:t>
            </a:r>
          </a:p>
          <a:p>
            <a:pPr algn="just">
              <a:lnSpc>
                <a:spcPts val="3999"/>
              </a:lnSpc>
            </a:pPr>
            <a:endParaRPr lang="en-US" sz="2499">
              <a:solidFill>
                <a:srgbClr val="1D617A"/>
              </a:solidFill>
              <a:latin typeface="Montserrat Semi-Bold Bold"/>
            </a:endParaRPr>
          </a:p>
          <a:p>
            <a:pPr algn="just">
              <a:lnSpc>
                <a:spcPts val="3999"/>
              </a:lnSpc>
            </a:pPr>
            <a:r>
              <a:rPr lang="en-US" sz="2499">
                <a:solidFill>
                  <a:srgbClr val="1D617A"/>
                </a:solidFill>
                <a:latin typeface="Montserrat Semi-Bold"/>
              </a:rPr>
              <a:t>Mantenga el 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contacto visual</a:t>
            </a:r>
            <a:r>
              <a:rPr lang="en-US" sz="2499">
                <a:solidFill>
                  <a:srgbClr val="1D617A"/>
                </a:solidFill>
                <a:latin typeface="Montserrat Semi-Bold"/>
              </a:rPr>
              <a:t> con el comprador.</a:t>
            </a:r>
          </a:p>
          <a:p>
            <a:pPr algn="just">
              <a:lnSpc>
                <a:spcPts val="3999"/>
              </a:lnSpc>
            </a:pPr>
            <a:endParaRPr lang="en-US" sz="2499">
              <a:solidFill>
                <a:srgbClr val="1D617A"/>
              </a:solidFill>
              <a:latin typeface="Montserrat Semi-Bold"/>
            </a:endParaRPr>
          </a:p>
          <a:p>
            <a:pPr algn="just">
              <a:lnSpc>
                <a:spcPts val="3999"/>
              </a:lnSpc>
            </a:pPr>
            <a:r>
              <a:rPr lang="en-US" sz="2499">
                <a:solidFill>
                  <a:srgbClr val="1D617A"/>
                </a:solidFill>
                <a:latin typeface="Montserrat Semi-Bold"/>
              </a:rPr>
              <a:t>Cada cliente tiene un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 factor motivacional </a:t>
            </a:r>
            <a:r>
              <a:rPr lang="en-US" sz="2499">
                <a:solidFill>
                  <a:srgbClr val="1D617A"/>
                </a:solidFill>
                <a:latin typeface="Montserrat Semi-Bold"/>
              </a:rPr>
              <a:t>de compra diferente (precio, calidad, servicio, diseño, etc.).</a:t>
            </a:r>
          </a:p>
          <a:p>
            <a:pPr algn="just">
              <a:lnSpc>
                <a:spcPts val="3999"/>
              </a:lnSpc>
            </a:pPr>
            <a:endParaRPr lang="en-US" sz="2499">
              <a:solidFill>
                <a:srgbClr val="1D617A"/>
              </a:solidFill>
              <a:latin typeface="Montserrat Semi-Bold"/>
            </a:endParaRPr>
          </a:p>
          <a:p>
            <a:pPr algn="just">
              <a:lnSpc>
                <a:spcPts val="3999"/>
              </a:lnSpc>
            </a:pPr>
            <a:r>
              <a:rPr lang="en-US" sz="2499">
                <a:solidFill>
                  <a:srgbClr val="1D617A"/>
                </a:solidFill>
                <a:latin typeface="Montserrat Semi-Bold"/>
              </a:rPr>
              <a:t>Utilice las mismas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 frases</a:t>
            </a:r>
            <a:r>
              <a:rPr lang="en-US" sz="2499">
                <a:solidFill>
                  <a:srgbClr val="1D617A"/>
                </a:solidFill>
                <a:latin typeface="Montserrat Semi-Bold"/>
              </a:rPr>
              <a:t> del </a:t>
            </a:r>
            <a:r>
              <a:rPr lang="en-US" sz="2499">
                <a:solidFill>
                  <a:srgbClr val="1D617A"/>
                </a:solidFill>
                <a:latin typeface="Montserrat Semi-Bold Bold"/>
              </a:rPr>
              <a:t>comprador </a:t>
            </a:r>
            <a:r>
              <a:rPr lang="en-US" sz="2499">
                <a:solidFill>
                  <a:srgbClr val="1D617A"/>
                </a:solidFill>
                <a:latin typeface="Montserrat Semi-Bold"/>
              </a:rPr>
              <a:t>para capturar información importante para venderles el producto.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6251" y="3025585"/>
            <a:ext cx="1169049" cy="11680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6251" y="4469768"/>
            <a:ext cx="1169049" cy="11680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6251" y="5451562"/>
            <a:ext cx="1169049" cy="11680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6251" y="6619572"/>
            <a:ext cx="1169049" cy="11680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6251" y="8283819"/>
            <a:ext cx="1169049" cy="116801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028484" y="460057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Tarea: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67013" y="5577065"/>
            <a:ext cx="11796460" cy="110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Ver videos de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elevatot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pitch y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preparar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video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promocional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de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máximo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2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minutos</a:t>
            </a:r>
            <a:endParaRPr lang="en-US" sz="3000" dirty="0">
              <a:solidFill>
                <a:srgbClr val="1D617A"/>
              </a:solidFill>
              <a:latin typeface="Montserrat Semi-Bol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28484" y="6614398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Subir al link: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45770" y="7938373"/>
            <a:ext cx="1179646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Plan marketing y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presentación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 </a:t>
            </a:r>
            <a:r>
              <a:rPr lang="en-US" sz="3000" dirty="0" err="1">
                <a:solidFill>
                  <a:srgbClr val="1D617A"/>
                </a:solidFill>
                <a:latin typeface="Montserrat Semi-Bold Bold"/>
              </a:rPr>
              <a:t>corporativa</a:t>
            </a:r>
            <a:r>
              <a:rPr lang="en-US" sz="3000" dirty="0">
                <a:solidFill>
                  <a:srgbClr val="1D617A"/>
                </a:solidFill>
                <a:latin typeface="Montserrat Semi-Bold Bold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98964" y="9220200"/>
            <a:ext cx="629007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Todos los derechos reservados, Junior Achievement Costa 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557323" y="7088299"/>
            <a:ext cx="5306297" cy="5306297"/>
            <a:chOff x="0" y="0"/>
            <a:chExt cx="7075063" cy="7075063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330039" y="2402277"/>
              <a:ext cx="7735141" cy="2270509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463584" y="1791399"/>
              <a:ext cx="4708827" cy="2270509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028484" y="2973901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Producción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4185" y="4341299"/>
            <a:ext cx="10579630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Engloba la creación de una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 serie 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de </a:t>
            </a:r>
            <a:r>
              <a:rPr lang="en-US" sz="3999">
                <a:solidFill>
                  <a:srgbClr val="285F74"/>
                </a:solidFill>
                <a:latin typeface="Montserrat Semi-Bold Bold"/>
              </a:rPr>
              <a:t>procesos </a:t>
            </a:r>
            <a:r>
              <a:rPr lang="en-US" sz="3999">
                <a:solidFill>
                  <a:srgbClr val="285F74"/>
                </a:solidFill>
                <a:latin typeface="Montserrat Semi-Bold"/>
              </a:rPr>
              <a:t>para garantizar la producción del producto a tiempo y poder cumplir </a:t>
            </a:r>
          </a:p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con la demanda del mercado.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4545" y="2751017"/>
            <a:ext cx="14480422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85F74"/>
                </a:solidFill>
                <a:latin typeface="Montserrat Extra-Bold"/>
              </a:rPr>
              <a:t>Principales procesos</a:t>
            </a:r>
          </a:p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85F74"/>
                </a:solidFill>
                <a:latin typeface="Montserrat Extra-Bold"/>
              </a:rPr>
              <a:t>de producción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03098" y="5864967"/>
            <a:ext cx="6811614" cy="135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9"/>
              </a:lnSpc>
            </a:pPr>
            <a:r>
              <a:rPr lang="en-US" sz="3699">
                <a:solidFill>
                  <a:srgbClr val="285F74"/>
                </a:solidFill>
                <a:latin typeface="Montserrat Semi-Bold Bold"/>
              </a:rPr>
              <a:t>Pedido, Control y Almacenamiento.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82714" y="5864967"/>
            <a:ext cx="6811614" cy="135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9"/>
              </a:lnSpc>
            </a:pPr>
            <a:r>
              <a:rPr lang="en-US" sz="3699">
                <a:solidFill>
                  <a:srgbClr val="285F74"/>
                </a:solidFill>
                <a:latin typeface="Montserrat Semi-Bold Bold"/>
              </a:rPr>
              <a:t>Control de </a:t>
            </a:r>
          </a:p>
          <a:p>
            <a:pPr algn="ctr">
              <a:lnSpc>
                <a:spcPts val="5549"/>
              </a:lnSpc>
            </a:pPr>
            <a:r>
              <a:rPr lang="en-US" sz="3699">
                <a:solidFill>
                  <a:srgbClr val="285F74"/>
                </a:solidFill>
                <a:latin typeface="Montserrat Semi-Bold Bold"/>
              </a:rPr>
              <a:t>Calidad.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03530" y="5864967"/>
            <a:ext cx="3573066" cy="135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9"/>
              </a:lnSpc>
            </a:pPr>
            <a:r>
              <a:rPr lang="en-US" sz="3699">
                <a:solidFill>
                  <a:srgbClr val="285F74"/>
                </a:solidFill>
                <a:latin typeface="Montserrat Semi-Bold Bold"/>
              </a:rPr>
              <a:t>Distribución y </a:t>
            </a:r>
          </a:p>
          <a:p>
            <a:pPr algn="ctr">
              <a:lnSpc>
                <a:spcPts val="5549"/>
              </a:lnSpc>
            </a:pPr>
            <a:r>
              <a:rPr lang="en-US" sz="3699">
                <a:solidFill>
                  <a:srgbClr val="285F74"/>
                </a:solidFill>
                <a:latin typeface="Montserrat Semi-Bold Bold"/>
              </a:rPr>
              <a:t>Logística.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36655" y="4577312"/>
            <a:ext cx="1744500" cy="1742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6271" y="4663920"/>
            <a:ext cx="1744500" cy="1742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17813" y="4663920"/>
            <a:ext cx="1744500" cy="174295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-3405908" y="-2204774"/>
            <a:ext cx="10908612" cy="12919035"/>
            <a:chOff x="0" y="0"/>
            <a:chExt cx="14544816" cy="1722538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1982013"/>
            <a:ext cx="1371300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Pedido, Control y Almacenamiento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91847" y="4323537"/>
            <a:ext cx="9355204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 Bold"/>
              </a:rPr>
              <a:t>Garantizar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tener el producto indicado en el momento oportuno, para poder suplir las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 necesidades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del consumidor.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Determinar las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cantidades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de pedido a utilizar y el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punto de reorden.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47347" y="4428312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6866588"/>
            <a:ext cx="1744500" cy="1742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282403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Control de Calidad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3670582"/>
            <a:ext cx="9355204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 Bold"/>
              </a:rPr>
              <a:t>Evaluar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a los otros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procesos,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herramientas, personas, etc.</a:t>
            </a:r>
          </a:p>
          <a:p>
            <a:pPr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Determinar si están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cumpliendo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sus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funciones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de la manera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 correcta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o se debe hacer ajustes o cambios mayores.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3775357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5708932"/>
            <a:ext cx="1744500" cy="1742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022090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Distribución y Logística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3419513"/>
            <a:ext cx="9355204" cy="46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Determinar la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estructura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a utilizar para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comercializar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el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producto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y cómo hacerlo llegar a los consumidores finales.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Velar porque sea eficiente el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contacto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entre el producto y el mercado meta.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3838472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6512434"/>
            <a:ext cx="1744500" cy="1742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022090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Distribución y Logística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3419513"/>
            <a:ext cx="9355204" cy="46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Determinar la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estructura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a utilizar para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comercializar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el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producto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y cómo hacerlo llegar a los consumidores finales.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Velar porque sea eficiente el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contacto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entre el producto y el mercado meta.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3838472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6512434"/>
            <a:ext cx="1744500" cy="1742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1735946"/>
            <a:ext cx="1371300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79">
                <a:solidFill>
                  <a:srgbClr val="285F74"/>
                </a:solidFill>
                <a:latin typeface="Montserrat Extra-Bold"/>
              </a:rPr>
              <a:t>Control de Manejo de Residuos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1999" y="3028645"/>
            <a:ext cx="10867050" cy="530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Se debe cambiar el concepto de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basura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o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desecho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por el de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 “residuo”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a fin de reconocer que estos tienen un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valor 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que no podemos desaprovechar enterrándolos o depositándolos inadecuadamente.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La gestión integral de los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residuos</a:t>
            </a:r>
            <a:r>
              <a:rPr lang="en-US" sz="3500">
                <a:solidFill>
                  <a:srgbClr val="285F74"/>
                </a:solidFill>
                <a:latin typeface="Montserrat Semi-Bold"/>
              </a:rPr>
              <a:t> va más allá de la disposición sanitaria de la </a:t>
            </a:r>
            <a:r>
              <a:rPr lang="en-US" sz="3500">
                <a:solidFill>
                  <a:srgbClr val="285F74"/>
                </a:solidFill>
                <a:latin typeface="Montserrat Semi-Bold Bold"/>
              </a:rPr>
              <a:t>“basura”.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3674503"/>
            <a:ext cx="1744500" cy="1742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7499" y="6808103"/>
            <a:ext cx="1744500" cy="1742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741</Words>
  <Application>Microsoft Office PowerPoint</Application>
  <PresentationFormat>Custom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Montserrat Semi-Bold Bold</vt:lpstr>
      <vt:lpstr>Montserrat Extra-Bold</vt:lpstr>
      <vt:lpstr>Calibri</vt:lpstr>
      <vt:lpstr>Arial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10: Producción, ventas y servicio al cliente</dc:title>
  <cp:lastModifiedBy>Hannia Chinchilla</cp:lastModifiedBy>
  <cp:revision>1</cp:revision>
  <dcterms:created xsi:type="dcterms:W3CDTF">2006-08-16T00:00:00Z</dcterms:created>
  <dcterms:modified xsi:type="dcterms:W3CDTF">2023-03-07T22:10:31Z</dcterms:modified>
  <dc:identifier>DAFZYPIl9fo</dc:identifier>
</cp:coreProperties>
</file>