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Montserrat Extra-Bold" panose="020B0604020202020204" charset="0"/>
      <p:regular r:id="rId20"/>
    </p:embeddedFont>
    <p:embeddedFont>
      <p:font typeface="Montserrat Semi-Bold" panose="020B0604020202020204" charset="0"/>
      <p:regular r:id="rId21"/>
    </p:embeddedFont>
    <p:embeddedFont>
      <p:font typeface="Montserrat Semi-Bold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5410200"/>
            <a:ext cx="12763900" cy="384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Sesión 5: </a:t>
            </a:r>
          </a:p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Análisis FODA Competitividad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88090" y="-1881249"/>
            <a:ext cx="16613034" cy="93404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5929106" y="6156099"/>
            <a:ext cx="4717788" cy="4717788"/>
            <a:chOff x="0" y="0"/>
            <a:chExt cx="6290385" cy="6290385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497285" y="2339696"/>
              <a:ext cx="7284955" cy="1610992"/>
              <a:chOff x="0" y="0"/>
              <a:chExt cx="1837753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81235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812353" h="360680">
                    <a:moveTo>
                      <a:pt x="1812353" y="180340"/>
                    </a:moveTo>
                    <a:cubicBezTo>
                      <a:pt x="1812353" y="81280"/>
                      <a:pt x="1732343" y="0"/>
                      <a:pt x="163201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632013" y="360680"/>
                    </a:lnTo>
                    <a:cubicBezTo>
                      <a:pt x="1731073" y="360680"/>
                      <a:pt x="1812353" y="279400"/>
                      <a:pt x="181235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202722" y="2028274"/>
              <a:ext cx="4619852" cy="1610992"/>
              <a:chOff x="0" y="0"/>
              <a:chExt cx="1165436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400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40036" h="360680">
                    <a:moveTo>
                      <a:pt x="1140036" y="180340"/>
                    </a:moveTo>
                    <a:cubicBezTo>
                      <a:pt x="1140036" y="81280"/>
                      <a:pt x="1060026" y="0"/>
                      <a:pt x="9596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9696" y="360680"/>
                    </a:lnTo>
                    <a:cubicBezTo>
                      <a:pt x="1058756" y="360680"/>
                      <a:pt x="1140036" y="279400"/>
                      <a:pt x="1140036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002290" y="1627679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Competitividad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6525285" y="3070094"/>
            <a:ext cx="5290807" cy="5290786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140" r="-25140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81583" y="3070094"/>
            <a:ext cx="5290807" cy="5290786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874" r="-24874"/>
              </a:stretch>
            </a:blip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968493" y="3070094"/>
            <a:ext cx="5290807" cy="5290786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83" r="-24983"/>
              </a:stretch>
            </a:blip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42662" y="2928993"/>
            <a:ext cx="14480422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Estrategias </a:t>
            </a:r>
          </a:p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Competitivas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71259" y="6695067"/>
            <a:ext cx="6811614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 Bold"/>
              </a:rPr>
              <a:t>Costos.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50874" y="6695067"/>
            <a:ext cx="6811614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 Bold"/>
              </a:rPr>
              <a:t>Diferenciación.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33724" y="6695067"/>
            <a:ext cx="6811614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 Bold"/>
              </a:rPr>
              <a:t>Nicho.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id="7" name="Group 7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45088" y="5072118"/>
            <a:ext cx="1663955" cy="16639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2267" y="4865583"/>
            <a:ext cx="1868829" cy="18704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073671" y="4929353"/>
            <a:ext cx="1742951" cy="17429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6" name="Group 16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8484" y="3925443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Costos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935959" y="5175261"/>
            <a:ext cx="11007675" cy="2710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Consiste en ser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líder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de mercado en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costos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 y ofrecer a la industria en su totalidad el precio más bajo y así captar gran participación de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mercado.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id="5" name="Group 5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10003" y="1768555"/>
            <a:ext cx="2467993" cy="246799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5560067" y="-1992238"/>
            <a:ext cx="12595973" cy="14544547"/>
            <a:chOff x="0" y="0"/>
            <a:chExt cx="16794631" cy="1939273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68545" y="5686276"/>
              <a:ext cx="17919828" cy="4433972"/>
              <a:chOff x="0" y="0"/>
              <a:chExt cx="1642459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61706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17060" h="360680">
                    <a:moveTo>
                      <a:pt x="1617060" y="180340"/>
                    </a:moveTo>
                    <a:cubicBezTo>
                      <a:pt x="1617060" y="81280"/>
                      <a:pt x="1537050" y="0"/>
                      <a:pt x="143672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436719" y="360680"/>
                    </a:lnTo>
                    <a:cubicBezTo>
                      <a:pt x="1535779" y="360680"/>
                      <a:pt x="1617059" y="279400"/>
                      <a:pt x="1617059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1166002" y="9008490"/>
              <a:ext cx="18666512" cy="4433972"/>
              <a:chOff x="0" y="0"/>
              <a:chExt cx="1710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68549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85498" h="360680">
                    <a:moveTo>
                      <a:pt x="1685498" y="180340"/>
                    </a:moveTo>
                    <a:cubicBezTo>
                      <a:pt x="1685498" y="81280"/>
                      <a:pt x="1605488" y="0"/>
                      <a:pt x="150515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05157" y="360680"/>
                    </a:lnTo>
                    <a:cubicBezTo>
                      <a:pt x="1604218" y="360680"/>
                      <a:pt x="1685497" y="279400"/>
                      <a:pt x="168549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8484" y="3734436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Diferenciación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78634" y="4944111"/>
            <a:ext cx="11730732" cy="408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Consiste en crear un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 producto </a:t>
            </a:r>
            <a:r>
              <a:rPr lang="en-US" sz="3600">
                <a:solidFill>
                  <a:srgbClr val="285F74"/>
                </a:solidFill>
                <a:latin typeface="Montserrat Semi-Bold"/>
              </a:rPr>
              <a:t>que sea percibido como único en el mercado, y por tanto, merece un precio mayor al de sus competidores. El objetivo es obtener gran participación de mercado a través de un bien</a:t>
            </a:r>
          </a:p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 de </a:t>
            </a:r>
            <a:r>
              <a:rPr lang="en-US" sz="3600">
                <a:solidFill>
                  <a:srgbClr val="285F74"/>
                </a:solidFill>
                <a:latin typeface="Montserrat Semi-Bold Bold"/>
              </a:rPr>
              <a:t>calidad/único.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id="5" name="Group 5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-4425606" y="-2632035"/>
            <a:ext cx="10908612" cy="12919035"/>
            <a:chOff x="0" y="0"/>
            <a:chExt cx="14544816" cy="17225380"/>
          </a:xfrm>
        </p:grpSpPr>
        <p:grpSp>
          <p:nvGrpSpPr>
            <p:cNvPr id="10" name="Group 10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36896" y="1260474"/>
            <a:ext cx="3014207" cy="30168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8484" y="2521917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Nicho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53667" y="4017966"/>
            <a:ext cx="13980666" cy="562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300">
                <a:solidFill>
                  <a:srgbClr val="285F74"/>
                </a:solidFill>
                <a:latin typeface="Montserrat Semi-Bold"/>
              </a:rPr>
              <a:t>Su primer diferencia con las dos anteriores, es que esta estrategia busca un </a:t>
            </a:r>
            <a:r>
              <a:rPr lang="en-US" sz="3300">
                <a:solidFill>
                  <a:srgbClr val="285F74"/>
                </a:solidFill>
                <a:latin typeface="Montserrat Semi-Bold Bold"/>
              </a:rPr>
              <a:t>grupo</a:t>
            </a:r>
            <a:r>
              <a:rPr lang="en-US" sz="3300">
                <a:solidFill>
                  <a:srgbClr val="285F74"/>
                </a:solidFill>
                <a:latin typeface="Montserrat Semi-Bold"/>
              </a:rPr>
              <a:t> de consumidores en</a:t>
            </a:r>
            <a:r>
              <a:rPr lang="en-US" sz="3300">
                <a:solidFill>
                  <a:srgbClr val="285F74"/>
                </a:solidFill>
                <a:latin typeface="Montserrat Semi-Bold Bold"/>
              </a:rPr>
              <a:t> especifico </a:t>
            </a:r>
            <a:r>
              <a:rPr lang="en-US" sz="3300">
                <a:solidFill>
                  <a:srgbClr val="285F74"/>
                </a:solidFill>
                <a:latin typeface="Montserrat Semi-Bold"/>
              </a:rPr>
              <a:t>y no a la industria en su totalidad, por tanto, se sacrifica la captación de participación de mercado. El enfoque o nicho consiste en aplicar </a:t>
            </a:r>
            <a:r>
              <a:rPr lang="en-US" sz="3300">
                <a:solidFill>
                  <a:srgbClr val="285F74"/>
                </a:solidFill>
                <a:latin typeface="Montserrat Semi-Bold Bold"/>
              </a:rPr>
              <a:t>una </a:t>
            </a:r>
            <a:r>
              <a:rPr lang="en-US" sz="3300">
                <a:solidFill>
                  <a:srgbClr val="285F74"/>
                </a:solidFill>
                <a:latin typeface="Montserrat Semi-Bold"/>
              </a:rPr>
              <a:t>o </a:t>
            </a:r>
            <a:r>
              <a:rPr lang="en-US" sz="3300">
                <a:solidFill>
                  <a:srgbClr val="285F74"/>
                </a:solidFill>
                <a:latin typeface="Montserrat Semi-Bold Bold"/>
              </a:rPr>
              <a:t>ambas</a:t>
            </a:r>
            <a:r>
              <a:rPr lang="en-US" sz="3300">
                <a:solidFill>
                  <a:srgbClr val="285F74"/>
                </a:solidFill>
                <a:latin typeface="Montserrat Semi-Bold"/>
              </a:rPr>
              <a:t> de las</a:t>
            </a:r>
            <a:r>
              <a:rPr lang="en-US" sz="3300">
                <a:solidFill>
                  <a:srgbClr val="285F74"/>
                </a:solidFill>
                <a:latin typeface="Montserrat Semi-Bold Bold"/>
              </a:rPr>
              <a:t> estrategias</a:t>
            </a:r>
            <a:r>
              <a:rPr lang="en-US" sz="3300">
                <a:solidFill>
                  <a:srgbClr val="285F74"/>
                </a:solidFill>
                <a:latin typeface="Montserrat Semi-Bold"/>
              </a:rPr>
              <a:t> anteriores a un</a:t>
            </a:r>
          </a:p>
          <a:p>
            <a:pPr algn="ctr">
              <a:lnSpc>
                <a:spcPts val="4950"/>
              </a:lnSpc>
            </a:pPr>
            <a:r>
              <a:rPr lang="en-US" sz="3300">
                <a:solidFill>
                  <a:srgbClr val="285F74"/>
                </a:solidFill>
                <a:latin typeface="Montserrat Semi-Bold"/>
              </a:rPr>
              <a:t> pequeño grupo en particular. Es muy empleada </a:t>
            </a:r>
          </a:p>
          <a:p>
            <a:pPr algn="ctr">
              <a:lnSpc>
                <a:spcPts val="4950"/>
              </a:lnSpc>
            </a:pPr>
            <a:r>
              <a:rPr lang="en-US" sz="3300">
                <a:solidFill>
                  <a:srgbClr val="285F74"/>
                </a:solidFill>
                <a:latin typeface="Montserrat Semi-Bold"/>
              </a:rPr>
              <a:t>por pequeñas empresas que no tienen los</a:t>
            </a:r>
          </a:p>
          <a:p>
            <a:pPr algn="ctr">
              <a:lnSpc>
                <a:spcPts val="4950"/>
              </a:lnSpc>
            </a:pPr>
            <a:r>
              <a:rPr lang="en-US" sz="3300">
                <a:solidFill>
                  <a:srgbClr val="285F74"/>
                </a:solidFill>
                <a:latin typeface="Montserrat Semi-Bold"/>
              </a:rPr>
              <a:t> recursos para desarrollar un producto</a:t>
            </a:r>
          </a:p>
          <a:p>
            <a:pPr algn="ctr">
              <a:lnSpc>
                <a:spcPts val="4950"/>
              </a:lnSpc>
            </a:pPr>
            <a:r>
              <a:rPr lang="en-US" sz="3300">
                <a:solidFill>
                  <a:srgbClr val="285F74"/>
                </a:solidFill>
                <a:latin typeface="Montserrat Semi-Bold"/>
              </a:rPr>
              <a:t> para toda una industria.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id="5" name="Group 5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-4425606" y="-2632035"/>
            <a:ext cx="10908612" cy="12919035"/>
            <a:chOff x="0" y="0"/>
            <a:chExt cx="14544816" cy="17225380"/>
          </a:xfrm>
        </p:grpSpPr>
        <p:grpSp>
          <p:nvGrpSpPr>
            <p:cNvPr id="10" name="Group 10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84170" y="641664"/>
            <a:ext cx="2119660" cy="21196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40680" y="3312508"/>
            <a:ext cx="8096250" cy="4095750"/>
          </a:xfrm>
          <a:prstGeom prst="rect">
            <a:avLst/>
          </a:prstGeom>
          <a:solidFill>
            <a:srgbClr val="285F74"/>
          </a:solidFill>
        </p:spPr>
      </p:sp>
      <p:sp>
        <p:nvSpPr>
          <p:cNvPr id="3" name="AutoShape 3"/>
          <p:cNvSpPr/>
          <p:nvPr/>
        </p:nvSpPr>
        <p:spPr>
          <a:xfrm>
            <a:off x="953930" y="3312508"/>
            <a:ext cx="8096250" cy="4095750"/>
          </a:xfrm>
          <a:prstGeom prst="rect">
            <a:avLst/>
          </a:prstGeom>
          <a:solidFill>
            <a:srgbClr val="285F74"/>
          </a:solidFill>
        </p:spPr>
      </p:sp>
      <p:sp>
        <p:nvSpPr>
          <p:cNvPr id="4" name="TextBox 4"/>
          <p:cNvSpPr txBox="1"/>
          <p:nvPr/>
        </p:nvSpPr>
        <p:spPr>
          <a:xfrm>
            <a:off x="1903789" y="1626583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Competencia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7727" y="6657348"/>
            <a:ext cx="2262635" cy="22861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78076" y="6662235"/>
            <a:ext cx="2281224" cy="22812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97793" y="7912660"/>
            <a:ext cx="2137562" cy="20164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138546" y="7957824"/>
            <a:ext cx="1971270" cy="197127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68755" y="4455090"/>
            <a:ext cx="6866600" cy="284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C3EDEF"/>
                </a:solidFill>
                <a:latin typeface="Montserrat Semi-Bold"/>
              </a:rPr>
              <a:t>Son todos aquellos negocios que venden un </a:t>
            </a:r>
            <a:r>
              <a:rPr lang="en-US" sz="2199">
                <a:solidFill>
                  <a:srgbClr val="C3EDEF"/>
                </a:solidFill>
                <a:latin typeface="Montserrat Semi-Bold Bold"/>
              </a:rPr>
              <a:t>producto igual </a:t>
            </a:r>
            <a:r>
              <a:rPr lang="en-US" sz="2199">
                <a:solidFill>
                  <a:srgbClr val="C3EDEF"/>
                </a:solidFill>
                <a:latin typeface="Montserrat Semi-Bold"/>
              </a:rPr>
              <a:t>o</a:t>
            </a:r>
            <a:r>
              <a:rPr lang="en-US" sz="2199">
                <a:solidFill>
                  <a:srgbClr val="C3EDEF"/>
                </a:solidFill>
                <a:latin typeface="Montserrat Semi-Bold Bold"/>
              </a:rPr>
              <a:t> casi igual </a:t>
            </a:r>
            <a:r>
              <a:rPr lang="en-US" sz="2199">
                <a:solidFill>
                  <a:srgbClr val="C3EDEF"/>
                </a:solidFill>
                <a:latin typeface="Montserrat Semi-Bold"/>
              </a:rPr>
              <a:t>al nuestro y que lo venden en el </a:t>
            </a:r>
            <a:r>
              <a:rPr lang="en-US" sz="2199">
                <a:solidFill>
                  <a:srgbClr val="C3EDEF"/>
                </a:solidFill>
                <a:latin typeface="Montserrat Semi-Bold Bold"/>
              </a:rPr>
              <a:t>mismo mercado </a:t>
            </a:r>
            <a:r>
              <a:rPr lang="en-US" sz="2199">
                <a:solidFill>
                  <a:srgbClr val="C3EDEF"/>
                </a:solidFill>
                <a:latin typeface="Montserrat Semi-Bold"/>
              </a:rPr>
              <a:t>en el que estamos nosotros, es decir, buscan a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C3EDEF"/>
                </a:solidFill>
                <a:latin typeface="Montserrat Semi-Bold"/>
              </a:rPr>
              <a:t>nuestros mismos clientes para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C3EDEF"/>
                </a:solidFill>
                <a:latin typeface="Montserrat Semi-Bold"/>
              </a:rPr>
              <a:t>venderles prácticamente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C3EDEF"/>
                </a:solidFill>
                <a:latin typeface="Montserrat Semi-Bold"/>
              </a:rPr>
              <a:t>lo mismo.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8211" y="3808054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C3EDEF"/>
                </a:solidFill>
                <a:latin typeface="Montserrat Extra-Bold"/>
              </a:rPr>
              <a:t>Directa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37820" y="3702853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C3EDEF"/>
                </a:solidFill>
                <a:latin typeface="Montserrat Extra-Bold"/>
              </a:rPr>
              <a:t>Indirecta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2202691" y="-1392681"/>
            <a:ext cx="6567557" cy="7927189"/>
            <a:chOff x="0" y="0"/>
            <a:chExt cx="8756743" cy="10569585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752907" y="7957824"/>
            <a:ext cx="1582078" cy="197127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858442" y="7935242"/>
            <a:ext cx="1971270" cy="197127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9591292" y="4455090"/>
            <a:ext cx="7395025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C3EDEF"/>
                </a:solidFill>
                <a:latin typeface="Montserrat Semi-Bold"/>
              </a:rPr>
              <a:t>La forman todos los negocios que intervienen de forma lateral en nuestro mercado y clientes, que buscan satisfacer las</a:t>
            </a:r>
            <a:r>
              <a:rPr lang="en-US" sz="2199">
                <a:solidFill>
                  <a:srgbClr val="C3EDEF"/>
                </a:solidFill>
                <a:latin typeface="Montserrat Semi-Bold Bold"/>
              </a:rPr>
              <a:t> mismas necesidades</a:t>
            </a:r>
            <a:r>
              <a:rPr lang="en-US" sz="2199">
                <a:solidFill>
                  <a:srgbClr val="C3EDEF"/>
                </a:solidFill>
                <a:latin typeface="Montserrat Semi-Bold"/>
              </a:rPr>
              <a:t> de </a:t>
            </a:r>
            <a:r>
              <a:rPr lang="en-US" sz="2199">
                <a:solidFill>
                  <a:srgbClr val="C3EDEF"/>
                </a:solidFill>
                <a:latin typeface="Montserrat Semi-Bold Bold"/>
              </a:rPr>
              <a:t>forma diferente</a:t>
            </a:r>
            <a:r>
              <a:rPr lang="en-US" sz="2199">
                <a:solidFill>
                  <a:srgbClr val="C3EDEF"/>
                </a:solidFill>
                <a:latin typeface="Montserrat Semi-Bold"/>
              </a:rPr>
              <a:t> y con productos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C3EDEF"/>
                </a:solidFill>
                <a:latin typeface="Montserrat Semi-Bold"/>
              </a:rPr>
              <a:t>substitutos.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88090" y="-1881249"/>
            <a:ext cx="16613034" cy="934041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028484" y="4600575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Tarea: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45770" y="5747733"/>
            <a:ext cx="1179646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 Bold"/>
              </a:rPr>
              <a:t>Diseño logo.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28484" y="6614398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Subir al link: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63056" y="7938373"/>
            <a:ext cx="1179646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 Bold"/>
              </a:rPr>
              <a:t>Modelo de negocio.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5410200"/>
            <a:ext cx="12763900" cy="384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Sesión 5: </a:t>
            </a:r>
          </a:p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Análisis FODA Competitividad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88090" y="-1881249"/>
            <a:ext cx="16613034" cy="93404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20448" y="6223296"/>
            <a:ext cx="6247103" cy="19163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30046" b="30312"/>
          <a:stretch>
            <a:fillRect/>
          </a:stretch>
        </p:blipFill>
        <p:spPr>
          <a:xfrm>
            <a:off x="0" y="2147322"/>
            <a:ext cx="18288000" cy="4075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98964" y="9220200"/>
            <a:ext cx="629007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22404D"/>
                </a:solidFill>
                <a:latin typeface="Montserrat Semi-Bold Bold"/>
              </a:rPr>
              <a:t>Todos los derechos reservados, Junior Achievement Costa Rica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42680" y="-1748950"/>
            <a:ext cx="13716000" cy="77116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762050" y="4133850"/>
            <a:ext cx="12763900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-719">
                <a:solidFill>
                  <a:srgbClr val="285F74"/>
                </a:solidFill>
                <a:latin typeface="Montserrat Extra-Bold"/>
              </a:rPr>
              <a:t>Análisis FODA 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35699" y="2428875"/>
            <a:ext cx="14416602" cy="682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      Con este análisis podrá diagnosticar cuáles son sus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fortalezas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y utilizar las mismas de la manera correcta para aprovechar las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oportunidades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que el mercado brinda. De igual forma podrá identificar sus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debilidades,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aspecto en el cual la empresa podrá invertir conocimientos y recursos con el fin de eliminarlas o mitigarlas; lo anterior para no verse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amenazados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por los fuertes competidores de la industria.</a:t>
            </a:r>
          </a:p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  </a:t>
            </a:r>
          </a:p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     Este análisis se enfoca en los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factores internos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(las fortalezas y debilidades) y los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factores externos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(oportunidades y amenazas) que dan a las empresas ciertas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ventajas y desventajas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en la satisfacción de necesidades de su(s) mercado(s) meta.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28484" y="1326381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Análisis FODA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5" name="Group 5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93305" y="-1401156"/>
            <a:ext cx="8643577" cy="4859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40680" y="3312508"/>
            <a:ext cx="8096250" cy="4095750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3" name="AutoShape 3"/>
          <p:cNvSpPr/>
          <p:nvPr/>
        </p:nvSpPr>
        <p:spPr>
          <a:xfrm>
            <a:off x="953930" y="3312508"/>
            <a:ext cx="8096250" cy="4095750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4" name="TextBox 4"/>
          <p:cNvSpPr txBox="1"/>
          <p:nvPr/>
        </p:nvSpPr>
        <p:spPr>
          <a:xfrm>
            <a:off x="1571614" y="4877047"/>
            <a:ext cx="6866600" cy="199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Son vistas como todas aquellas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 acciones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que una organización realiza de una forma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efectiva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para satisfacer las necesidades de los clientes, por lo que éstas se convierten en </a:t>
            </a: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1D617A"/>
                </a:solidFill>
                <a:latin typeface="Montserrat Semi-Bold"/>
              </a:rPr>
              <a:t>una capacidad.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91292" y="4250302"/>
            <a:ext cx="7395025" cy="324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Son los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puntos fuertes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de la compañía a lo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interno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de su negocio, organización o estructuración, por tanto, debe siempre mantener esos recursos para asegurarse no perder competitividad en el mercado. El concepto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 “mantener”,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es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crear una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 serie de estrategias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para no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perder las fortalezas actuales.</a:t>
            </a:r>
          </a:p>
          <a:p>
            <a:pPr algn="ctr">
              <a:lnSpc>
                <a:spcPts val="3299"/>
              </a:lnSpc>
            </a:pPr>
            <a:endParaRPr lang="en-US" sz="2199">
              <a:solidFill>
                <a:srgbClr val="1D617A"/>
              </a:solidFill>
              <a:latin typeface="Montserrat Semi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03789" y="1626583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Fortalezas - Mantener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3930" y="4160053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Fortalezas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37820" y="3702853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Mantener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10" name="Group 10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948211" y="8056245"/>
            <a:ext cx="16391578" cy="12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285F74"/>
                </a:solidFill>
                <a:latin typeface="Montserrat Semi-Bold"/>
              </a:rPr>
              <a:t> Entre las </a:t>
            </a:r>
            <a:r>
              <a:rPr lang="en-US" sz="2199">
                <a:solidFill>
                  <a:srgbClr val="285F74"/>
                </a:solidFill>
                <a:latin typeface="Montserrat Semi-Bold Bold"/>
              </a:rPr>
              <a:t>ventajas </a:t>
            </a:r>
            <a:r>
              <a:rPr lang="en-US" sz="2199">
                <a:solidFill>
                  <a:srgbClr val="285F74"/>
                </a:solidFill>
                <a:latin typeface="Montserrat Semi-Bold"/>
              </a:rPr>
              <a:t>que pueden tener las empresas están la abundancia de recursos financieros, reconocimiento de marca, economías de escala, tecnología exclusiva, procesos patentados,  elevado talento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285F74"/>
                </a:solidFill>
                <a:latin typeface="Montserrat Semi-Bold"/>
              </a:rPr>
              <a:t>humano o alianzas con otras empresas, entre otras.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40680" y="3312508"/>
            <a:ext cx="8096250" cy="5945792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3" name="AutoShape 3"/>
          <p:cNvSpPr/>
          <p:nvPr/>
        </p:nvSpPr>
        <p:spPr>
          <a:xfrm>
            <a:off x="953930" y="3312508"/>
            <a:ext cx="8096250" cy="5945792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4" name="TextBox 4"/>
          <p:cNvSpPr txBox="1"/>
          <p:nvPr/>
        </p:nvSpPr>
        <p:spPr>
          <a:xfrm>
            <a:off x="1157404" y="4285655"/>
            <a:ext cx="7689302" cy="4478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Una vez que los gerentes lograron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 identificar </a:t>
            </a:r>
          </a:p>
          <a:p>
            <a:pPr algn="just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las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fortalezas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que mantienen a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 nivel interno,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se hace necesario igualmente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tomar en cuenta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los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factores externos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que pueden afectar positiva o negativamente a esas fortalezas; las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oportunidades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de mercado pueden venir de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muchas fuentes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como por ejemplo el crecimiento rápido, cambios en las necesidades de los clientes, apertura de mercados extranjeros, descubrimiento de nuevos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productos, nuevas tecnologías o alianzas estratégicas, entre otras.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91292" y="4695230"/>
            <a:ext cx="7395025" cy="406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Una empresa tiene una oportunidad cuando tiene los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recursos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para ejercerla y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explotarla,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el error común de pequeñas empresas, es decir que tienen oportunidades cuando no cuenta con los recursos para aprovecharlas y llevarlas a cabo. Por tanto,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 el concepto explotar es a partir de tener las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materias primas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necesarias, crear las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estrategias para poder tomar las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 Bold"/>
              </a:rPr>
              <a:t>oportunidades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que brinda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 el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mercado.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3789" y="1513638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Oportunidades - Explotar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8211" y="3808054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Oportunidades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37820" y="4036654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Explotar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10" name="Group 10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2404D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40680" y="3312508"/>
            <a:ext cx="8096250" cy="5945792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3" name="AutoShape 3"/>
          <p:cNvSpPr/>
          <p:nvPr/>
        </p:nvSpPr>
        <p:spPr>
          <a:xfrm>
            <a:off x="953930" y="3312508"/>
            <a:ext cx="8096250" cy="5945792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4" name="TextBox 4"/>
          <p:cNvSpPr txBox="1"/>
          <p:nvPr/>
        </p:nvSpPr>
        <p:spPr>
          <a:xfrm>
            <a:off x="1157404" y="4490442"/>
            <a:ext cx="7689302" cy="406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Son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aspectos externos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no tan positivos que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 Bold"/>
              </a:rPr>
              <a:t> dificultan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la capacidad de la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empresa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para atender las necesidades de sus clientes. Entre las amenazas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más comunes se pueden mencionar: entrada de competidores extranjeros, productos en fases de declinación, recesiones económicas, nuevas tecnologías, cambios de gustos de los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consumidores, cambios demográficos,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 barreras comerciales, disturbios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 políticos, entre otros.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91292" y="5309592"/>
            <a:ext cx="7395025" cy="243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Consiste en crear las estrategias para poder sobrellevar las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amenazas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del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mercado, 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y de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 esta manera poder vivir con ellas y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mitigar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 su 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efecto</a:t>
            </a:r>
            <a:r>
              <a:rPr lang="en-US" sz="2199">
                <a:solidFill>
                  <a:srgbClr val="1D617A"/>
                </a:solidFill>
                <a:latin typeface="Montserrat Semi-Bold"/>
              </a:rPr>
              <a:t> al máximo para lo que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representa las operaciones y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1D617A"/>
                </a:solidFill>
                <a:latin typeface="Montserrat Semi-Bold"/>
              </a:rPr>
              <a:t>clientes de la</a:t>
            </a:r>
            <a:r>
              <a:rPr lang="en-US" sz="2199">
                <a:solidFill>
                  <a:srgbClr val="1D617A"/>
                </a:solidFill>
                <a:latin typeface="Montserrat Semi-Bold Bold"/>
              </a:rPr>
              <a:t> empresa.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3789" y="1513638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Amenazas - Afrontar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8211" y="3827483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Amenazas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40680" y="4686300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Afrontar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10" name="Group 10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2404D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2762050" y="4133850"/>
            <a:ext cx="12763900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-719">
                <a:solidFill>
                  <a:srgbClr val="285F74"/>
                </a:solidFill>
                <a:latin typeface="Montserrat Extra-Bold"/>
              </a:rPr>
              <a:t>Competitividad 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42680" y="-1748950"/>
            <a:ext cx="13716000" cy="7711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2244537" y="4065809"/>
            <a:ext cx="13798926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       Punto importante para poder competir con éxito en una industria, </a:t>
            </a:r>
          </a:p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es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definir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la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 estrategia competitiva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a utilizar con bases en la ventajas</a:t>
            </a:r>
          </a:p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 de la empresa, así como,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determinar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la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competencia directa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 e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 indirecta.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Con lo cual se podrá tomar las precauciones del caso, y se podrá crear un </a:t>
            </a:r>
            <a:r>
              <a:rPr lang="en-US" sz="3000">
                <a:solidFill>
                  <a:srgbClr val="285F74"/>
                </a:solidFill>
                <a:latin typeface="Montserrat Semi-Bold Bold"/>
              </a:rPr>
              <a:t>plan de acción </a:t>
            </a:r>
            <a:r>
              <a:rPr lang="en-US" sz="3000">
                <a:solidFill>
                  <a:srgbClr val="285F74"/>
                </a:solidFill>
                <a:latin typeface="Montserrat Semi-Bold"/>
              </a:rPr>
              <a:t>para buscar ganar participación de mercado y con ello generar utilidades.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28484" y="2811241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Competitividad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id="10" name="Group 10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1948" y="8195640"/>
            <a:ext cx="3464105" cy="10626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287499" y="1019175"/>
            <a:ext cx="1371300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Ventaja Competitiva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09074" y="4276438"/>
            <a:ext cx="10669853" cy="510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285F74"/>
                </a:solidFill>
                <a:latin typeface="Montserrat Semi-Bold Bold"/>
              </a:rPr>
              <a:t>Única-legal:</a:t>
            </a:r>
            <a:r>
              <a:rPr lang="en-US" sz="2499">
                <a:solidFill>
                  <a:srgbClr val="285F74"/>
                </a:solidFill>
                <a:latin typeface="Montserrat Semi-Bold"/>
              </a:rPr>
              <a:t> Nadie más la tenga.</a:t>
            </a:r>
          </a:p>
          <a:p>
            <a:pPr algn="just">
              <a:lnSpc>
                <a:spcPts val="3749"/>
              </a:lnSpc>
            </a:pPr>
            <a:endParaRPr lang="en-US" sz="2499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285F74"/>
                </a:solidFill>
                <a:latin typeface="Montserrat Semi-Bold Bold"/>
              </a:rPr>
              <a:t>Mantener en el tiempo: </a:t>
            </a:r>
            <a:r>
              <a:rPr lang="en-US" sz="2499">
                <a:solidFill>
                  <a:srgbClr val="285F74"/>
                </a:solidFill>
                <a:latin typeface="Montserrat Semi-Bold"/>
              </a:rPr>
              <a:t>Si es fácilmente copiable, prontamente los competidores tendrán la misma condición, y dejara de ser ventaja competitiva.</a:t>
            </a:r>
          </a:p>
          <a:p>
            <a:pPr algn="just">
              <a:lnSpc>
                <a:spcPts val="3749"/>
              </a:lnSpc>
            </a:pPr>
            <a:endParaRPr lang="en-US" sz="2499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285F74"/>
                </a:solidFill>
                <a:latin typeface="Montserrat Semi-Bold Bold"/>
              </a:rPr>
              <a:t>Verdaderamente superior a la competencia: </a:t>
            </a:r>
            <a:r>
              <a:rPr lang="en-US" sz="2499">
                <a:solidFill>
                  <a:srgbClr val="285F74"/>
                </a:solidFill>
                <a:latin typeface="Montserrat Semi-Bold"/>
              </a:rPr>
              <a:t>Evidencia hacer un producto mejor que los demás.</a:t>
            </a:r>
          </a:p>
          <a:p>
            <a:pPr algn="just">
              <a:lnSpc>
                <a:spcPts val="3749"/>
              </a:lnSpc>
            </a:pPr>
            <a:endParaRPr lang="en-US" sz="2499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285F74"/>
                </a:solidFill>
                <a:latin typeface="Montserrat Semi-Bold Bold"/>
              </a:rPr>
              <a:t>Flexible: </a:t>
            </a:r>
            <a:r>
              <a:rPr lang="en-US" sz="2499">
                <a:solidFill>
                  <a:srgbClr val="285F74"/>
                </a:solidFill>
                <a:latin typeface="Montserrat Semi-Bold"/>
              </a:rPr>
              <a:t>Que un cambio en el mercado no le afecte tanto como para eliminarla.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24549" y="2493746"/>
            <a:ext cx="11254377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49"/>
              </a:lnSpc>
            </a:pPr>
            <a:r>
              <a:rPr lang="en-US" sz="2499" spc="-74">
                <a:solidFill>
                  <a:srgbClr val="285F74"/>
                </a:solidFill>
                <a:latin typeface="Montserrat Semi-Bold"/>
              </a:rPr>
              <a:t>Es aquella v</a:t>
            </a:r>
            <a:r>
              <a:rPr lang="en-US" sz="2499" spc="-74">
                <a:solidFill>
                  <a:srgbClr val="285F74"/>
                </a:solidFill>
                <a:latin typeface="Montserrat Semi-Bold Bold"/>
              </a:rPr>
              <a:t>entaja</a:t>
            </a:r>
            <a:r>
              <a:rPr lang="en-US" sz="2499" spc="-74">
                <a:solidFill>
                  <a:srgbClr val="285F74"/>
                </a:solidFill>
                <a:latin typeface="Montserrat Semi-Bold"/>
              </a:rPr>
              <a:t> que tiene una </a:t>
            </a:r>
            <a:r>
              <a:rPr lang="en-US" sz="2499" spc="-74">
                <a:solidFill>
                  <a:srgbClr val="285F74"/>
                </a:solidFill>
                <a:latin typeface="Montserrat Semi-Bold Bold"/>
              </a:rPr>
              <a:t>compañía </a:t>
            </a:r>
            <a:r>
              <a:rPr lang="en-US" sz="2499" spc="-74">
                <a:solidFill>
                  <a:srgbClr val="285F74"/>
                </a:solidFill>
                <a:latin typeface="Montserrat Semi-Bold"/>
              </a:rPr>
              <a:t>con</a:t>
            </a:r>
            <a:r>
              <a:rPr lang="en-US" sz="2499" spc="-74">
                <a:solidFill>
                  <a:srgbClr val="285F74"/>
                </a:solidFill>
                <a:latin typeface="Montserrat Semi-Bold Bold"/>
              </a:rPr>
              <a:t> respecto</a:t>
            </a:r>
            <a:r>
              <a:rPr lang="en-US" sz="2499" spc="-74">
                <a:solidFill>
                  <a:srgbClr val="285F74"/>
                </a:solidFill>
                <a:latin typeface="Montserrat Semi-Bold"/>
              </a:rPr>
              <a:t> a las demás de la </a:t>
            </a:r>
            <a:r>
              <a:rPr lang="en-US" sz="2499" spc="-74">
                <a:solidFill>
                  <a:srgbClr val="285F74"/>
                </a:solidFill>
                <a:latin typeface="Montserrat Semi-Bold Bold"/>
              </a:rPr>
              <a:t>industria</a:t>
            </a:r>
            <a:r>
              <a:rPr lang="en-US" sz="2499" spc="-74">
                <a:solidFill>
                  <a:srgbClr val="285F74"/>
                </a:solidFill>
                <a:latin typeface="Montserrat Semi-Bold"/>
              </a:rPr>
              <a:t>. Mayoritariamente están orientadas en costos, diferenciación, investigación y desarrollo (I+D). 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0025" y="3968811"/>
            <a:ext cx="1169049" cy="11680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3722" y="7045817"/>
            <a:ext cx="1169049" cy="116801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3722" y="8451953"/>
            <a:ext cx="1169049" cy="116801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3722" y="5143500"/>
            <a:ext cx="1169049" cy="116801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3803" y="-1033178"/>
            <a:ext cx="9749704" cy="54816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5: FODA / MECA / Competitividad / Innovación </dc:title>
  <cp:revision>2</cp:revision>
  <dcterms:created xsi:type="dcterms:W3CDTF">2006-08-16T00:00:00Z</dcterms:created>
  <dcterms:modified xsi:type="dcterms:W3CDTF">2024-01-22T17:04:25Z</dcterms:modified>
  <dc:identifier>DAFZROnb_W0</dc:identifier>
</cp:coreProperties>
</file>