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Extra-Bold" panose="020B0604020202020204" charset="0"/>
      <p:regular r:id="rId15"/>
    </p:embeddedFont>
    <p:embeddedFont>
      <p:font typeface="Montserrat Semi-Bold" panose="020B0604020202020204" charset="0"/>
      <p:regular r:id="rId16"/>
    </p:embeddedFont>
    <p:embeddedFont>
      <p:font typeface="Montserrat Semi-Bold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543275" y="-1476709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504179"/>
            <a:ext cx="14004193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4: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Modelo de negocios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14223" y="-1881249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16706" y="5143500"/>
            <a:ext cx="5856650" cy="585144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9582" y="4550303"/>
            <a:ext cx="13078347" cy="378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46"/>
              </a:lnSpc>
            </a:pPr>
            <a:r>
              <a:rPr lang="en-US" sz="5030">
                <a:solidFill>
                  <a:srgbClr val="285F74"/>
                </a:solidFill>
                <a:latin typeface="Montserrat Semi-Bold"/>
              </a:rPr>
              <a:t>Resumen de cómo una compañía planifica servir a sus clientes.</a:t>
            </a:r>
          </a:p>
          <a:p>
            <a:pPr marL="1086167" lvl="1" indent="-543084" algn="just">
              <a:lnSpc>
                <a:spcPts val="7546"/>
              </a:lnSpc>
              <a:buFont typeface="Arial"/>
              <a:buChar char="•"/>
            </a:pPr>
            <a:r>
              <a:rPr lang="en-US" sz="5030">
                <a:solidFill>
                  <a:srgbClr val="285F74"/>
                </a:solidFill>
                <a:latin typeface="Montserrat Semi-Bold"/>
              </a:rPr>
              <a:t>Estrategia.</a:t>
            </a:r>
          </a:p>
          <a:p>
            <a:pPr marL="1086167" lvl="1" indent="-543084" algn="just">
              <a:lnSpc>
                <a:spcPts val="7546"/>
              </a:lnSpc>
              <a:buFont typeface="Arial"/>
              <a:buChar char="•"/>
            </a:pPr>
            <a:r>
              <a:rPr lang="en-US" sz="5030">
                <a:solidFill>
                  <a:srgbClr val="285F74"/>
                </a:solidFill>
                <a:latin typeface="Montserrat Semi-Bold"/>
              </a:rPr>
              <a:t>Implementación.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75105" y="1684358"/>
            <a:ext cx="13607204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¿Qué es un modelo de negocios?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Estructura del modelo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090591" y="-763125"/>
            <a:ext cx="6567557" cy="7927189"/>
            <a:chOff x="0" y="0"/>
            <a:chExt cx="8756743" cy="10569585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2174442" y="3467457"/>
            <a:ext cx="3086098" cy="3696606"/>
            <a:chOff x="-60268" y="0"/>
            <a:chExt cx="812800" cy="9735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4167" cy="973592"/>
            </a:xfrm>
            <a:custGeom>
              <a:avLst/>
              <a:gdLst/>
              <a:ahLst/>
              <a:cxnLst/>
              <a:rect l="l" t="t" r="r" b="b"/>
              <a:pathLst>
                <a:path w="684167" h="973592">
                  <a:moveTo>
                    <a:pt x="151995" y="0"/>
                  </a:moveTo>
                  <a:lnTo>
                    <a:pt x="532171" y="0"/>
                  </a:lnTo>
                  <a:cubicBezTo>
                    <a:pt x="616116" y="0"/>
                    <a:pt x="684167" y="68051"/>
                    <a:pt x="684167" y="151995"/>
                  </a:cubicBezTo>
                  <a:lnTo>
                    <a:pt x="684167" y="821596"/>
                  </a:lnTo>
                  <a:cubicBezTo>
                    <a:pt x="684167" y="905541"/>
                    <a:pt x="616116" y="973592"/>
                    <a:pt x="532171" y="973592"/>
                  </a:cubicBezTo>
                  <a:lnTo>
                    <a:pt x="151995" y="973592"/>
                  </a:lnTo>
                  <a:cubicBezTo>
                    <a:pt x="68051" y="973592"/>
                    <a:pt x="0" y="905541"/>
                    <a:pt x="0" y="821596"/>
                  </a:cubicBezTo>
                  <a:lnTo>
                    <a:pt x="0" y="151995"/>
                  </a:lnTo>
                  <a:cubicBezTo>
                    <a:pt x="0" y="68051"/>
                    <a:pt x="68051" y="0"/>
                    <a:pt x="151995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60268" y="32771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Asociación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clave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46800" y="6918456"/>
            <a:ext cx="7138186" cy="3483918"/>
            <a:chOff x="-14873" y="-209855"/>
            <a:chExt cx="1880016" cy="9175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5143" cy="499256"/>
            </a:xfrm>
            <a:custGeom>
              <a:avLst/>
              <a:gdLst/>
              <a:ahLst/>
              <a:cxnLst/>
              <a:rect l="l" t="t" r="r" b="b"/>
              <a:pathLst>
                <a:path w="1865143" h="499256">
                  <a:moveTo>
                    <a:pt x="55755" y="0"/>
                  </a:moveTo>
                  <a:lnTo>
                    <a:pt x="1809388" y="0"/>
                  </a:lnTo>
                  <a:cubicBezTo>
                    <a:pt x="1824175" y="0"/>
                    <a:pt x="1838357" y="5874"/>
                    <a:pt x="1848813" y="16330"/>
                  </a:cubicBezTo>
                  <a:cubicBezTo>
                    <a:pt x="1859269" y="26786"/>
                    <a:pt x="1865143" y="40968"/>
                    <a:pt x="1865143" y="55755"/>
                  </a:cubicBezTo>
                  <a:lnTo>
                    <a:pt x="1865143" y="443502"/>
                  </a:lnTo>
                  <a:cubicBezTo>
                    <a:pt x="1865143" y="458288"/>
                    <a:pt x="1859269" y="472470"/>
                    <a:pt x="1848813" y="482926"/>
                  </a:cubicBezTo>
                  <a:cubicBezTo>
                    <a:pt x="1838357" y="493382"/>
                    <a:pt x="1824175" y="499256"/>
                    <a:pt x="1809388" y="499256"/>
                  </a:cubicBezTo>
                  <a:lnTo>
                    <a:pt x="55755" y="499256"/>
                  </a:lnTo>
                  <a:cubicBezTo>
                    <a:pt x="40968" y="499256"/>
                    <a:pt x="26786" y="493382"/>
                    <a:pt x="16330" y="482926"/>
                  </a:cubicBezTo>
                  <a:cubicBezTo>
                    <a:pt x="5874" y="472470"/>
                    <a:pt x="0" y="458288"/>
                    <a:pt x="0" y="443502"/>
                  </a:cubicBezTo>
                  <a:lnTo>
                    <a:pt x="0" y="55755"/>
                  </a:lnTo>
                  <a:cubicBezTo>
                    <a:pt x="0" y="40968"/>
                    <a:pt x="5874" y="26786"/>
                    <a:pt x="16330" y="16330"/>
                  </a:cubicBezTo>
                  <a:cubicBezTo>
                    <a:pt x="26786" y="5874"/>
                    <a:pt x="40968" y="0"/>
                    <a:pt x="55755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14873" y="-209855"/>
              <a:ext cx="186444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5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Montserrat Semi-Bold"/>
                </a:rPr>
                <a:t>Estructura de </a:t>
              </a:r>
              <a:r>
                <a:rPr lang="en-US" sz="3500" dirty="0" err="1">
                  <a:solidFill>
                    <a:srgbClr val="000000"/>
                  </a:solidFill>
                  <a:latin typeface="Montserrat Semi-Bold"/>
                </a:rPr>
                <a:t>costos</a:t>
              </a:r>
              <a:endParaRPr lang="en-US" sz="3500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49165" y="2782604"/>
            <a:ext cx="3086101" cy="3375422"/>
            <a:chOff x="-97799" y="-210906"/>
            <a:chExt cx="812800" cy="889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3115" cy="441427"/>
            </a:xfrm>
            <a:custGeom>
              <a:avLst/>
              <a:gdLst/>
              <a:ahLst/>
              <a:cxnLst/>
              <a:rect l="l" t="t" r="r" b="b"/>
              <a:pathLst>
                <a:path w="613115" h="441427">
                  <a:moveTo>
                    <a:pt x="169610" y="0"/>
                  </a:moveTo>
                  <a:lnTo>
                    <a:pt x="443506" y="0"/>
                  </a:lnTo>
                  <a:cubicBezTo>
                    <a:pt x="537178" y="0"/>
                    <a:pt x="613115" y="75937"/>
                    <a:pt x="613115" y="169610"/>
                  </a:cubicBezTo>
                  <a:lnTo>
                    <a:pt x="613115" y="271817"/>
                  </a:lnTo>
                  <a:cubicBezTo>
                    <a:pt x="613115" y="316801"/>
                    <a:pt x="595246" y="359941"/>
                    <a:pt x="563438" y="391749"/>
                  </a:cubicBezTo>
                  <a:cubicBezTo>
                    <a:pt x="531630" y="423557"/>
                    <a:pt x="488489" y="441427"/>
                    <a:pt x="443506" y="441427"/>
                  </a:cubicBezTo>
                  <a:lnTo>
                    <a:pt x="169610" y="441427"/>
                  </a:lnTo>
                  <a:cubicBezTo>
                    <a:pt x="124626" y="441427"/>
                    <a:pt x="81485" y="423557"/>
                    <a:pt x="49677" y="391749"/>
                  </a:cubicBezTo>
                  <a:cubicBezTo>
                    <a:pt x="17870" y="359941"/>
                    <a:pt x="0" y="316801"/>
                    <a:pt x="0" y="271817"/>
                  </a:cubicBezTo>
                  <a:lnTo>
                    <a:pt x="0" y="169610"/>
                  </a:lnTo>
                  <a:cubicBezTo>
                    <a:pt x="0" y="124626"/>
                    <a:pt x="17870" y="81485"/>
                    <a:pt x="49677" y="49677"/>
                  </a:cubicBezTo>
                  <a:cubicBezTo>
                    <a:pt x="81485" y="17870"/>
                    <a:pt x="124626" y="0"/>
                    <a:pt x="169610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-97799" y="-210906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0"/>
                </a:lnSpc>
              </a:pPr>
              <a:r>
                <a:rPr lang="en-US" sz="2700" dirty="0" err="1">
                  <a:solidFill>
                    <a:srgbClr val="000000"/>
                  </a:solidFill>
                  <a:latin typeface="Montserrat Semi-Bold"/>
                </a:rPr>
                <a:t>Actividades</a:t>
              </a:r>
              <a:r>
                <a:rPr lang="en-US" sz="2700" dirty="0">
                  <a:solidFill>
                    <a:srgbClr val="000000"/>
                  </a:solidFill>
                  <a:latin typeface="Montserrat Semi-Bold"/>
                </a:rPr>
                <a:t> clave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63486" y="3467457"/>
            <a:ext cx="3086099" cy="3696606"/>
            <a:chOff x="-58641" y="0"/>
            <a:chExt cx="812800" cy="973592"/>
          </a:xfrm>
        </p:grpSpPr>
        <p:sp>
          <p:nvSpPr>
            <p:cNvPr id="18" name="Freeform 18"/>
            <p:cNvSpPr/>
            <p:nvPr/>
          </p:nvSpPr>
          <p:spPr>
            <a:xfrm>
              <a:off x="-352" y="0"/>
              <a:ext cx="684167" cy="973592"/>
            </a:xfrm>
            <a:custGeom>
              <a:avLst/>
              <a:gdLst/>
              <a:ahLst/>
              <a:cxnLst/>
              <a:rect l="l" t="t" r="r" b="b"/>
              <a:pathLst>
                <a:path w="684167" h="973592">
                  <a:moveTo>
                    <a:pt x="151995" y="0"/>
                  </a:moveTo>
                  <a:lnTo>
                    <a:pt x="532171" y="0"/>
                  </a:lnTo>
                  <a:cubicBezTo>
                    <a:pt x="616116" y="0"/>
                    <a:pt x="684167" y="68051"/>
                    <a:pt x="684167" y="151995"/>
                  </a:cubicBezTo>
                  <a:lnTo>
                    <a:pt x="684167" y="821596"/>
                  </a:lnTo>
                  <a:cubicBezTo>
                    <a:pt x="684167" y="905541"/>
                    <a:pt x="616116" y="973592"/>
                    <a:pt x="532171" y="973592"/>
                  </a:cubicBezTo>
                  <a:lnTo>
                    <a:pt x="151995" y="973592"/>
                  </a:lnTo>
                  <a:cubicBezTo>
                    <a:pt x="68051" y="973592"/>
                    <a:pt x="0" y="905541"/>
                    <a:pt x="0" y="821596"/>
                  </a:cubicBezTo>
                  <a:lnTo>
                    <a:pt x="0" y="151995"/>
                  </a:lnTo>
                  <a:cubicBezTo>
                    <a:pt x="0" y="68051"/>
                    <a:pt x="68051" y="0"/>
                    <a:pt x="151995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-58641" y="14868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Montserrat Semi-Bold"/>
                </a:rPr>
                <a:t>Propuesta</a:t>
              </a:r>
              <a:r>
                <a:rPr lang="en-US" sz="3000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Montserrat Semi-Bold"/>
                </a:rPr>
                <a:t>de valor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066621" y="4641766"/>
            <a:ext cx="3086101" cy="3339256"/>
            <a:chOff x="-95597" y="-222882"/>
            <a:chExt cx="812800" cy="8794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13115" cy="441427"/>
            </a:xfrm>
            <a:custGeom>
              <a:avLst/>
              <a:gdLst/>
              <a:ahLst/>
              <a:cxnLst/>
              <a:rect l="l" t="t" r="r" b="b"/>
              <a:pathLst>
                <a:path w="613115" h="441427">
                  <a:moveTo>
                    <a:pt x="169610" y="0"/>
                  </a:moveTo>
                  <a:lnTo>
                    <a:pt x="443506" y="0"/>
                  </a:lnTo>
                  <a:cubicBezTo>
                    <a:pt x="537178" y="0"/>
                    <a:pt x="613115" y="75937"/>
                    <a:pt x="613115" y="169610"/>
                  </a:cubicBezTo>
                  <a:lnTo>
                    <a:pt x="613115" y="271817"/>
                  </a:lnTo>
                  <a:cubicBezTo>
                    <a:pt x="613115" y="316801"/>
                    <a:pt x="595246" y="359941"/>
                    <a:pt x="563438" y="391749"/>
                  </a:cubicBezTo>
                  <a:cubicBezTo>
                    <a:pt x="531630" y="423557"/>
                    <a:pt x="488489" y="441427"/>
                    <a:pt x="443506" y="441427"/>
                  </a:cubicBezTo>
                  <a:lnTo>
                    <a:pt x="169610" y="441427"/>
                  </a:lnTo>
                  <a:cubicBezTo>
                    <a:pt x="124626" y="441427"/>
                    <a:pt x="81485" y="423557"/>
                    <a:pt x="49677" y="391749"/>
                  </a:cubicBezTo>
                  <a:cubicBezTo>
                    <a:pt x="17870" y="359941"/>
                    <a:pt x="0" y="316801"/>
                    <a:pt x="0" y="271817"/>
                  </a:cubicBezTo>
                  <a:lnTo>
                    <a:pt x="0" y="169610"/>
                  </a:lnTo>
                  <a:cubicBezTo>
                    <a:pt x="0" y="124626"/>
                    <a:pt x="17870" y="81485"/>
                    <a:pt x="49677" y="49677"/>
                  </a:cubicBezTo>
                  <a:cubicBezTo>
                    <a:pt x="81485" y="17870"/>
                    <a:pt x="124626" y="0"/>
                    <a:pt x="169610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-95597" y="-222882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799" dirty="0" err="1">
                  <a:solidFill>
                    <a:srgbClr val="000000"/>
                  </a:solidFill>
                  <a:latin typeface="Montserrat Semi-Bold"/>
                </a:rPr>
                <a:t>Regustos</a:t>
              </a:r>
              <a:r>
                <a:rPr lang="en-US" sz="2799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419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ontserrat Semi-Bold"/>
                </a:rPr>
                <a:t>clave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849798" y="2627690"/>
            <a:ext cx="3086101" cy="3375422"/>
            <a:chOff x="-95164" y="-221173"/>
            <a:chExt cx="812800" cy="889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3115" cy="441427"/>
            </a:xfrm>
            <a:custGeom>
              <a:avLst/>
              <a:gdLst/>
              <a:ahLst/>
              <a:cxnLst/>
              <a:rect l="l" t="t" r="r" b="b"/>
              <a:pathLst>
                <a:path w="613115" h="441427">
                  <a:moveTo>
                    <a:pt x="169610" y="0"/>
                  </a:moveTo>
                  <a:lnTo>
                    <a:pt x="443506" y="0"/>
                  </a:lnTo>
                  <a:cubicBezTo>
                    <a:pt x="537178" y="0"/>
                    <a:pt x="613115" y="75937"/>
                    <a:pt x="613115" y="169610"/>
                  </a:cubicBezTo>
                  <a:lnTo>
                    <a:pt x="613115" y="271817"/>
                  </a:lnTo>
                  <a:cubicBezTo>
                    <a:pt x="613115" y="316801"/>
                    <a:pt x="595246" y="359941"/>
                    <a:pt x="563438" y="391749"/>
                  </a:cubicBezTo>
                  <a:cubicBezTo>
                    <a:pt x="531630" y="423557"/>
                    <a:pt x="488489" y="441427"/>
                    <a:pt x="443506" y="441427"/>
                  </a:cubicBezTo>
                  <a:lnTo>
                    <a:pt x="169610" y="441427"/>
                  </a:lnTo>
                  <a:cubicBezTo>
                    <a:pt x="124626" y="441427"/>
                    <a:pt x="81485" y="423557"/>
                    <a:pt x="49677" y="391749"/>
                  </a:cubicBezTo>
                  <a:cubicBezTo>
                    <a:pt x="17870" y="359941"/>
                    <a:pt x="0" y="316801"/>
                    <a:pt x="0" y="271817"/>
                  </a:cubicBezTo>
                  <a:lnTo>
                    <a:pt x="0" y="169610"/>
                  </a:lnTo>
                  <a:cubicBezTo>
                    <a:pt x="0" y="124626"/>
                    <a:pt x="17870" y="81485"/>
                    <a:pt x="49677" y="49677"/>
                  </a:cubicBezTo>
                  <a:cubicBezTo>
                    <a:pt x="81485" y="17870"/>
                    <a:pt x="124626" y="0"/>
                    <a:pt x="169610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-95164" y="-221173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17"/>
                </a:lnSpc>
              </a:pPr>
              <a:r>
                <a:rPr lang="en-US" sz="2545" dirty="0" err="1">
                  <a:solidFill>
                    <a:srgbClr val="000000"/>
                  </a:solidFill>
                  <a:latin typeface="Montserrat Semi-Bold"/>
                </a:rPr>
                <a:t>Relaciones</a:t>
              </a:r>
              <a:r>
                <a:rPr lang="en-US" sz="2545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3817"/>
                </a:lnSpc>
              </a:pPr>
              <a:r>
                <a:rPr lang="en-US" sz="2545" dirty="0">
                  <a:solidFill>
                    <a:srgbClr val="000000"/>
                  </a:solidFill>
                  <a:latin typeface="Montserrat Semi-Bold"/>
                </a:rPr>
                <a:t>con </a:t>
              </a:r>
              <a:r>
                <a:rPr lang="en-US" sz="2545" dirty="0" err="1">
                  <a:solidFill>
                    <a:srgbClr val="000000"/>
                  </a:solidFill>
                  <a:latin typeface="Montserrat Semi-Bold"/>
                </a:rPr>
                <a:t>los</a:t>
              </a:r>
              <a:r>
                <a:rPr lang="en-US" sz="2545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3817"/>
                </a:lnSpc>
              </a:pPr>
              <a:r>
                <a:rPr lang="en-US" sz="2545" dirty="0" err="1">
                  <a:solidFill>
                    <a:srgbClr val="000000"/>
                  </a:solidFill>
                  <a:latin typeface="Montserrat Semi-Bold"/>
                </a:rPr>
                <a:t>clientes</a:t>
              </a:r>
              <a:endParaRPr lang="en-US" sz="2545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50055" y="4563235"/>
            <a:ext cx="3086101" cy="3483917"/>
            <a:chOff x="-95096" y="-243565"/>
            <a:chExt cx="812800" cy="9175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13115" cy="441427"/>
            </a:xfrm>
            <a:custGeom>
              <a:avLst/>
              <a:gdLst/>
              <a:ahLst/>
              <a:cxnLst/>
              <a:rect l="l" t="t" r="r" b="b"/>
              <a:pathLst>
                <a:path w="613115" h="441427">
                  <a:moveTo>
                    <a:pt x="169610" y="0"/>
                  </a:moveTo>
                  <a:lnTo>
                    <a:pt x="443506" y="0"/>
                  </a:lnTo>
                  <a:cubicBezTo>
                    <a:pt x="537178" y="0"/>
                    <a:pt x="613115" y="75937"/>
                    <a:pt x="613115" y="169610"/>
                  </a:cubicBezTo>
                  <a:lnTo>
                    <a:pt x="613115" y="271817"/>
                  </a:lnTo>
                  <a:cubicBezTo>
                    <a:pt x="613115" y="316801"/>
                    <a:pt x="595246" y="359941"/>
                    <a:pt x="563438" y="391749"/>
                  </a:cubicBezTo>
                  <a:cubicBezTo>
                    <a:pt x="531630" y="423557"/>
                    <a:pt x="488489" y="441427"/>
                    <a:pt x="443506" y="441427"/>
                  </a:cubicBezTo>
                  <a:lnTo>
                    <a:pt x="169610" y="441427"/>
                  </a:lnTo>
                  <a:cubicBezTo>
                    <a:pt x="124626" y="441427"/>
                    <a:pt x="81485" y="423557"/>
                    <a:pt x="49677" y="391749"/>
                  </a:cubicBezTo>
                  <a:cubicBezTo>
                    <a:pt x="17870" y="359941"/>
                    <a:pt x="0" y="316801"/>
                    <a:pt x="0" y="271817"/>
                  </a:cubicBezTo>
                  <a:lnTo>
                    <a:pt x="0" y="169610"/>
                  </a:lnTo>
                  <a:cubicBezTo>
                    <a:pt x="0" y="124626"/>
                    <a:pt x="17870" y="81485"/>
                    <a:pt x="49677" y="49677"/>
                  </a:cubicBezTo>
                  <a:cubicBezTo>
                    <a:pt x="81485" y="17870"/>
                    <a:pt x="124626" y="0"/>
                    <a:pt x="169610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-95096" y="-24356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5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Montserrat Semi-Bold"/>
                </a:rPr>
                <a:t>Canales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43219" y="3467457"/>
            <a:ext cx="3086098" cy="3696606"/>
            <a:chOff x="-58763" y="0"/>
            <a:chExt cx="812800" cy="97359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84167" cy="973592"/>
            </a:xfrm>
            <a:custGeom>
              <a:avLst/>
              <a:gdLst/>
              <a:ahLst/>
              <a:cxnLst/>
              <a:rect l="l" t="t" r="r" b="b"/>
              <a:pathLst>
                <a:path w="684167" h="973592">
                  <a:moveTo>
                    <a:pt x="151995" y="0"/>
                  </a:moveTo>
                  <a:lnTo>
                    <a:pt x="532171" y="0"/>
                  </a:lnTo>
                  <a:cubicBezTo>
                    <a:pt x="616116" y="0"/>
                    <a:pt x="684167" y="68051"/>
                    <a:pt x="684167" y="151995"/>
                  </a:cubicBezTo>
                  <a:lnTo>
                    <a:pt x="684167" y="821596"/>
                  </a:lnTo>
                  <a:cubicBezTo>
                    <a:pt x="684167" y="905541"/>
                    <a:pt x="616116" y="973592"/>
                    <a:pt x="532171" y="973592"/>
                  </a:cubicBezTo>
                  <a:lnTo>
                    <a:pt x="151995" y="973592"/>
                  </a:lnTo>
                  <a:cubicBezTo>
                    <a:pt x="68051" y="973592"/>
                    <a:pt x="0" y="905541"/>
                    <a:pt x="0" y="821596"/>
                  </a:cubicBezTo>
                  <a:lnTo>
                    <a:pt x="0" y="151995"/>
                  </a:lnTo>
                  <a:cubicBezTo>
                    <a:pt x="0" y="68051"/>
                    <a:pt x="68051" y="0"/>
                    <a:pt x="151995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-58763" y="22698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Montserrat Semi-Bold"/>
                </a:rPr>
                <a:t>Segmentos</a:t>
              </a:r>
              <a:r>
                <a:rPr lang="en-US" sz="3000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Montserrat Semi-Bold"/>
                </a:rPr>
                <a:t>de mercado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440320" y="6879421"/>
            <a:ext cx="7123711" cy="3483918"/>
            <a:chOff x="-11764" y="-220136"/>
            <a:chExt cx="1876204" cy="9175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64440" cy="499256"/>
            </a:xfrm>
            <a:custGeom>
              <a:avLst/>
              <a:gdLst/>
              <a:ahLst/>
              <a:cxnLst/>
              <a:rect l="l" t="t" r="r" b="b"/>
              <a:pathLst>
                <a:path w="1864440" h="499256">
                  <a:moveTo>
                    <a:pt x="55776" y="0"/>
                  </a:moveTo>
                  <a:lnTo>
                    <a:pt x="1808664" y="0"/>
                  </a:lnTo>
                  <a:cubicBezTo>
                    <a:pt x="1839468" y="0"/>
                    <a:pt x="1864440" y="24972"/>
                    <a:pt x="1864440" y="55776"/>
                  </a:cubicBezTo>
                  <a:lnTo>
                    <a:pt x="1864440" y="443480"/>
                  </a:lnTo>
                  <a:cubicBezTo>
                    <a:pt x="1864440" y="474284"/>
                    <a:pt x="1839468" y="499256"/>
                    <a:pt x="1808664" y="499256"/>
                  </a:cubicBezTo>
                  <a:lnTo>
                    <a:pt x="55776" y="499256"/>
                  </a:lnTo>
                  <a:cubicBezTo>
                    <a:pt x="24972" y="499256"/>
                    <a:pt x="0" y="474284"/>
                    <a:pt x="0" y="443480"/>
                  </a:cubicBezTo>
                  <a:lnTo>
                    <a:pt x="0" y="55776"/>
                  </a:lnTo>
                  <a:cubicBezTo>
                    <a:pt x="0" y="24972"/>
                    <a:pt x="24972" y="0"/>
                    <a:pt x="55776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-11764" y="-220136"/>
              <a:ext cx="186444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5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Montserrat Semi-Bold"/>
                </a:rPr>
                <a:t>Fuentes de </a:t>
              </a:r>
              <a:r>
                <a:rPr lang="en-US" sz="3500" dirty="0" err="1">
                  <a:solidFill>
                    <a:srgbClr val="000000"/>
                  </a:solidFill>
                  <a:latin typeface="Montserrat Semi-Bold"/>
                </a:rPr>
                <a:t>ingreso</a:t>
              </a:r>
              <a:endParaRPr lang="en-US" sz="3500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Estructura del modelo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403271" y="2263469"/>
            <a:ext cx="13980940" cy="3447752"/>
            <a:chOff x="0" y="-233312"/>
            <a:chExt cx="3682223" cy="908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33312"/>
              <a:ext cx="3682223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Asociación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clave: 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Personas,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grupos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o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instituciones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que</a:t>
              </a:r>
            </a:p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fomentarán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parte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de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los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procesos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de la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empresa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83896" y="4479935"/>
            <a:ext cx="14132128" cy="3447752"/>
            <a:chOff x="-5103" y="-233312"/>
            <a:chExt cx="3722042" cy="9080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5103" y="-233312"/>
              <a:ext cx="3722042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Actividades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clave: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Tareas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100%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necesarias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para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poder</a:t>
              </a:r>
              <a:endParaRPr lang="en-US" sz="3200" dirty="0">
                <a:solidFill>
                  <a:srgbClr val="000000"/>
                </a:solidFill>
                <a:latin typeface="Montserrat Semi-Bold"/>
              </a:endParaRPr>
            </a:p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crear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desarrollar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y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comercializar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el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producto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373010" y="6696401"/>
            <a:ext cx="14132128" cy="3447752"/>
            <a:chOff x="-7970" y="-233312"/>
            <a:chExt cx="3722042" cy="9080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7970" y="-233312"/>
              <a:ext cx="3722042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Recursos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clave: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Personas,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materiales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, dinero,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herramientas</a:t>
              </a:r>
              <a:endParaRPr lang="en-US" sz="3200" dirty="0">
                <a:solidFill>
                  <a:srgbClr val="000000"/>
                </a:solidFill>
                <a:latin typeface="Montserrat Semi-Bold"/>
              </a:endParaRPr>
            </a:p>
            <a:p>
              <a:pPr algn="ctr">
                <a:lnSpc>
                  <a:spcPts val="48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y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otros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necesarios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para las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actividades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clave.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3090591" y="-763125"/>
            <a:ext cx="6567557" cy="7927189"/>
            <a:chOff x="0" y="0"/>
            <a:chExt cx="8756743" cy="10569585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Estructura del modelo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403271" y="2263469"/>
            <a:ext cx="13980940" cy="3447752"/>
            <a:chOff x="0" y="-233312"/>
            <a:chExt cx="3682223" cy="908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33312"/>
              <a:ext cx="3682223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Propuesta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de valor: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Atributo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diferenciador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del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producto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.</a:t>
              </a:r>
            </a:p>
            <a:p>
              <a:pPr algn="ctr">
                <a:lnSpc>
                  <a:spcPts val="48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¿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Cómo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quiero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venderlo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03271" y="4479935"/>
            <a:ext cx="13980940" cy="3447752"/>
            <a:chOff x="0" y="-233312"/>
            <a:chExt cx="3682223" cy="9080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33312"/>
              <a:ext cx="3682223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Relaciones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con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los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clientes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: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Estrategias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para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propiciar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una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lealtad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de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los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clientes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potenciales</a:t>
              </a:r>
              <a:endParaRPr lang="en-US" sz="3200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03271" y="6706631"/>
            <a:ext cx="13980940" cy="3447752"/>
            <a:chOff x="0" y="-233312"/>
            <a:chExt cx="3682223" cy="9080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33312"/>
              <a:ext cx="3682223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Canales: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Medios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a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utilizar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para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hacer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llegar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</a:p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el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producto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al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consumidor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final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3090591" y="-763125"/>
            <a:ext cx="6567557" cy="7927189"/>
            <a:chOff x="0" y="0"/>
            <a:chExt cx="8756743" cy="10569585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3789" y="1626583"/>
            <a:ext cx="14480422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spc="-210">
                <a:solidFill>
                  <a:srgbClr val="285F74"/>
                </a:solidFill>
                <a:latin typeface="Montserrat Extra-Bold"/>
              </a:rPr>
              <a:t>Estructura del modelo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386944" y="2395451"/>
            <a:ext cx="13997267" cy="3447754"/>
            <a:chOff x="-4300" y="-198551"/>
            <a:chExt cx="3686523" cy="908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2223" cy="510184"/>
            </a:xfrm>
            <a:custGeom>
              <a:avLst/>
              <a:gdLst/>
              <a:ahLst/>
              <a:cxnLst/>
              <a:rect l="l" t="t" r="r" b="b"/>
              <a:pathLst>
                <a:path w="3682223" h="510184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81943"/>
                  </a:lnTo>
                  <a:cubicBezTo>
                    <a:pt x="3682223" y="497540"/>
                    <a:pt x="3669579" y="510184"/>
                    <a:pt x="3653982" y="510184"/>
                  </a:cubicBezTo>
                  <a:lnTo>
                    <a:pt x="28241" y="510184"/>
                  </a:lnTo>
                  <a:cubicBezTo>
                    <a:pt x="12644" y="510184"/>
                    <a:pt x="0" y="497540"/>
                    <a:pt x="0" y="481943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4300" y="-198551"/>
              <a:ext cx="3682223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Segmentos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 de mercado: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Construcción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de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grupos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con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características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similares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(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deseos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necesidades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) que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podrán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satisfacer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el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producto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o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servicio</a:t>
              </a:r>
              <a:endParaRPr lang="en-US" sz="3200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03271" y="4614630"/>
            <a:ext cx="13991826" cy="3447752"/>
            <a:chOff x="0" y="-233312"/>
            <a:chExt cx="3685090" cy="9080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E3E24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867" y="-233312"/>
              <a:ext cx="3682223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Estructura de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costos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: 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A que se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relacionarán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los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gastos</a:t>
              </a:r>
              <a:endParaRPr lang="en-US" sz="3200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03271" y="6696401"/>
            <a:ext cx="13980940" cy="3447752"/>
            <a:chOff x="0" y="-233312"/>
            <a:chExt cx="3682223" cy="9080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2223" cy="441427"/>
            </a:xfrm>
            <a:custGeom>
              <a:avLst/>
              <a:gdLst/>
              <a:ahLst/>
              <a:cxnLst/>
              <a:rect l="l" t="t" r="r" b="b"/>
              <a:pathLst>
                <a:path w="3682223" h="441427">
                  <a:moveTo>
                    <a:pt x="28241" y="0"/>
                  </a:moveTo>
                  <a:lnTo>
                    <a:pt x="3653982" y="0"/>
                  </a:lnTo>
                  <a:cubicBezTo>
                    <a:pt x="3661472" y="0"/>
                    <a:pt x="3668655" y="2975"/>
                    <a:pt x="3673951" y="8272"/>
                  </a:cubicBezTo>
                  <a:cubicBezTo>
                    <a:pt x="3679248" y="13568"/>
                    <a:pt x="3682223" y="20751"/>
                    <a:pt x="3682223" y="28241"/>
                  </a:cubicBezTo>
                  <a:lnTo>
                    <a:pt x="3682223" y="413186"/>
                  </a:lnTo>
                  <a:cubicBezTo>
                    <a:pt x="3682223" y="428783"/>
                    <a:pt x="3669579" y="441427"/>
                    <a:pt x="3653982" y="441427"/>
                  </a:cubicBezTo>
                  <a:lnTo>
                    <a:pt x="28241" y="441427"/>
                  </a:lnTo>
                  <a:cubicBezTo>
                    <a:pt x="20751" y="441427"/>
                    <a:pt x="13568" y="438452"/>
                    <a:pt x="8272" y="433155"/>
                  </a:cubicBezTo>
                  <a:cubicBezTo>
                    <a:pt x="2975" y="427859"/>
                    <a:pt x="0" y="420676"/>
                    <a:pt x="0" y="413186"/>
                  </a:cubicBezTo>
                  <a:lnTo>
                    <a:pt x="0" y="28241"/>
                  </a:lnTo>
                  <a:cubicBezTo>
                    <a:pt x="0" y="12644"/>
                    <a:pt x="12644" y="0"/>
                    <a:pt x="28241" y="0"/>
                  </a:cubicBezTo>
                  <a:close/>
                </a:path>
              </a:pathLst>
            </a:custGeom>
            <a:solidFill>
              <a:srgbClr val="C3ED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33312"/>
              <a:ext cx="3682223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Fuentes de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 Bold"/>
                </a:rPr>
                <a:t>ingresos</a:t>
              </a:r>
              <a:r>
                <a:rPr lang="en-US" sz="3200" dirty="0">
                  <a:solidFill>
                    <a:srgbClr val="000000"/>
                  </a:solidFill>
                  <a:latin typeface="Montserrat Semi-Bold Bold"/>
                </a:rPr>
                <a:t>: 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De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dónde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provendrán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los</a:t>
              </a:r>
              <a:r>
                <a:rPr lang="en-US" sz="3200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Montserrat Semi-Bold"/>
                </a:rPr>
                <a:t>ingresos</a:t>
              </a:r>
              <a:endParaRPr lang="en-US" sz="3200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2465" y="-480989"/>
            <a:ext cx="7663131" cy="430847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3090591" y="-763125"/>
            <a:ext cx="6567557" cy="7927189"/>
            <a:chOff x="0" y="0"/>
            <a:chExt cx="8756743" cy="10569585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691193" y="-1842614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94214" y="-1857079"/>
            <a:ext cx="15225444" cy="856026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1725638"/>
            <a:ext cx="4546919" cy="139482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86363" y="5067300"/>
            <a:ext cx="1571527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Investigar la competencia y el entorno.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96807" y="3827483"/>
            <a:ext cx="309438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359">
                <a:solidFill>
                  <a:srgbClr val="285F74"/>
                </a:solidFill>
                <a:latin typeface="Montserrat Extra-Bold"/>
              </a:rPr>
              <a:t>Tarea: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44091" y="6534150"/>
            <a:ext cx="499981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359">
                <a:solidFill>
                  <a:srgbClr val="285F74"/>
                </a:solidFill>
                <a:latin typeface="Montserrat Extra-Bold"/>
              </a:rPr>
              <a:t>Subir al link: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6363" y="7772400"/>
            <a:ext cx="1571527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2404D"/>
                </a:solidFill>
                <a:latin typeface="Montserrat Semi-Bold"/>
              </a:rPr>
              <a:t>Naturaleza del negocio.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543275" y="-1476709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99D9D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E3E24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99D9DF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E3E24F">
                  <a:alpha val="14902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504179"/>
            <a:ext cx="14004193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Sesión 4:</a:t>
            </a:r>
          </a:p>
          <a:p>
            <a:pPr>
              <a:lnSpc>
                <a:spcPts val="10199"/>
              </a:lnSpc>
            </a:pPr>
            <a:r>
              <a:rPr lang="en-US" sz="8499" spc="-509">
                <a:solidFill>
                  <a:srgbClr val="285F74"/>
                </a:solidFill>
                <a:latin typeface="Montserrat Extra-Bold"/>
              </a:rPr>
              <a:t>Modelo de negocios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14223" y="-1881249"/>
            <a:ext cx="16613034" cy="93404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2381" y="2091543"/>
            <a:ext cx="4546919" cy="13948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C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22073" y="9220200"/>
            <a:ext cx="4385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22404D"/>
                </a:solidFill>
                <a:latin typeface="Montserrat Semi-Bold Bold"/>
              </a:rPr>
              <a:t>'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0448" y="6223296"/>
            <a:ext cx="6247103" cy="1916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0046" b="30312"/>
          <a:stretch>
            <a:fillRect/>
          </a:stretch>
        </p:blipFill>
        <p:spPr>
          <a:xfrm>
            <a:off x="0" y="2147322"/>
            <a:ext cx="18288000" cy="407597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01095" y="8845550"/>
            <a:ext cx="1088581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85F74"/>
                </a:solidFill>
                <a:latin typeface="Montserrat Semi-Bold"/>
              </a:rPr>
              <a:t>Todos los derechos reservados, Junior Achievement Costa Rica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233</Words>
  <Application>Microsoft Office PowerPoint</Application>
  <PresentationFormat>Personalizado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Montserrat Extra-Bold</vt:lpstr>
      <vt:lpstr>Montserrat Semi-Bold</vt:lpstr>
      <vt:lpstr>Arial</vt:lpstr>
      <vt:lpstr>Montserrat Semi-Bold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4: Modelo de negocios</dc:title>
  <cp:lastModifiedBy>Anthony Rodríguez Gamboa</cp:lastModifiedBy>
  <cp:revision>2</cp:revision>
  <dcterms:created xsi:type="dcterms:W3CDTF">2006-08-16T00:00:00Z</dcterms:created>
  <dcterms:modified xsi:type="dcterms:W3CDTF">2023-03-08T15:51:40Z</dcterms:modified>
  <dc:identifier>DAFaFzhq3no</dc:identifier>
</cp:coreProperties>
</file>